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handoutMasterIdLst>
    <p:handoutMasterId r:id="rId32"/>
  </p:handoutMasterIdLst>
  <p:sldIdLst>
    <p:sldId id="256" r:id="rId2"/>
    <p:sldId id="642" r:id="rId3"/>
    <p:sldId id="593" r:id="rId4"/>
    <p:sldId id="594" r:id="rId5"/>
    <p:sldId id="595" r:id="rId6"/>
    <p:sldId id="596" r:id="rId7"/>
    <p:sldId id="597" r:id="rId8"/>
    <p:sldId id="598" r:id="rId9"/>
    <p:sldId id="645" r:id="rId10"/>
    <p:sldId id="646" r:id="rId11"/>
    <p:sldId id="654" r:id="rId12"/>
    <p:sldId id="647" r:id="rId13"/>
    <p:sldId id="648" r:id="rId14"/>
    <p:sldId id="653" r:id="rId15"/>
    <p:sldId id="652" r:id="rId16"/>
    <p:sldId id="643" r:id="rId17"/>
    <p:sldId id="649" r:id="rId18"/>
    <p:sldId id="656" r:id="rId19"/>
    <p:sldId id="660" r:id="rId20"/>
    <p:sldId id="657" r:id="rId21"/>
    <p:sldId id="661" r:id="rId22"/>
    <p:sldId id="663" r:id="rId23"/>
    <p:sldId id="664" r:id="rId24"/>
    <p:sldId id="658" r:id="rId25"/>
    <p:sldId id="650" r:id="rId26"/>
    <p:sldId id="665" r:id="rId27"/>
    <p:sldId id="599" r:id="rId28"/>
    <p:sldId id="638" r:id="rId29"/>
    <p:sldId id="655" r:id="rId30"/>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521415D9-36F7-43E2-AB2F-B90AF26B5E84}">
      <p14:sectionLst xmlns:p14="http://schemas.microsoft.com/office/powerpoint/2010/main">
        <p14:section name="Sezione predefinita" id="{2C41F248-72D8-4314-B5DE-8631E1239D53}">
          <p14:sldIdLst>
            <p14:sldId id="256"/>
            <p14:sldId id="642"/>
            <p14:sldId id="593"/>
            <p14:sldId id="594"/>
            <p14:sldId id="595"/>
            <p14:sldId id="596"/>
            <p14:sldId id="597"/>
            <p14:sldId id="598"/>
            <p14:sldId id="645"/>
            <p14:sldId id="646"/>
            <p14:sldId id="654"/>
            <p14:sldId id="647"/>
            <p14:sldId id="648"/>
            <p14:sldId id="653"/>
            <p14:sldId id="652"/>
            <p14:sldId id="643"/>
            <p14:sldId id="649"/>
            <p14:sldId id="656"/>
            <p14:sldId id="660"/>
            <p14:sldId id="657"/>
            <p14:sldId id="661"/>
            <p14:sldId id="663"/>
            <p14:sldId id="664"/>
            <p14:sldId id="658"/>
            <p14:sldId id="650"/>
            <p14:sldId id="665"/>
          </p14:sldIdLst>
        </p14:section>
        <p14:section name="Sezione senza titolo" id="{B0326017-8651-43E7-A03D-18796BE94173}">
          <p14:sldIdLst>
            <p14:sldId id="599"/>
            <p14:sldId id="638"/>
            <p14:sldId id="655"/>
          </p14:sldIdLst>
        </p14:section>
      </p14:sectionLst>
    </p:ext>
    <p:ext uri="{EFAFB233-063F-42B5-8137-9DF3F51BA10A}">
      <p15:sldGuideLst xmlns:p15="http://schemas.microsoft.com/office/powerpoint/2012/main">
        <p15:guide id="1" orient="horz" pos="2160">
          <p15:clr>
            <a:srgbClr val="A4A3A4"/>
          </p15:clr>
        </p15:guide>
        <p15:guide id="2" pos="1837">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96"/>
      </p:cViewPr>
      <p:guideLst>
        <p:guide orient="horz" pos="2160"/>
        <p:guide pos="183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26/05/2020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II Giornata </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latin typeface="Times New Roman" panose="02020603050405020304" pitchFamily="18" charset="0"/>
                <a:cs typeface="Times New Roman" panose="02020603050405020304" pitchFamily="18" charset="0"/>
              </a:rPr>
              <a:t>Claudio </a:t>
            </a:r>
            <a:r>
              <a:rPr lang="it-IT" altLang="it-IT" sz="2400" dirty="0" err="1">
                <a:latin typeface="Times New Roman" panose="02020603050405020304" pitchFamily="18" charset="0"/>
                <a:cs typeface="Times New Roman" panose="02020603050405020304" pitchFamily="18" charset="0"/>
              </a:rPr>
              <a:t>Galtieri</a:t>
            </a:r>
            <a:endParaRPr lang="it-IT" altLang="it-IT"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800" dirty="0">
                <a:latin typeface="Times New Roman" panose="02020603050405020304" pitchFamily="18" charset="0"/>
                <a:cs typeface="Times New Roman" panose="02020603050405020304" pitchFamily="18" charset="0"/>
              </a:rPr>
              <a:t>Tra le competenze più rilevanti l’organo di indirizzo politico:</a:t>
            </a:r>
          </a:p>
          <a:p>
            <a:pPr>
              <a:buFontTx/>
              <a:buChar char="-"/>
            </a:pPr>
            <a:r>
              <a:rPr lang="it-IT" sz="1800" dirty="0">
                <a:latin typeface="Times New Roman" panose="02020603050405020304" pitchFamily="18" charset="0"/>
                <a:cs typeface="Times New Roman" panose="02020603050405020304" pitchFamily="18" charset="0"/>
              </a:rPr>
              <a:t>individua il responsabile della prevenzione della corruzione; </a:t>
            </a:r>
          </a:p>
          <a:p>
            <a:pPr>
              <a:buFontTx/>
              <a:buChar char="-"/>
            </a:pPr>
            <a:r>
              <a:rPr lang="it-IT" sz="1800" dirty="0">
                <a:latin typeface="Times New Roman" panose="02020603050405020304" pitchFamily="18" charset="0"/>
                <a:cs typeface="Times New Roman" panose="02020603050405020304" pitchFamily="18" charset="0"/>
              </a:rPr>
              <a:t>su proposta del RPC, adotta il Piano triennale di prevenzione della corruzione, curandone la trasmissione all’ANAC. L’attività di elaborazione del piano non può essere affidata a soggetti estranei all’amministrazione</a:t>
            </a:r>
          </a:p>
          <a:p>
            <a:pPr>
              <a:buFontTx/>
              <a:buChar char="-"/>
            </a:pPr>
            <a:r>
              <a:rPr lang="it-IT" sz="1800" dirty="0">
                <a:latin typeface="Times New Roman" panose="02020603050405020304" pitchFamily="18" charset="0"/>
                <a:cs typeface="Times New Roman" panose="02020603050405020304" pitchFamily="18" charset="0"/>
              </a:rPr>
              <a:t>concorre alle iniziative programmate al fine di promuovere la cultura della legalità e della trasparenza; cultura della legalità e della trasparenza; </a:t>
            </a:r>
          </a:p>
          <a:p>
            <a:pPr>
              <a:buFontTx/>
              <a:buChar char="-"/>
            </a:pPr>
            <a:r>
              <a:rPr lang="it-IT" sz="18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L’organo di indirizzo politico</a:t>
            </a:r>
          </a:p>
        </p:txBody>
      </p:sp>
    </p:spTree>
    <p:extLst>
      <p:ext uri="{BB962C8B-B14F-4D97-AF65-F5344CB8AC3E}">
        <p14:creationId xmlns:p14="http://schemas.microsoft.com/office/powerpoint/2010/main" val="3609926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349668"/>
            <a:ext cx="8229600" cy="4937125"/>
          </a:xfrm>
        </p:spPr>
        <p:txBody>
          <a:bodyPr/>
          <a:lstStyle/>
          <a:p>
            <a:pPr marL="0" indent="0">
              <a:buNone/>
            </a:pPr>
            <a:r>
              <a:rPr lang="it-IT" sz="1600" dirty="0">
                <a:latin typeface="Times New Roman" panose="02020603050405020304" pitchFamily="18" charset="0"/>
                <a:cs typeface="Times New Roman" panose="02020603050405020304" pitchFamily="18" charset="0"/>
              </a:rPr>
              <a:t>Ai sensi dell’art. 4 del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165/2001 sono compresi tra gli «organi di indirizzo politico-amministrativo» tanto (comma 1) gli organi che siano «direttamente o indirettamente espressione di rappresentanza politica» (assemblee e organi monocratici direttamente eletti insieme con organi, monocratici e collegiali da questi eletti), quanto (comma 4) gli organi che non siano espressione di rappresentanza politica, ma che esprimano un indirizzo politico con riferimento all’organizzazione e all’attività dell’amministrazione cui sono preposti.</a:t>
            </a:r>
          </a:p>
          <a:p>
            <a:pPr marL="0" indent="0">
              <a:buNone/>
            </a:pPr>
            <a:r>
              <a:rPr lang="it-IT" sz="1600" dirty="0">
                <a:latin typeface="Times New Roman" panose="02020603050405020304" pitchFamily="18" charset="0"/>
                <a:cs typeface="Times New Roman" panose="02020603050405020304" pitchFamily="18" charset="0"/>
              </a:rPr>
              <a:t>Tra gli organi di indirizzo politico si devono quindi comprendere  tutti gli organi elettivi o meno, espressione di rappresentanza politica o meno che, comunque, all’interno  della propria amministrazione esprimono, attraverso atti di indirizzo e controllo, un indirizzo generale, che può essere qualificato come «indirizzo politico-amministrativo» sull’organizzazione e sull’attività dell’ente, essendo le competenze di amministrazione attiva e di gestione  riservate ai dirigenti (delibera ANAC 144/2014 in materia di obblighi di pubblicazione, che indica in allegato</a:t>
            </a:r>
            <a:r>
              <a:rPr lang="it-IT" dirty="0"/>
              <a:t>, </a:t>
            </a:r>
            <a:r>
              <a:rPr lang="it-IT" sz="1600" dirty="0">
                <a:latin typeface="Times New Roman" panose="02020603050405020304" pitchFamily="18" charset="0"/>
                <a:cs typeface="Times New Roman" panose="02020603050405020304" pitchFamily="18" charset="0"/>
              </a:rPr>
              <a:t>a titolo meramente esemplificativo, gli organi di indirizzo politico in alcune tipologie di amministrazioni pubbliche)</a:t>
            </a:r>
          </a:p>
          <a:p>
            <a:pPr marL="0" indent="0">
              <a:buNone/>
            </a:pPr>
            <a:r>
              <a:rPr lang="it-IT" sz="1600" dirty="0">
                <a:latin typeface="Times New Roman" panose="02020603050405020304" pitchFamily="18" charset="0"/>
                <a:cs typeface="Times New Roman" panose="02020603050405020304" pitchFamily="18" charset="0"/>
              </a:rPr>
              <a:t>Nell’ambito delle Università i tre organi –Rettore, Consiglio di Amministrazione e Senato accademico (non sempre)–devono essere qualificati come organi di indirizzo politico [vedi Art. 4 della delibera] mentre gli organi di amministrazione e gestione (art. 15) sono il Direttore Generale, i Dirigenti amministrativi, i Direttori di strutture didattiche, scientifiche e tecniche.</a:t>
            </a:r>
          </a:p>
          <a:p>
            <a:pPr marL="0" indent="0" algn="l" eaLnBrk="1" hangingPunct="1">
              <a:buFont typeface="Wingdings 3" pitchFamily="18" charset="2"/>
              <a:buNone/>
            </a:pPr>
            <a:endParaRPr lang="it-IT" altLang="it-IT" sz="16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L’individuazione dell’organo di indirizzo politico</a:t>
            </a:r>
          </a:p>
        </p:txBody>
      </p:sp>
    </p:spTree>
    <p:extLst>
      <p:ext uri="{BB962C8B-B14F-4D97-AF65-F5344CB8AC3E}">
        <p14:creationId xmlns:p14="http://schemas.microsoft.com/office/powerpoint/2010/main" val="775969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60362" y="836712"/>
            <a:ext cx="8326438" cy="5319613"/>
          </a:xfrm>
        </p:spPr>
        <p:txBody>
          <a:bodyPr/>
          <a:lstStyle/>
          <a:p>
            <a:pPr marL="0" indent="0">
              <a:buNone/>
            </a:pPr>
            <a:r>
              <a:rPr lang="it-IT" sz="2000" dirty="0">
                <a:latin typeface="Times New Roman" panose="02020603050405020304" pitchFamily="18" charset="0"/>
                <a:cs typeface="Times New Roman" panose="02020603050405020304" pitchFamily="18" charset="0"/>
              </a:rPr>
              <a:t>L’O.I.V. (o Nucleo di Valutazione):</a:t>
            </a:r>
          </a:p>
          <a:p>
            <a:pPr>
              <a:buFontTx/>
              <a:buChar char="-"/>
            </a:pPr>
            <a:r>
              <a:rPr lang="it-IT" sz="2000" dirty="0">
                <a:latin typeface="Times New Roman" panose="02020603050405020304" pitchFamily="18" charset="0"/>
                <a:cs typeface="Times New Roman" panose="02020603050405020304" pitchFamily="18" charset="0"/>
              </a:rPr>
              <a:t>partecipa al processo di gestione del rischio; </a:t>
            </a:r>
          </a:p>
          <a:p>
            <a:pPr>
              <a:buFontTx/>
              <a:buChar char="-"/>
            </a:pPr>
            <a:r>
              <a:rPr lang="it-IT" sz="2000" dirty="0">
                <a:latin typeface="Times New Roman" panose="02020603050405020304" pitchFamily="18" charset="0"/>
                <a:cs typeface="Times New Roman" panose="02020603050405020304" pitchFamily="18" charset="0"/>
              </a:rPr>
              <a:t>considera i rischi e le azioni inerenti la prevenzione della corruzione nello svolgimento dei compiti ad essi attribuiti; </a:t>
            </a:r>
          </a:p>
          <a:p>
            <a:pPr>
              <a:buFontTx/>
              <a:buChar char="-"/>
            </a:pPr>
            <a:r>
              <a:rPr lang="it-IT" sz="2000" dirty="0">
                <a:latin typeface="Times New Roman" panose="02020603050405020304" pitchFamily="18" charset="0"/>
                <a:cs typeface="Times New Roman" panose="02020603050405020304" pitchFamily="18" charset="0"/>
              </a:rPr>
              <a:t>svolge compiti propri connessi all’attività anticorruzione nel settore della trasparenza amministrativa (artt. 43 e 44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33/2013); </a:t>
            </a:r>
          </a:p>
          <a:p>
            <a:pPr>
              <a:buFontTx/>
              <a:buChar char="-"/>
            </a:pPr>
            <a:r>
              <a:rPr lang="it-IT" sz="2000" dirty="0">
                <a:latin typeface="Times New Roman" panose="02020603050405020304" pitchFamily="18" charset="0"/>
                <a:cs typeface="Times New Roman" panose="02020603050405020304" pitchFamily="18" charset="0"/>
              </a:rPr>
              <a:t>esprime parere obbligatorio sul Codice di comportamento adottato dall’Amministrazione (art. 54 quinto comma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a:t>
            </a:r>
          </a:p>
          <a:p>
            <a:pPr marL="0" indent="0">
              <a:buNone/>
            </a:pPr>
            <a:r>
              <a:rPr lang="it-IT" sz="2000" dirty="0">
                <a:latin typeface="Times New Roman" panose="02020603050405020304" pitchFamily="18" charset="0"/>
                <a:cs typeface="Times New Roman" panose="02020603050405020304" pitchFamily="18" charset="0"/>
              </a:rPr>
              <a:t>L’Ufficio procedimenti disciplinari (U.P.D): </a:t>
            </a:r>
          </a:p>
          <a:p>
            <a:pPr>
              <a:buFontTx/>
              <a:buChar char="-"/>
            </a:pPr>
            <a:r>
              <a:rPr lang="it-IT" sz="2000" dirty="0">
                <a:latin typeface="Times New Roman" panose="02020603050405020304" pitchFamily="18" charset="0"/>
                <a:cs typeface="Times New Roman" panose="02020603050405020304" pitchFamily="18" charset="0"/>
              </a:rPr>
              <a:t>svolge i procedimenti disciplinari nell’ambito della propria competenza (art. 55 bis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 </a:t>
            </a:r>
          </a:p>
          <a:p>
            <a:pPr>
              <a:buFontTx/>
              <a:buChar char="-"/>
            </a:pPr>
            <a:r>
              <a:rPr lang="it-IT" sz="2000" dirty="0">
                <a:latin typeface="Times New Roman" panose="02020603050405020304" pitchFamily="18" charset="0"/>
                <a:cs typeface="Times New Roman" panose="02020603050405020304" pitchFamily="18" charset="0"/>
              </a:rPr>
              <a:t>provvede alle comunicazioni obbligatorie nei confronti dell’Autorità giudiziaria (art. 20 D.P.R. 3/; art.1 terzo comma 3 legge 20/1994; art.331 </a:t>
            </a:r>
            <a:r>
              <a:rPr lang="it-IT" sz="2000" dirty="0" err="1">
                <a:latin typeface="Times New Roman" panose="02020603050405020304" pitchFamily="18" charset="0"/>
                <a:cs typeface="Times New Roman" panose="02020603050405020304" pitchFamily="18" charset="0"/>
              </a:rPr>
              <a:t>Cod.proc.pen</a:t>
            </a:r>
            <a:r>
              <a:rPr lang="it-IT" sz="2000" dirty="0">
                <a:latin typeface="Times New Roman" panose="02020603050405020304" pitchFamily="18" charset="0"/>
                <a:cs typeface="Times New Roman" panose="02020603050405020304" pitchFamily="18" charset="0"/>
              </a:rPr>
              <a:t>.); </a:t>
            </a:r>
          </a:p>
          <a:p>
            <a:pPr>
              <a:buFontTx/>
              <a:buChar char="-"/>
            </a:pPr>
            <a:r>
              <a:rPr lang="it-IT" sz="2000" dirty="0">
                <a:latin typeface="Times New Roman" panose="02020603050405020304" pitchFamily="18" charset="0"/>
                <a:cs typeface="Times New Roman" panose="02020603050405020304" pitchFamily="18" charset="0"/>
              </a:rPr>
              <a:t>propone l’aggiornamento del Codice di comportamento;</a:t>
            </a:r>
          </a:p>
          <a:p>
            <a:pPr marL="0" indent="0">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63138" y="61431"/>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L’OIV e l’Ufficio procedimenti disciplinari</a:t>
            </a:r>
          </a:p>
        </p:txBody>
      </p:sp>
    </p:spTree>
    <p:extLst>
      <p:ext uri="{BB962C8B-B14F-4D97-AF65-F5344CB8AC3E}">
        <p14:creationId xmlns:p14="http://schemas.microsoft.com/office/powerpoint/2010/main" val="4020006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960437"/>
            <a:ext cx="8229600" cy="4937125"/>
          </a:xfrm>
        </p:spPr>
        <p:txBody>
          <a:bodyPr/>
          <a:lstStyle/>
          <a:p>
            <a:pPr marL="0" indent="0">
              <a:buNone/>
            </a:pPr>
            <a:r>
              <a:rPr lang="it-IT" sz="2000" dirty="0">
                <a:latin typeface="Times New Roman" panose="02020603050405020304" pitchFamily="18" charset="0"/>
                <a:cs typeface="Times New Roman" panose="02020603050405020304" pitchFamily="18" charset="0"/>
              </a:rPr>
              <a:t>I dirigenti:</a:t>
            </a:r>
          </a:p>
          <a:p>
            <a:pPr>
              <a:buFontTx/>
              <a:buChar char="-"/>
            </a:pPr>
            <a:r>
              <a:rPr lang="it-IT" sz="2000" dirty="0">
                <a:latin typeface="Times New Roman" panose="02020603050405020304" pitchFamily="18" charset="0"/>
                <a:cs typeface="Times New Roman" panose="02020603050405020304" pitchFamily="18" charset="0"/>
              </a:rPr>
              <a:t>svolgono attività informativa nei confronti del responsabile, dei referenti e dell’autorità giudiziaria (art. 16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 art. 20 D.P.R.  3/1957; art.1 terzo comma legge 20/1994; art. 331 </a:t>
            </a:r>
            <a:r>
              <a:rPr lang="it-IT" sz="2000" dirty="0" err="1">
                <a:latin typeface="Times New Roman" panose="02020603050405020304" pitchFamily="18" charset="0"/>
                <a:cs typeface="Times New Roman" panose="02020603050405020304" pitchFamily="18" charset="0"/>
              </a:rPr>
              <a:t>Cod.proc.pen</a:t>
            </a:r>
            <a:r>
              <a:rPr lang="it-IT" sz="2000" dirty="0">
                <a:latin typeface="Times New Roman" panose="02020603050405020304" pitchFamily="18" charset="0"/>
                <a:cs typeface="Times New Roman" panose="02020603050405020304" pitchFamily="18" charset="0"/>
              </a:rPr>
              <a:t>.); </a:t>
            </a:r>
          </a:p>
          <a:p>
            <a:pPr>
              <a:buFontTx/>
              <a:buChar char="-"/>
            </a:pPr>
            <a:r>
              <a:rPr lang="it-IT" sz="2000" dirty="0">
                <a:latin typeface="Times New Roman" panose="02020603050405020304" pitchFamily="18" charset="0"/>
                <a:cs typeface="Times New Roman" panose="02020603050405020304" pitchFamily="18" charset="0"/>
              </a:rPr>
              <a:t>partecipano al processo di gestione del rischio; </a:t>
            </a:r>
          </a:p>
          <a:p>
            <a:pPr>
              <a:buFontTx/>
              <a:buChar char="-"/>
            </a:pPr>
            <a:r>
              <a:rPr lang="it-IT" sz="2000" dirty="0">
                <a:latin typeface="Times New Roman" panose="02020603050405020304" pitchFamily="18" charset="0"/>
                <a:cs typeface="Times New Roman" panose="02020603050405020304" pitchFamily="18" charset="0"/>
              </a:rPr>
              <a:t>propongono le misure di prevenzione (art. 16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a:t>
            </a:r>
          </a:p>
          <a:p>
            <a:pPr>
              <a:buFontTx/>
              <a:buChar char="-"/>
            </a:pPr>
            <a:r>
              <a:rPr lang="it-IT" sz="2000" dirty="0">
                <a:latin typeface="Times New Roman" panose="02020603050405020304" pitchFamily="18" charset="0"/>
                <a:cs typeface="Times New Roman" panose="02020603050405020304" pitchFamily="18" charset="0"/>
              </a:rPr>
              <a:t>assicurano l’osservanza del Codice di comportamento e verificano le  ipotesi di violazione; </a:t>
            </a:r>
          </a:p>
          <a:p>
            <a:pPr>
              <a:buFontTx/>
              <a:buChar char="-"/>
            </a:pPr>
            <a:r>
              <a:rPr lang="it-IT" sz="2000" dirty="0">
                <a:latin typeface="Times New Roman" panose="02020603050405020304" pitchFamily="18" charset="0"/>
                <a:cs typeface="Times New Roman" panose="02020603050405020304" pitchFamily="18" charset="0"/>
              </a:rPr>
              <a:t>adottano, ove in loro potere, le misure gestionali, quali l’avvio di procedimenti disciplinari, la sospensione e rotazione del personale (artt. 16 e 55 bis D.lgs. 165/2001); </a:t>
            </a:r>
          </a:p>
          <a:p>
            <a:pPr>
              <a:buFontTx/>
              <a:buChar char="-"/>
            </a:pPr>
            <a:r>
              <a:rPr lang="it-IT" sz="2000" dirty="0">
                <a:latin typeface="Times New Roman" panose="02020603050405020304" pitchFamily="18" charset="0"/>
                <a:cs typeface="Times New Roman" panose="02020603050405020304" pitchFamily="18" charset="0"/>
              </a:rPr>
              <a:t>osservano le misure del P.T.P.C. (art. 1 comma 14 legge 190/2012)</a:t>
            </a: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7418" y="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dirigenti</a:t>
            </a:r>
          </a:p>
        </p:txBody>
      </p:sp>
    </p:spTree>
    <p:extLst>
      <p:ext uri="{BB962C8B-B14F-4D97-AF65-F5344CB8AC3E}">
        <p14:creationId xmlns:p14="http://schemas.microsoft.com/office/powerpoint/2010/main" val="692328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2000" dirty="0">
                <a:latin typeface="Times New Roman" panose="02020603050405020304" pitchFamily="18" charset="0"/>
                <a:cs typeface="Times New Roman" panose="02020603050405020304" pitchFamily="18" charset="0"/>
              </a:rPr>
              <a:t>Tutti i dipendenti: </a:t>
            </a:r>
          </a:p>
          <a:p>
            <a:pPr>
              <a:buFontTx/>
              <a:buChar char="-"/>
            </a:pPr>
            <a:r>
              <a:rPr lang="it-IT" sz="2000" dirty="0">
                <a:latin typeface="Times New Roman" panose="02020603050405020304" pitchFamily="18" charset="0"/>
                <a:cs typeface="Times New Roman" panose="02020603050405020304" pitchFamily="18" charset="0"/>
              </a:rPr>
              <a:t>partecipano al processo di gestione del rischio (Allegato 1, par. B.1.2.);</a:t>
            </a:r>
          </a:p>
          <a:p>
            <a:pPr>
              <a:buFontTx/>
              <a:buChar char="-"/>
            </a:pPr>
            <a:r>
              <a:rPr lang="it-IT" sz="2000" dirty="0">
                <a:latin typeface="Times New Roman" panose="02020603050405020304" pitchFamily="18" charset="0"/>
                <a:cs typeface="Times New Roman" panose="02020603050405020304" pitchFamily="18" charset="0"/>
              </a:rPr>
              <a:t>osservano le misure contenute nel P.T.P.C. (art. 1 comma 14 legge 190/2012); </a:t>
            </a:r>
          </a:p>
          <a:p>
            <a:pPr>
              <a:buFontTx/>
              <a:buChar char="-"/>
            </a:pPr>
            <a:r>
              <a:rPr lang="it-IT" sz="2000" dirty="0">
                <a:latin typeface="Times New Roman" panose="02020603050405020304" pitchFamily="18" charset="0"/>
                <a:cs typeface="Times New Roman" panose="02020603050405020304" pitchFamily="18" charset="0"/>
              </a:rPr>
              <a:t>segnalano le situazioni di illecito al proprio dirigente o all’U.P.D. (art. 54 bis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 </a:t>
            </a:r>
          </a:p>
          <a:p>
            <a:pPr>
              <a:buFontTx/>
              <a:buChar char="-"/>
            </a:pPr>
            <a:r>
              <a:rPr lang="it-IT" sz="2000" dirty="0">
                <a:latin typeface="Times New Roman" panose="02020603050405020304" pitchFamily="18" charset="0"/>
                <a:cs typeface="Times New Roman" panose="02020603050405020304" pitchFamily="18" charset="0"/>
              </a:rPr>
              <a:t>segnalano casi di personale conflitto di interessi (art. 6 bis legge 241/1990; artt. 6 e 7 Codice di comportamento);</a:t>
            </a:r>
          </a:p>
          <a:p>
            <a:pPr marL="0" indent="0">
              <a:buNone/>
            </a:pPr>
            <a:r>
              <a:rPr lang="it-IT" sz="2000" dirty="0">
                <a:latin typeface="Times New Roman" panose="02020603050405020304" pitchFamily="18" charset="0"/>
                <a:cs typeface="Times New Roman" panose="02020603050405020304" pitchFamily="18" charset="0"/>
              </a:rPr>
              <a:t>I collaboratori a qualsiasi titolo: </a:t>
            </a:r>
          </a:p>
          <a:p>
            <a:pPr>
              <a:buFontTx/>
              <a:buChar char="-"/>
            </a:pPr>
            <a:r>
              <a:rPr lang="it-IT" sz="2000" dirty="0">
                <a:latin typeface="Times New Roman" panose="02020603050405020304" pitchFamily="18" charset="0"/>
                <a:cs typeface="Times New Roman" panose="02020603050405020304" pitchFamily="18" charset="0"/>
              </a:rPr>
              <a:t>osservano le misure contenute nel P.T.P.C.; </a:t>
            </a:r>
          </a:p>
          <a:p>
            <a:pPr>
              <a:buFontTx/>
              <a:buChar char="-"/>
            </a:pPr>
            <a:r>
              <a:rPr lang="it-IT" sz="2000" dirty="0">
                <a:latin typeface="Times New Roman" panose="02020603050405020304" pitchFamily="18" charset="0"/>
                <a:cs typeface="Times New Roman" panose="02020603050405020304" pitchFamily="18" charset="0"/>
              </a:rPr>
              <a:t>osservano le misure contenute nel Codice di comportamento aziendale</a:t>
            </a:r>
          </a:p>
          <a:p>
            <a:pPr>
              <a:buFontTx/>
              <a:buChar char="-"/>
            </a:pPr>
            <a:r>
              <a:rPr lang="it-IT" sz="2000" dirty="0">
                <a:latin typeface="Times New Roman" panose="02020603050405020304" pitchFamily="18" charset="0"/>
                <a:cs typeface="Times New Roman" panose="02020603050405020304" pitchFamily="18" charset="0"/>
              </a:rPr>
              <a:t>segnalano in particolare le situazioni di illecito (art. 8 Codice di comportamento]</a:t>
            </a:r>
          </a:p>
          <a:p>
            <a:pPr marL="0" indent="0">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18864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dipendenti e i collaboratori a qualsiasi titolo</a:t>
            </a:r>
          </a:p>
        </p:txBody>
      </p:sp>
    </p:spTree>
    <p:extLst>
      <p:ext uri="{BB962C8B-B14F-4D97-AF65-F5344CB8AC3E}">
        <p14:creationId xmlns:p14="http://schemas.microsoft.com/office/powerpoint/2010/main" val="1223439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60362" y="960437"/>
            <a:ext cx="8229600" cy="4937125"/>
          </a:xfrm>
        </p:spPr>
        <p:txBody>
          <a:bodyPr/>
          <a:lstStyle/>
          <a:p>
            <a:pPr marL="0" indent="0">
              <a:buNone/>
            </a:pPr>
            <a:r>
              <a:rPr lang="it-IT" sz="2000" dirty="0">
                <a:latin typeface="Times New Roman" panose="02020603050405020304" pitchFamily="18" charset="0"/>
                <a:cs typeface="Times New Roman" panose="02020603050405020304" pitchFamily="18" charset="0"/>
              </a:rPr>
              <a:t>Nella circolare del Dipartimento della funzione pubblica n. 1/2013 si prevede che il responsabile possa essere coadiuvato da Referenti all’interno dell’amministrazione, fermo restando che le sue responsabilità tipiche non sono delegabili. Il raccordo ed il coordinamento fra il Responsabile ed i Referenti possono essere assicurati attraverso l’inserimento nel piano triennale di prevenzione di un meccanismo di comunicazione/informazione, input/output per il corretto esercizio della funzione.</a:t>
            </a:r>
          </a:p>
          <a:p>
            <a:pPr marL="0" indent="0">
              <a:buNone/>
            </a:pPr>
            <a:r>
              <a:rPr lang="it-IT" sz="2000" dirty="0">
                <a:latin typeface="Times New Roman" panose="02020603050405020304" pitchFamily="18" charset="0"/>
                <a:cs typeface="Times New Roman" panose="02020603050405020304" pitchFamily="18" charset="0"/>
              </a:rPr>
              <a:t>I Referenti per la prevenzione per l’area di rispettiva competenza, che possono essere individuati nel P.T.P.C.:</a:t>
            </a:r>
          </a:p>
          <a:p>
            <a:pPr marL="0" indent="0">
              <a:buNone/>
            </a:pPr>
            <a:r>
              <a:rPr lang="it-IT" sz="2000" dirty="0">
                <a:latin typeface="Times New Roman" panose="02020603050405020304" pitchFamily="18" charset="0"/>
                <a:cs typeface="Times New Roman" panose="02020603050405020304" pitchFamily="18" charset="0"/>
              </a:rPr>
              <a:t>- svolgono attività informativa verso il responsabile, per fornirgli elementi e riscontri sull’intera organizzazione ed attività dell’amministrazione, e per il costante monitoraggio sull’attività svolta dai dirigenti assegnati agli uffici di riferimento, anche con riferimento agli obblighi di rotazione del personale;</a:t>
            </a:r>
          </a:p>
          <a:p>
            <a:pPr marL="0" indent="0">
              <a:buNone/>
            </a:pPr>
            <a:r>
              <a:rPr lang="it-IT" sz="2000" dirty="0">
                <a:latin typeface="Times New Roman" panose="02020603050405020304" pitchFamily="18" charset="0"/>
                <a:cs typeface="Times New Roman" panose="02020603050405020304" pitchFamily="18" charset="0"/>
              </a:rPr>
              <a:t>- osservano le misure contenute nel P.T.P.C. (art. 1 comma 14 legge 190/2012).</a:t>
            </a:r>
          </a:p>
          <a:p>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60362" y="34925"/>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referenti</a:t>
            </a:r>
          </a:p>
        </p:txBody>
      </p:sp>
    </p:spTree>
    <p:extLst>
      <p:ext uri="{BB962C8B-B14F-4D97-AF65-F5344CB8AC3E}">
        <p14:creationId xmlns:p14="http://schemas.microsoft.com/office/powerpoint/2010/main" val="36452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60362" y="980728"/>
            <a:ext cx="8326438" cy="5175597"/>
          </a:xfrm>
        </p:spPr>
        <p:txBody>
          <a:bodyPr/>
          <a:lstStyle/>
          <a:p>
            <a:pPr marL="0" indent="0">
              <a:buNone/>
            </a:pPr>
            <a:r>
              <a:rPr lang="it-IT" sz="1800" dirty="0">
                <a:latin typeface="Times New Roman" panose="02020603050405020304" pitchFamily="18" charset="0"/>
                <a:cs typeface="Times New Roman" panose="02020603050405020304" pitchFamily="18" charset="0"/>
              </a:rPr>
              <a:t>Il Responsabile per la prevenzione della corruzione e della trasparenza è la figura centrale  dell’intero sistema anticorruzione in ciascuna struttura:</a:t>
            </a:r>
          </a:p>
          <a:p>
            <a:pPr>
              <a:buFontTx/>
              <a:buChar char="-"/>
            </a:pPr>
            <a:r>
              <a:rPr lang="it-IT" sz="1800" dirty="0">
                <a:latin typeface="Times New Roman" panose="02020603050405020304" pitchFamily="18" charset="0"/>
                <a:cs typeface="Times New Roman" panose="02020603050405020304" pitchFamily="18" charset="0"/>
              </a:rPr>
              <a:t>propone il PTPC (Piano Triennale di Prevenzione della Corruzione); </a:t>
            </a:r>
          </a:p>
          <a:p>
            <a:pPr>
              <a:buFontTx/>
              <a:buChar char="-"/>
            </a:pPr>
            <a:r>
              <a:rPr lang="it-IT" sz="1800" dirty="0">
                <a:latin typeface="Times New Roman" panose="02020603050405020304" pitchFamily="18" charset="0"/>
                <a:cs typeface="Times New Roman" panose="02020603050405020304" pitchFamily="18" charset="0"/>
              </a:rPr>
              <a:t>definisce procedure appropriate per selezionare e formare i dipendenti destinati ad operare in settori particolarmente esposti alla corruzione; </a:t>
            </a:r>
          </a:p>
          <a:p>
            <a:pPr>
              <a:buFontTx/>
              <a:buChar char="-"/>
            </a:pPr>
            <a:r>
              <a:rPr lang="it-IT" sz="1800" dirty="0">
                <a:latin typeface="Times New Roman" panose="02020603050405020304" pitchFamily="18" charset="0"/>
                <a:cs typeface="Times New Roman" panose="02020603050405020304" pitchFamily="18" charset="0"/>
              </a:rPr>
              <a:t>verifica l’efficace attuazione del Piano e verifica la sua idoneità e ne propone la modifica quando sono accertate significative violazioni delle prescrizioni ovvero quando intervengono mutamenti nell’organizzazione o nell’attività (art. 1 comma 10 lett. a legge 190/2012) </a:t>
            </a:r>
          </a:p>
          <a:p>
            <a:pPr>
              <a:buFontTx/>
              <a:buChar char="-"/>
            </a:pPr>
            <a:r>
              <a:rPr lang="it-IT" sz="1800" dirty="0">
                <a:latin typeface="Times New Roman" panose="02020603050405020304" pitchFamily="18" charset="0"/>
                <a:cs typeface="Times New Roman" panose="02020603050405020304" pitchFamily="18" charset="0"/>
              </a:rPr>
              <a:t>elabora la relazione annuale sull’attività svolta e ne assicura la pubblicazione (art. 1 comma 14 legge 190/2012); </a:t>
            </a:r>
          </a:p>
          <a:p>
            <a:pPr>
              <a:buFontTx/>
              <a:buChar char="-"/>
            </a:pPr>
            <a:r>
              <a:rPr lang="it-IT" sz="1800" dirty="0">
                <a:latin typeface="Times New Roman" panose="02020603050405020304" pitchFamily="18" charset="0"/>
                <a:cs typeface="Times New Roman" panose="02020603050405020304" pitchFamily="18" charset="0"/>
              </a:rPr>
              <a:t>verifica, d’intesa con il dirigente, l’effettiva rotazione degli incarichi negli uffici in cui è più elevato il rischio corruttivo; </a:t>
            </a:r>
          </a:p>
          <a:p>
            <a:pPr>
              <a:buFontTx/>
              <a:buChar char="-"/>
            </a:pPr>
            <a:r>
              <a:rPr lang="it-IT" sz="1800" dirty="0">
                <a:latin typeface="Times New Roman" panose="02020603050405020304" pitchFamily="18" charset="0"/>
                <a:cs typeface="Times New Roman" panose="02020603050405020304" pitchFamily="18" charset="0"/>
              </a:rPr>
              <a:t>individua il personale da inserire nei programmi di formazione di cui definisce o concorre a definire il contenuto. </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4985" y="18864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Responsabile della prevenzione della corruzione e della trasparenza: le funzioni</a:t>
            </a:r>
          </a:p>
        </p:txBody>
      </p:sp>
    </p:spTree>
    <p:extLst>
      <p:ext uri="{BB962C8B-B14F-4D97-AF65-F5344CB8AC3E}">
        <p14:creationId xmlns:p14="http://schemas.microsoft.com/office/powerpoint/2010/main" val="2223669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a:buNone/>
            </a:pPr>
            <a:r>
              <a:rPr lang="it-IT" sz="1600" dirty="0">
                <a:latin typeface="Times New Roman" panose="02020603050405020304" pitchFamily="18" charset="0"/>
                <a:cs typeface="Times New Roman" panose="02020603050405020304" pitchFamily="18" charset="0"/>
              </a:rPr>
              <a:t>Art. 1 settimo comma:</a:t>
            </a:r>
          </a:p>
          <a:p>
            <a:pPr marL="0" indent="0" algn="l">
              <a:buNone/>
            </a:pPr>
            <a:r>
              <a:rPr lang="it-IT" sz="1600" dirty="0">
                <a:latin typeface="Times New Roman" panose="02020603050405020304" pitchFamily="18" charset="0"/>
                <a:cs typeface="Times New Roman" panose="02020603050405020304" pitchFamily="18" charset="0"/>
              </a:rPr>
              <a:t>L'organo di indirizzo individua, di norma tra i dirigenti di ruolo in servizio, il Responsabile della prevenzione della corruzione e della trasparenza, disponendo le eventuali modifiche organizzative necessarie per assicurare funzioni e poteri idonei per lo svolgimento dell'incarico con piena autonomia ed effettività. Negli enti locali, il Responsabile della prevenzione della corruzione e della trasparenza è individuato, di norma, nel segretario o nel dirigente apicale, salva diversa e motivata determinazione. Nelle unioni di comuni, può essere nominato un unico responsabile della prevenzione della corruzione e della trasparenza. Il Responsabile della prevenzione della corruzione e della trasparenza segnala all'organo di indirizzo e all'organismo indipendente di valutazione le disfunzioni inerenti all'attuazione delle misure in materia di prevenzione della corruzione e di trasparenza e indica agli uffici competenti all'esercizio dell'azione disciplinare i nominativi dei dipendenti che non hanno attuato correttamente le misure in materia di prevenzione della corruzione e di trasparenza. Eventuali misure discriminatorie, dirette o indirette, nei confronti del Responsabile della prevenzione della corruzione e della trasparenza per motivi collegati, direttamente o indirettamente, allo svolgimento delle sue funzioni devono essere segnalate all'Autorità nazionale anticorruzione, che può chiedere informazioni all'organo di indirizzo e intervenire nelle forme di cui al comma 3, articolo 15, decreto legislativo 8 aprile 2013, n. 39.</a:t>
            </a:r>
            <a:endParaRPr lang="it-IT" altLang="it-IT" sz="16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Responsabile della prevenzione della corruzione e della trasparenza </a:t>
            </a:r>
          </a:p>
        </p:txBody>
      </p:sp>
    </p:spTree>
    <p:extLst>
      <p:ext uri="{BB962C8B-B14F-4D97-AF65-F5344CB8AC3E}">
        <p14:creationId xmlns:p14="http://schemas.microsoft.com/office/powerpoint/2010/main" val="1606875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600" dirty="0">
                <a:latin typeface="Times New Roman" panose="02020603050405020304" pitchFamily="18" charset="0"/>
                <a:cs typeface="Times New Roman" panose="02020603050405020304" pitchFamily="18" charset="0"/>
              </a:rPr>
              <a:t>La predisposizione e la verifica dell’attuazione del Piano anticorruzione sono attribuite ad un Responsabile della prevenzione della corruzione e della trasparenza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97/2016).  </a:t>
            </a:r>
          </a:p>
          <a:p>
            <a:pPr marL="0" indent="0">
              <a:buNone/>
            </a:pPr>
            <a:r>
              <a:rPr lang="it-IT" sz="1600" dirty="0">
                <a:latin typeface="Times New Roman" panose="02020603050405020304" pitchFamily="18" charset="0"/>
                <a:cs typeface="Times New Roman" panose="02020603050405020304" pitchFamily="18" charset="0"/>
              </a:rPr>
              <a:t>Il provvedimento di nomina del responsabile è di competenza dell’organo di indirizzo politico dell’ente.</a:t>
            </a:r>
          </a:p>
          <a:p>
            <a:pPr marL="0" indent="0">
              <a:buNone/>
            </a:pPr>
            <a:r>
              <a:rPr lang="it-IT" sz="1600" dirty="0">
                <a:latin typeface="Times New Roman" panose="02020603050405020304" pitchFamily="18" charset="0"/>
                <a:cs typeface="Times New Roman" panose="02020603050405020304" pitchFamily="18" charset="0"/>
              </a:rPr>
              <a:t>Solo nel caso di obiettive difficoltà organizzative è possibile tenere separate, con un provvedimento motivato, le due figure di responsabile della prevenzione della corruzione e di responsabile della trasparenza (delibera ANAC 1310/2016).</a:t>
            </a:r>
          </a:p>
          <a:p>
            <a:pPr marL="0" indent="0">
              <a:buNone/>
            </a:pPr>
            <a:r>
              <a:rPr lang="it-IT" sz="1600" dirty="0">
                <a:latin typeface="Times New Roman" panose="02020603050405020304" pitchFamily="18" charset="0"/>
                <a:cs typeface="Times New Roman" panose="02020603050405020304" pitchFamily="18" charset="0"/>
              </a:rPr>
              <a:t>Il responsabile deve essere «di norma» un dirigente di ruolo dell’Ente e quindi un soggetto stabilmente incardinato, con preclusione quindi della possibilità di nominare un soggetto estraneo incaricato, salva l’ipotesi di situazioni particolari che debbono essere adeguatamente rappresentate nella motivazione del provvedimento di nomina. Ciò anche in considerazione del grado di conoscenza della struttura che gli è richiesto per poter proficuamente operare.</a:t>
            </a:r>
          </a:p>
          <a:p>
            <a:pPr marL="0" indent="0">
              <a:buNone/>
            </a:pPr>
            <a:r>
              <a:rPr lang="it-IT" sz="1600" dirty="0">
                <a:latin typeface="Times New Roman" panose="02020603050405020304" pitchFamily="18" charset="0"/>
                <a:cs typeface="Times New Roman" panose="02020603050405020304" pitchFamily="18" charset="0"/>
              </a:rPr>
              <a:t>Negli Enti locali  il Responsabile è tendenzialmente il Segretario generale o il dirigente apicale «salva diversa e motivata determinazione».</a:t>
            </a:r>
          </a:p>
          <a:p>
            <a:pPr marL="0" indent="0">
              <a:buNone/>
            </a:pPr>
            <a:r>
              <a:rPr lang="it-IT" sz="1600" dirty="0">
                <a:latin typeface="Times New Roman" panose="02020603050405020304" pitchFamily="18" charset="0"/>
                <a:cs typeface="Times New Roman" panose="02020603050405020304" pitchFamily="18" charset="0"/>
              </a:rPr>
              <a:t>Nel caso di struttura di limitate dimensioni il RPCT può essere individuato, con provvedimento motivato, in un dipendente con posizione organizzativa</a:t>
            </a:r>
          </a:p>
          <a:p>
            <a:pPr marL="0" indent="0">
              <a:buNone/>
            </a:pPr>
            <a:r>
              <a:rPr lang="it-IT" sz="1600" dirty="0">
                <a:latin typeface="Times New Roman" panose="02020603050405020304" pitchFamily="18" charset="0"/>
                <a:cs typeface="Times New Roman" panose="02020603050405020304" pitchFamily="18" charset="0"/>
              </a:rPr>
              <a:t> </a:t>
            </a: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Responsabile della prevenzione della corruzione e della trasparenza: la nomina  </a:t>
            </a:r>
          </a:p>
        </p:txBody>
      </p:sp>
    </p:spTree>
    <p:extLst>
      <p:ext uri="{BB962C8B-B14F-4D97-AF65-F5344CB8AC3E}">
        <p14:creationId xmlns:p14="http://schemas.microsoft.com/office/powerpoint/2010/main" val="2072804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600" dirty="0">
                <a:latin typeface="Times New Roman" panose="02020603050405020304" pitchFamily="18" charset="0"/>
                <a:cs typeface="Times New Roman" panose="02020603050405020304" pitchFamily="18" charset="0"/>
              </a:rPr>
              <a:t>Il dirigente non deve essere stato destinatario di provvedimenti giudiziari di condanna, né di provvedimenti disciplinari e deve aver dato prova di condotta integerrima.   </a:t>
            </a:r>
          </a:p>
          <a:p>
            <a:pPr marL="0" indent="0">
              <a:buNone/>
            </a:pPr>
            <a:r>
              <a:rPr lang="it-IT" altLang="it-IT" sz="1600" dirty="0">
                <a:latin typeface="Times New Roman" panose="02020603050405020304" pitchFamily="18" charset="0"/>
                <a:cs typeface="Times New Roman" panose="02020603050405020304" pitchFamily="18" charset="0"/>
              </a:rPr>
              <a:t>L’ANAC ha ribadito che il RPCT «deve essere una figura in grado di garantire la stessa buona immagine e il decoro dell’amministrazione».</a:t>
            </a:r>
          </a:p>
          <a:p>
            <a:pPr marL="0" indent="0">
              <a:buNone/>
            </a:pPr>
            <a:r>
              <a:rPr lang="it-IT" altLang="it-IT" sz="1600" dirty="0">
                <a:latin typeface="Times New Roman" panose="02020603050405020304" pitchFamily="18" charset="0"/>
                <a:cs typeface="Times New Roman" panose="02020603050405020304" pitchFamily="18" charset="0"/>
              </a:rPr>
              <a:t>In ordine all’esser stato destinatario di provvedimenti giudiziari, l’ANAC si è espressa  con indicazioni di carattere generale nella delibera 215/2019, contenente le linee-guida in materia di rotazione straordinaria, relative all’avvio o alla pendenza di procedimenti penali.</a:t>
            </a:r>
          </a:p>
          <a:p>
            <a:pPr marL="0" indent="0">
              <a:buNone/>
            </a:pPr>
            <a:r>
              <a:rPr lang="it-IT" altLang="it-IT" sz="1600" dirty="0">
                <a:latin typeface="Times New Roman" panose="02020603050405020304" pitchFamily="18" charset="0"/>
                <a:cs typeface="Times New Roman" panose="02020603050405020304" pitchFamily="18" charset="0"/>
              </a:rPr>
              <a:t>La stessa ANAC con la delibera 650/2019 ha ritenuto che una condanna anche non definitiva da parte della Corte dei conti per comportamento doloso incida sul requisito della condotta integerrima.</a:t>
            </a:r>
          </a:p>
          <a:p>
            <a:pPr marL="0" indent="0">
              <a:buNone/>
            </a:pPr>
            <a:r>
              <a:rPr lang="it-IT" altLang="it-IT" sz="1600" dirty="0">
                <a:latin typeface="Times New Roman" panose="02020603050405020304" pitchFamily="18" charset="0"/>
                <a:cs typeface="Times New Roman" panose="02020603050405020304" pitchFamily="18" charset="0"/>
              </a:rPr>
              <a:t>In caso di provvedimenti giudiziari non definitivi, spetta alle amministrazioni di valutare e motivare in sede di nomina, rinnovo o revoca dell’incarico, se la condanna possa ostare al predetto requisito «dando conto delle ragioni di fatto e di diritto a base della scelta effettuata. Come parametro di riferimento può essere considerato quello dell’incidenza della condanna rispetto allo svolgimento della funzione» (delibera 1064/2019 – PNA 2019).</a:t>
            </a:r>
          </a:p>
          <a:p>
            <a:pPr marL="0" indent="0">
              <a:buNone/>
            </a:pPr>
            <a:r>
              <a:rPr lang="it-IT" altLang="it-IT" sz="1600" dirty="0">
                <a:latin typeface="Times New Roman" panose="02020603050405020304" pitchFamily="18" charset="0"/>
                <a:cs typeface="Times New Roman" panose="02020603050405020304" pitchFamily="18" charset="0"/>
              </a:rPr>
              <a:t>Analoga valutazione motivata deve essere effettuata per quanto attiene alle pronunce di natura disciplinare (del.1064).</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Responsabile della prevenzione della corruzione e della trasparenza: i requisiti personali</a:t>
            </a:r>
          </a:p>
        </p:txBody>
      </p:sp>
    </p:spTree>
    <p:extLst>
      <p:ext uri="{BB962C8B-B14F-4D97-AF65-F5344CB8AC3E}">
        <p14:creationId xmlns:p14="http://schemas.microsoft.com/office/powerpoint/2010/main" val="2416150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II Giornata </a:t>
            </a:r>
          </a:p>
          <a:p>
            <a:pPr algn="ctr" eaLnBrk="1" hangingPunct="1">
              <a:spcBef>
                <a:spcPct val="0"/>
              </a:spcBef>
              <a:buClrTx/>
              <a:buSzTx/>
              <a:buFontTx/>
              <a:buNone/>
            </a:pPr>
            <a:endParaRPr lang="it-IT" altLang="it-IT" sz="20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endParaRPr lang="it-IT" altLang="it-IT" sz="20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I profili organizzativi interni e le figure coinvolte</a:t>
            </a:r>
          </a:p>
        </p:txBody>
      </p:sp>
    </p:spTree>
    <p:extLst>
      <p:ext uri="{BB962C8B-B14F-4D97-AF65-F5344CB8AC3E}">
        <p14:creationId xmlns:p14="http://schemas.microsoft.com/office/powerpoint/2010/main" val="2969923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800" dirty="0">
                <a:latin typeface="Times New Roman" panose="02020603050405020304" pitchFamily="18" charset="0"/>
                <a:cs typeface="Times New Roman" panose="02020603050405020304" pitchFamily="18" charset="0"/>
              </a:rPr>
              <a:t>Il RPCT tendenzialmente non dovrebbe essere anche responsabile dell’Ufficio dei procedimenti disciplinari, situazione che potrebbe realizzare un conflitto di interessi e, quindi, di incompatibilità potenziale, minor impatto avendo la sua posizione di mero componente dell’Ufficio (delibera ANAC 23 luglio 2019 n. 700).</a:t>
            </a:r>
          </a:p>
          <a:p>
            <a:pPr marL="0" indent="0">
              <a:buNone/>
            </a:pPr>
            <a:r>
              <a:rPr lang="it-IT" sz="1800" dirty="0">
                <a:latin typeface="Times New Roman" panose="02020603050405020304" pitchFamily="18" charset="0"/>
                <a:cs typeface="Times New Roman" panose="02020603050405020304" pitchFamily="18" charset="0"/>
              </a:rPr>
              <a:t>Il RPCT può contemporaneamente rivestire il ruolo di Comandante della Polizia municipale sia pure con l’adozione di particolari cautele per evitare situazioni di potenziale conflitto di interessi, soprattutto quando il Comandante rivesta anche ulteriori funzioni gestionali (delibera ANAC 333/2019)</a:t>
            </a:r>
          </a:p>
          <a:p>
            <a:pPr marL="0" indent="0">
              <a:buNone/>
            </a:pPr>
            <a:r>
              <a:rPr lang="it-IT" sz="1800" dirty="0">
                <a:latin typeface="Times New Roman" panose="02020603050405020304" pitchFamily="18" charset="0"/>
                <a:cs typeface="Times New Roman" panose="02020603050405020304" pitchFamily="18" charset="0"/>
              </a:rPr>
              <a:t>Il RPCT non dovrebbe ricoprire il ruolo di componente dell’OIV o del Nucleo di valutazione, per evitare la coincidenza di ruoli tra controllore e controllato.</a:t>
            </a:r>
          </a:p>
          <a:p>
            <a:pPr marL="0" indent="0">
              <a:buNone/>
            </a:pPr>
            <a:r>
              <a:rPr lang="it-IT" sz="1800" dirty="0">
                <a:latin typeface="Times New Roman" panose="02020603050405020304" pitchFamily="18" charset="0"/>
                <a:cs typeface="Times New Roman" panose="02020603050405020304" pitchFamily="18" charset="0"/>
              </a:rPr>
              <a:t>E’ altamente inopportuna l’attribuzione delle funzioni di RPCT agli avvocati iscritti all’Albo speciale dell’amministrazione (delibera ANAC 841/2018).</a:t>
            </a:r>
          </a:p>
          <a:p>
            <a:pPr marL="0" indent="0">
              <a:buNone/>
            </a:pPr>
            <a:r>
              <a:rPr lang="it-IT" sz="1800" dirty="0">
                <a:latin typeface="Times New Roman" panose="02020603050405020304" pitchFamily="18" charset="0"/>
                <a:cs typeface="Times New Roman" panose="02020603050405020304" pitchFamily="18" charset="0"/>
              </a:rPr>
              <a:t>La durata della nomina è legata a quella dell’incarico dirigenziale.</a:t>
            </a:r>
          </a:p>
          <a:p>
            <a:pPr marL="0" indent="0">
              <a:buNone/>
            </a:pPr>
            <a:r>
              <a:rPr 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Responsabile della prevenzione della corruzione e della trasparenza: posizione, cumulo di funzioni, durata</a:t>
            </a:r>
          </a:p>
        </p:txBody>
      </p:sp>
    </p:spTree>
    <p:extLst>
      <p:ext uri="{BB962C8B-B14F-4D97-AF65-F5344CB8AC3E}">
        <p14:creationId xmlns:p14="http://schemas.microsoft.com/office/powerpoint/2010/main" val="4011474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La legge non prevede uno specifico compenso, che può essere individuato nella retribuzione di risultato, né indica espressamente l’obbligo di mettere a sua disposizione un adeguato supporto (risorse umani e strumentali), che invece è indicato come «altamente auspicabile» dall’ANAC (delibera 1310/2016: Linee guida sulla trasparenza dopo il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97/2016), fondandosi sul nuovo testo dell’art. 1 settimo comma della legge 190/2012 (introdotto dal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97/2016), secondo cui l’organo di indirizzo dispone «le eventuali modifiche organizzative necessarie per assicurare funzioni e poteri idonei per lo svolgimento dell’incarico [di RPCT] con piena autonomia ed effettività».</a:t>
            </a:r>
          </a:p>
          <a:p>
            <a:pPr marL="0" indent="0">
              <a:buNone/>
            </a:pPr>
            <a:r>
              <a:rPr lang="it-IT" sz="1800" dirty="0">
                <a:latin typeface="Times New Roman" panose="02020603050405020304" pitchFamily="18" charset="0"/>
                <a:cs typeface="Times New Roman" panose="02020603050405020304" pitchFamily="18" charset="0"/>
              </a:rPr>
              <a:t>La nuova formulazione della disposizione pone in particolare rilievo la «piena autonomia» come presupposto per garantire un pieno espletamento delle funzioni</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7200" y="701675"/>
            <a:ext cx="8326438" cy="666750"/>
          </a:xfrm>
        </p:spPr>
        <p:txBody>
          <a:bodyPr/>
          <a:lstStyle/>
          <a:p>
            <a:pPr eaLnBrk="1" hangingPunct="1"/>
            <a:br>
              <a:rPr lang="it-IT" altLang="it-IT" sz="2400" b="1" dirty="0">
                <a:latin typeface="Times New Roman" panose="02020603050405020304" pitchFamily="18" charset="0"/>
                <a:cs typeface="Times New Roman" panose="02020603050405020304" pitchFamily="18" charset="0"/>
              </a:rPr>
            </a:br>
            <a:br>
              <a:rPr lang="it-IT" altLang="it-IT" sz="24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Il RPCT: compenso, supporto strumentale, posizione di autonomia</a:t>
            </a:r>
          </a:p>
        </p:txBody>
      </p:sp>
    </p:spTree>
    <p:extLst>
      <p:ext uri="{BB962C8B-B14F-4D97-AF65-F5344CB8AC3E}">
        <p14:creationId xmlns:p14="http://schemas.microsoft.com/office/powerpoint/2010/main" val="1022773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In considerazione del difficile compito assegnatogli le norme hanno previsto un sistema di garanzie per il RPCT, al fine di evitare ritorsioni nei suoi confronti per l’esercizio delle sue funzioni.</a:t>
            </a:r>
          </a:p>
          <a:p>
            <a:pPr marL="0" indent="0">
              <a:buNone/>
            </a:pPr>
            <a:r>
              <a:rPr lang="it-IT" sz="1800" dirty="0">
                <a:latin typeface="Times New Roman" panose="02020603050405020304" pitchFamily="18" charset="0"/>
                <a:cs typeface="Times New Roman" panose="02020603050405020304" pitchFamily="18" charset="0"/>
              </a:rPr>
              <a:t>Una prima garanzia, prevista inizialmente per il Segretario comunale e poi estesa a tutti i dirigenti (art 15 terzo comma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33/2013) concerne la revoca dell’incarico, che deve essere comunicata all’ANAC per consentire a questa di verificare se la revoca sia connessa all’espletamento delle funzioni.</a:t>
            </a:r>
          </a:p>
          <a:p>
            <a:pPr marL="0" indent="0">
              <a:buNone/>
            </a:pPr>
            <a:r>
              <a:rPr lang="it-IT" sz="1800" dirty="0">
                <a:latin typeface="Times New Roman" panose="02020603050405020304" pitchFamily="18" charset="0"/>
                <a:cs typeface="Times New Roman" panose="02020603050405020304" pitchFamily="18" charset="0"/>
              </a:rPr>
              <a:t>Una seconda garanzia, specifica per la funzione, è stata introdotta dal nuovo testo del settimo comma, secondo cui «Eventuali misure discriminatorie, dirette o indirette, nei confronti del responsabile della prevenzione della corruzione e della trasparenza per motivi collegati, direttamente o indirettamente, allo svolgimento delle sue funzioni devono essere segnalate all’Autorità nazionale anticorruzione, che può chiedere informazioni </a:t>
            </a:r>
            <a:r>
              <a:rPr lang="it-IT" sz="1800" dirty="0" err="1">
                <a:latin typeface="Times New Roman" panose="02020603050405020304" pitchFamily="18" charset="0"/>
                <a:cs typeface="Times New Roman" panose="02020603050405020304" pitchFamily="18" charset="0"/>
              </a:rPr>
              <a:t>all’orano</a:t>
            </a:r>
            <a:r>
              <a:rPr lang="it-IT" sz="1800" dirty="0">
                <a:latin typeface="Times New Roman" panose="02020603050405020304" pitchFamily="18" charset="0"/>
                <a:cs typeface="Times New Roman" panose="02020603050405020304" pitchFamily="18" charset="0"/>
              </a:rPr>
              <a:t> di indirizzo e intervenire nelle forme di cui al comma 3, articolo 15, decreto legislativo 8 aprile 2013, n. 39», e cioè  applicando una sanzione (anche se non determinata direttamente dalla legge) </a:t>
            </a:r>
          </a:p>
          <a:p>
            <a:pPr marL="0" indent="0">
              <a:buNone/>
            </a:pPr>
            <a:r>
              <a:rPr lang="it-IT" sz="18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7200" y="701675"/>
            <a:ext cx="8326438" cy="666750"/>
          </a:xfrm>
        </p:spPr>
        <p:txBody>
          <a:bodyPr/>
          <a:lstStyle/>
          <a:p>
            <a:pPr eaLnBrk="1" hangingPunct="1"/>
            <a:br>
              <a:rPr lang="it-IT" altLang="it-IT" sz="2400" b="1" dirty="0">
                <a:latin typeface="Times New Roman" panose="02020603050405020304" pitchFamily="18" charset="0"/>
                <a:cs typeface="Times New Roman" panose="02020603050405020304" pitchFamily="18" charset="0"/>
              </a:rPr>
            </a:br>
            <a:br>
              <a:rPr lang="it-IT" altLang="it-IT" sz="24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Il RPCT: le garanzie</a:t>
            </a:r>
          </a:p>
        </p:txBody>
      </p:sp>
    </p:spTree>
    <p:extLst>
      <p:ext uri="{BB962C8B-B14F-4D97-AF65-F5344CB8AC3E}">
        <p14:creationId xmlns:p14="http://schemas.microsoft.com/office/powerpoint/2010/main" val="1462030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L’ANAC ha posto particolare attenzione alle misure discriminatorie nei confronti del RPCT ed alla sua revoca per motivi collegati all’esercizio delle sue funzioni ed ha adottato al riguardo uno specifico regolamento (18 luglio 2018) sulle modalità di esercizio del proprio potere di richiedere il riesame dei provvedimenti.</a:t>
            </a:r>
          </a:p>
          <a:p>
            <a:pPr marL="0" indent="0">
              <a:buNone/>
            </a:pPr>
            <a:r>
              <a:rPr lang="it-IT" sz="1800" dirty="0">
                <a:latin typeface="Times New Roman" panose="02020603050405020304" pitchFamily="18" charset="0"/>
                <a:cs typeface="Times New Roman" panose="02020603050405020304" pitchFamily="18" charset="0"/>
              </a:rPr>
              <a:t>Ulteriori indicazioni sono contenute nella delibera 1074/2018, di approvazione dell’aggiornamento 2018 al PNA</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 </a:t>
            </a: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179512" y="701675"/>
            <a:ext cx="8604126" cy="666750"/>
          </a:xfrm>
        </p:spPr>
        <p:txBody>
          <a:bodyPr/>
          <a:lstStyle/>
          <a:p>
            <a:pPr eaLnBrk="1" hangingPunct="1"/>
            <a:br>
              <a:rPr lang="it-IT" altLang="it-IT" sz="2400" b="1" dirty="0">
                <a:latin typeface="Times New Roman" panose="02020603050405020304" pitchFamily="18" charset="0"/>
                <a:cs typeface="Times New Roman" panose="02020603050405020304" pitchFamily="18" charset="0"/>
              </a:rPr>
            </a:br>
            <a:br>
              <a:rPr lang="it-IT" altLang="it-IT" sz="2400" b="1" dirty="0">
                <a:latin typeface="Times New Roman" panose="02020603050405020304" pitchFamily="18" charset="0"/>
                <a:cs typeface="Times New Roman" panose="02020603050405020304" pitchFamily="18" charset="0"/>
              </a:rPr>
            </a:br>
            <a:r>
              <a:rPr lang="it-IT" altLang="it-IT" sz="2400" b="1" dirty="0">
                <a:latin typeface="Times New Roman" panose="02020603050405020304" pitchFamily="18" charset="0"/>
                <a:cs typeface="Times New Roman" panose="02020603050405020304" pitchFamily="18" charset="0"/>
              </a:rPr>
              <a:t>Il Regolamento ANAC 18 luglio 2018 e le garanzie per il RPCT</a:t>
            </a:r>
          </a:p>
        </p:txBody>
      </p:sp>
    </p:spTree>
    <p:extLst>
      <p:ext uri="{BB962C8B-B14F-4D97-AF65-F5344CB8AC3E}">
        <p14:creationId xmlns:p14="http://schemas.microsoft.com/office/powerpoint/2010/main" val="3058346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60362" y="908720"/>
            <a:ext cx="8326438" cy="5247605"/>
          </a:xfrm>
        </p:spPr>
        <p:txBody>
          <a:bodyPr/>
          <a:lstStyle/>
          <a:p>
            <a:pPr marL="0" indent="0">
              <a:buNone/>
            </a:pPr>
            <a:r>
              <a:rPr lang="it-IT" sz="1600" dirty="0">
                <a:latin typeface="Times New Roman" panose="02020603050405020304" pitchFamily="18" charset="0"/>
                <a:cs typeface="Times New Roman" panose="02020603050405020304" pitchFamily="18" charset="0"/>
              </a:rPr>
              <a:t>Il RPCT:</a:t>
            </a:r>
          </a:p>
          <a:p>
            <a:pPr marL="0" indent="0">
              <a:buNone/>
            </a:pPr>
            <a:r>
              <a:rPr lang="it-IT" sz="1600" dirty="0">
                <a:latin typeface="Times New Roman" panose="02020603050405020304" pitchFamily="18" charset="0"/>
                <a:cs typeface="Times New Roman" panose="02020603050405020304" pitchFamily="18" charset="0"/>
              </a:rPr>
              <a:t>- ottavo comma: predispone e popone – in via esclusiva (essendo vietato l’ausilio esterno) – il PT  e lo sottopone all’Organo di indirizzo per la necessaria approvazione. </a:t>
            </a:r>
          </a:p>
          <a:p>
            <a:pPr marL="0" indent="0">
              <a:buFontTx/>
              <a:buChar char="-"/>
            </a:pPr>
            <a:r>
              <a:rPr lang="it-IT" sz="1600" dirty="0">
                <a:latin typeface="Times New Roman" panose="02020603050405020304" pitchFamily="18" charset="0"/>
                <a:cs typeface="Times New Roman" panose="02020603050405020304" pitchFamily="18" charset="0"/>
              </a:rPr>
              <a:t> settimo comma: segnala all'organo di indirizzo e all’OIV le “disfunzioni”) inerenti all'attuazione delle misure in materia di prevenzione della corruzione e di trasparenza e indica agli uffici competenti all'esercizio dell'azione disciplinare i nominativi dei dipendenti che non hanno attuato correttamente le misure in materia di prevenzione della corruzione e di trasparenza.</a:t>
            </a:r>
          </a:p>
          <a:p>
            <a:pPr marL="0" indent="0">
              <a:buFontTx/>
              <a:buChar char="-"/>
            </a:pPr>
            <a:r>
              <a:rPr lang="it-IT" sz="1600" dirty="0">
                <a:latin typeface="Times New Roman" panose="02020603050405020304" pitchFamily="18" charset="0"/>
                <a:cs typeface="Times New Roman" panose="02020603050405020304" pitchFamily="18" charset="0"/>
              </a:rPr>
              <a:t> nono comma: il  PTPC prevede «obblighi di informazione nei confronti del RPC chiamato a vigilare sul funzionamento e sull’osservanza del Piano», con particolare riguardo alle attività ivi individuate. </a:t>
            </a:r>
          </a:p>
          <a:p>
            <a:pPr marL="0" indent="0">
              <a:buFontTx/>
              <a:buChar char="-"/>
            </a:pPr>
            <a:r>
              <a:rPr lang="it-IT" sz="1600" dirty="0">
                <a:latin typeface="Times New Roman" panose="02020603050405020304" pitchFamily="18" charset="0"/>
                <a:cs typeface="Times New Roman" panose="02020603050405020304" pitchFamily="18" charset="0"/>
              </a:rPr>
              <a:t> decimo comma: verifica l’efficace attuazione del PTPC e la sua idoneità e propone modifiche dello stesso quando sono accertate significative violazioni delle prescrizioni ovvero quando intervengono mutamenti nell’organizzazione o nell’attività dell’amministrazione. Ha il compito di verificare, d’intesa con il dirigente competente, l’effettiva rotazione degli incarichi negli uffici maggiormente esposti ai reati di corruzione nonché quello di definire le procedure appropriate per selezionare e formare i dipendenti destinati ad operare nelle aree a rischio corruzione. </a:t>
            </a:r>
          </a:p>
          <a:p>
            <a:pPr marL="0" indent="0">
              <a:buNone/>
            </a:pPr>
            <a:r>
              <a:rPr lang="it-IT" sz="1600" dirty="0">
                <a:latin typeface="Times New Roman" panose="02020603050405020304" pitchFamily="18" charset="0"/>
                <a:cs typeface="Times New Roman" panose="02020603050405020304" pitchFamily="18" charset="0"/>
              </a:rPr>
              <a:t> </a:t>
            </a: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34925"/>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Le funzioni e le attività del RPCT</a:t>
            </a:r>
          </a:p>
        </p:txBody>
      </p:sp>
    </p:spTree>
    <p:extLst>
      <p:ext uri="{BB962C8B-B14F-4D97-AF65-F5344CB8AC3E}">
        <p14:creationId xmlns:p14="http://schemas.microsoft.com/office/powerpoint/2010/main" val="3213445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855390"/>
            <a:ext cx="8229600" cy="5300935"/>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In caso di commissione nella PA di un reato di corruzione accertato con sentenza passata in giudicato, il RPC risponde ex art.21 del Dlgs165/2001 nonché sul piano disciplinare, oltre che per il danno erariale e all’immagine, salvo che provi tutte le seguenti circostanze: a) di avere predisposto, prima della commissione del fatto, il PTPC e di aver osservato le prescrizioni ex commi 9 e 10; di aver osservato le prescrizioni ex commi 9 e 10; b) di aver vigilato sul funzionamento ed osservanza del Piano.</a:t>
            </a:r>
          </a:p>
          <a:p>
            <a:pPr marL="0" indent="0">
              <a:buNone/>
            </a:pPr>
            <a:r>
              <a:rPr lang="it-IT" sz="1800" dirty="0">
                <a:latin typeface="Times New Roman" panose="02020603050405020304" pitchFamily="18" charset="0"/>
                <a:cs typeface="Times New Roman" panose="02020603050405020304" pitchFamily="18" charset="0"/>
              </a:rPr>
              <a:t>In caso di ripetute violazioni delle misure di prevenzione previste dal Piano, il RPC risponde ai sensi del citato art.21 nonché, per omesso controllo, sul piano disciplinare. </a:t>
            </a:r>
          </a:p>
          <a:p>
            <a:pPr marL="0" indent="0">
              <a:buNone/>
            </a:pPr>
            <a:r>
              <a:rPr lang="it-IT" sz="1800" dirty="0">
                <a:latin typeface="Times New Roman" panose="02020603050405020304" pitchFamily="18" charset="0"/>
                <a:cs typeface="Times New Roman" panose="02020603050405020304" pitchFamily="18" charset="0"/>
              </a:rPr>
              <a:t>Il comma 14 dispone che quando siano accertate ripetute violazioni delle misure di prevenzione individuate dal Piano, il RPCT ne risponde in via presuntiva, sotto il profilo dirigenziale e, per omesso controllo, sotto il profilo disciplinare, mentre i dipendenti che violano le citate misure di prevenzione ne rispondono sotto il profilo disciplinare </a:t>
            </a:r>
          </a:p>
          <a:p>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7200" y="18864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RPCT: la responsabilità</a:t>
            </a:r>
          </a:p>
        </p:txBody>
      </p:sp>
    </p:spTree>
    <p:extLst>
      <p:ext uri="{BB962C8B-B14F-4D97-AF65-F5344CB8AC3E}">
        <p14:creationId xmlns:p14="http://schemas.microsoft.com/office/powerpoint/2010/main" val="4202200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855390"/>
            <a:ext cx="8229600" cy="5300935"/>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La natura e la consistenza dei rapporti tra il RPCT e l’ANAC sono indicati nella delibera 840/2018, dalla quale emerge il carattere essenziale di tali rapporti per assicurare il funzionamento del sistema.</a:t>
            </a:r>
          </a:p>
          <a:p>
            <a:pPr marL="0" indent="0">
              <a:buNone/>
            </a:pPr>
            <a:r>
              <a:rPr lang="it-IT" altLang="it-IT" sz="1800" dirty="0">
                <a:latin typeface="Times New Roman" panose="02020603050405020304" pitchFamily="18" charset="0"/>
                <a:cs typeface="Times New Roman" panose="02020603050405020304" pitchFamily="18" charset="0"/>
              </a:rPr>
              <a:t>I RPCT sono tenuti a registrarsi e accreditarsi sulla piattaforma specifica creata dall’ANAC, che periodicamente organizza riunioni tra tutti i RPCT.</a:t>
            </a:r>
          </a:p>
          <a:p>
            <a:pPr marL="0" indent="0">
              <a:buNone/>
            </a:pPr>
            <a:r>
              <a:rPr lang="it-IT" altLang="it-IT" sz="1800" dirty="0">
                <a:latin typeface="Times New Roman" panose="02020603050405020304" pitchFamily="18" charset="0"/>
                <a:cs typeface="Times New Roman" panose="02020603050405020304" pitchFamily="18" charset="0"/>
              </a:rPr>
              <a:t>Sotto il profilo operativo:</a:t>
            </a:r>
          </a:p>
          <a:p>
            <a:pPr>
              <a:buFontTx/>
              <a:buChar char="-"/>
            </a:pPr>
            <a:r>
              <a:rPr lang="it-IT" altLang="it-IT" sz="1800" dirty="0">
                <a:latin typeface="Times New Roman" panose="02020603050405020304" pitchFamily="18" charset="0"/>
                <a:cs typeface="Times New Roman" panose="02020603050405020304" pitchFamily="18" charset="0"/>
              </a:rPr>
              <a:t>Per quanto attiene alle misure di prevenzione della corruzione le modalità di interlocuzione sono state chiarite nella delibera 330/2017 (Regolamento sull’esercizio dell’attività di vigilanza in materia di prevenzione della corruzione), che individua il RPCT come interlocutore diretto dell’ANAC, con onere di collaborazione attiva</a:t>
            </a:r>
          </a:p>
          <a:p>
            <a:pPr>
              <a:buFontTx/>
              <a:buChar char="-"/>
            </a:pPr>
            <a:r>
              <a:rPr lang="it-IT" altLang="it-IT" sz="1800" dirty="0">
                <a:latin typeface="Times New Roman" panose="02020603050405020304" pitchFamily="18" charset="0"/>
                <a:cs typeface="Times New Roman" panose="02020603050405020304" pitchFamily="18" charset="0"/>
              </a:rPr>
              <a:t>Per quanto attiene all’attività di vigilanza e controllo in materia di trasparenza le modalità di interlocuzione sono state chiarite nella delibera 329/2017 (Regolamento sull’esercizio dell’attività di vigilanza sul rispetto degli obblighi di pubblicazione di cui al decreto legislativo 14 marzo 2013 n. 33)</a:t>
            </a: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7200" y="18864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RPCT: i rapporti con l’ANAC</a:t>
            </a:r>
          </a:p>
        </p:txBody>
      </p:sp>
    </p:spTree>
    <p:extLst>
      <p:ext uri="{BB962C8B-B14F-4D97-AF65-F5344CB8AC3E}">
        <p14:creationId xmlns:p14="http://schemas.microsoft.com/office/powerpoint/2010/main" val="653493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 dirigenti ed i responsabili dei servizi, oltre alla responsabilità relativa al funzionamento della struttura ed ai risultati conseguiti, hanno uno specifico obbligo collaborativo con il RTPC per:</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l’individuazione e gli approfondimenti relativi al contesto interno ed alle aree a rischio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l’attuazione dei flussi informativi in relazione ad anomalie nell’espletamento dell’attività, specie se riferite a singoli dipendenti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collaborazione nell’individuare o migliorare le misure di prevenzione.</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A ciò si aggiunge la responsabilità per l’attuazione del principio di trasparenza, che, in quanto «livello essenziale delle prestazioni concernenti i diritti sociali e civili» costituisce elemento rilevante nella valutazione delle performances.</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responsabilità dei dirigenti e dei preposti ai servizi</a:t>
            </a:r>
          </a:p>
        </p:txBody>
      </p:sp>
    </p:spTree>
    <p:extLst>
      <p:ext uri="{BB962C8B-B14F-4D97-AF65-F5344CB8AC3E}">
        <p14:creationId xmlns:p14="http://schemas.microsoft.com/office/powerpoint/2010/main" val="3508494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Un aspetto specifico è costituito dal rapporto del RTPC con gli organi di controllo interno (controllo di regolarità amministrativa e contabile, controllo di gestione, controllo strategico) e in particolare con l’OIV, che, ai sensi dell’art. 14 del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150/2009 esercita le attività di controllo strategico ed il monitoraggio del funzionamento complessivo del sistema di valutazione delle performances, della trasparenza e dell’integrità dei controlli interni.</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97/2016 ha rafforzato la sinergia tra RPCT ed OIV prevedendo:</a:t>
            </a:r>
          </a:p>
          <a:p>
            <a:pPr eaLnBrk="1" hangingPunct="1">
              <a:buFontTx/>
              <a:buChar char="-"/>
            </a:pPr>
            <a:r>
              <a:rPr lang="it-IT" altLang="it-IT" sz="1800" dirty="0">
                <a:latin typeface="Times New Roman" panose="02020603050405020304" pitchFamily="18" charset="0"/>
                <a:cs typeface="Times New Roman" panose="02020603050405020304" pitchFamily="18" charset="0"/>
              </a:rPr>
              <a:t>la facoltà dell’OIV di richiedere al RPCT </a:t>
            </a:r>
            <a:r>
              <a:rPr lang="it-IT" altLang="it-IT" sz="1800" dirty="0" err="1">
                <a:latin typeface="Times New Roman" panose="02020603050405020304" pitchFamily="18" charset="0"/>
                <a:cs typeface="Times New Roman" panose="02020603050405020304" pitchFamily="18" charset="0"/>
              </a:rPr>
              <a:t>informazini</a:t>
            </a:r>
            <a:r>
              <a:rPr lang="it-IT" altLang="it-IT" sz="1800" dirty="0">
                <a:latin typeface="Times New Roman" panose="02020603050405020304" pitchFamily="18" charset="0"/>
                <a:cs typeface="Times New Roman" panose="02020603050405020304" pitchFamily="18" charset="0"/>
              </a:rPr>
              <a:t> e documenti necessari per lo svolgimento dell’attività di sua competenza (comma 8-bis legge 190/2012)</a:t>
            </a:r>
          </a:p>
          <a:p>
            <a:pPr eaLnBrk="1" hangingPunct="1">
              <a:buFontTx/>
              <a:buChar char="-"/>
            </a:pPr>
            <a:r>
              <a:rPr lang="it-IT" altLang="it-IT" sz="1800" dirty="0">
                <a:latin typeface="Times New Roman" panose="02020603050405020304" pitchFamily="18" charset="0"/>
                <a:cs typeface="Times New Roman" panose="02020603050405020304" pitchFamily="18" charset="0"/>
              </a:rPr>
              <a:t>la trasmissione all’OIV della relazione annuale del RPCT contenente i risultati dell’attività svolta, da pubblicare sul sito web dell’amministrazione, con onere dell’OIV di verificarne i contenuti (comma 14 legge 190/2012)</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L’inserimento del RTPC nell’ambito dei controlli interni e l’OIV</a:t>
            </a:r>
          </a:p>
        </p:txBody>
      </p:sp>
    </p:spTree>
    <p:extLst>
      <p:ext uri="{BB962C8B-B14F-4D97-AF65-F5344CB8AC3E}">
        <p14:creationId xmlns:p14="http://schemas.microsoft.com/office/powerpoint/2010/main" val="832869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Ai sensi dell’art. 1   le pubbliche amministrazioni di cui all’art. 1 secondo comma del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n. 165 del 2001 debbono programmare adeguati percorsi di formazione tenendo presente una strutturazione su due livelli: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Livello generale, diretto a tutti i dipendenti: riguarda le tematiche dell’etica e della legalità e l’aggiornamento delle competenze specifiche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Livello specifico, rivolto a responsabile della prevenzione, ai referenti, ai componenti degli organismi di controllo, ai dirigenti ed ai funzionari addetti alle aree a rischio: riguarda i programmi e i vari strumenti utilizzati per la prevenzione nei vari settori operativi, in relazione al ruolo da ciascuno svolto nell’amministrazione</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piano della formazione (rinvio alla trattazione </a:t>
            </a:r>
            <a:r>
              <a:rPr lang="it-IT" altLang="it-IT" sz="1800">
                <a:latin typeface="Times New Roman" panose="02020603050405020304" pitchFamily="18" charset="0"/>
                <a:cs typeface="Times New Roman" panose="02020603050405020304" pitchFamily="18" charset="0"/>
              </a:rPr>
              <a:t>della gestione del personale)</a:t>
            </a: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formazione</a:t>
            </a:r>
          </a:p>
        </p:txBody>
      </p:sp>
    </p:spTree>
    <p:extLst>
      <p:ext uri="{BB962C8B-B14F-4D97-AF65-F5344CB8AC3E}">
        <p14:creationId xmlns:p14="http://schemas.microsoft.com/office/powerpoint/2010/main" val="1282051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legge anticorruzione 190 del 2012 e i provvedimenti collegati costituiscono un «sistema» che richiede un approccio metodologico senza il quale le misure adottate nel PTPC possono apparire o diventare meri adempimenti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primo aspetto  è costituito dalla necessità – se ciò non è stato ancora fatto – di considerare l’impatto dei profili applicativi della legge sulle disposizioni regolamentari esistenti nell’Ente.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figura del RTPC e le azioni previste dal PTPC, infatti, debbono essere coordinate con le disposizioni di carattere generale contenute nei regolamenti, adattandoli o integrandoli con specifiche disposizioni.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Occorre quindi considerare, in particolare: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regolamento degli uffici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regolamento del personale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regolamento di contabilità e/o il regolamento dell’attività contrattuale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regolamento per l’affidamento di incarichi dirigenziali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regolamento per lo svolgimento di incarichi esterni</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profili organizzativi del contrasto alla corruzione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regolamento per gli uffici di norma non contiene disposizioni puntuali relative alle figure introdotte da normative specifiche, in particolare il RUP nella materia dei contratti e, per quello che qui interessa,  il RTPC.</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Al fine di consentire un migliore espletamento delle funzioni del RTPC sarebbe opportuno che venisse inserita una (o più) disposizioni specifiche relative in particolare: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alla posizione funzionale (dove deve essere inserito se non è il Segretario generale)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al suo potere di coinvolgimento dei dirigenti o dei Responsabili dei servizi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alla possibilità di convocare conferenze di servizi interne </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ai suoi rapporti con l’OIV, con il collegio dei revisori (o il revisore unico) ed eventualmente con gli organi collegiali dell’Ente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regolamento per gli uffici</a:t>
            </a:r>
          </a:p>
        </p:txBody>
      </p:sp>
    </p:spTree>
    <p:extLst>
      <p:ext uri="{BB962C8B-B14F-4D97-AF65-F5344CB8AC3E}">
        <p14:creationId xmlns:p14="http://schemas.microsoft.com/office/powerpoint/2010/main" val="234541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regolamento per il personale deve essere adeguato in particolare per quanto riguarda: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figura del RTPC, con indicazione delle modalità di scelta e di nomina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l’individuazione delle modalità di attuazione del principio della rotazione </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pianificazione della formazione sia per quanto attiene a quella in materia di trasparenza e prevenzione della corruzione, sia per l’acquisizione di professionalità adeguata per poter attuare la rotazione</a:t>
            </a:r>
          </a:p>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regolamento per il personale</a:t>
            </a:r>
          </a:p>
        </p:txBody>
      </p:sp>
    </p:spTree>
    <p:extLst>
      <p:ext uri="{BB962C8B-B14F-4D97-AF65-F5344CB8AC3E}">
        <p14:creationId xmlns:p14="http://schemas.microsoft.com/office/powerpoint/2010/main" val="2885369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regolamento di contabilità e/o per i contratti deve essere adeguato in considerazione del rilievo dell’attività contrattuale nelle misure anticorruzione.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Profili rilevanti possono essere: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 rapporti tra il RUP e i l RTPC, con indicazione delle modalità di interlocuzione (periodiche o per attività particolarmente rilevante o a rischio)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l’attuazione degli obblighi di pubblicità (individuazione della figura professionale che deve provvedere materialmente alla trasmissione o all’inserimento dei dati)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l’attuazione delle misure specifiche previste dal PTPC</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regolamento di contabilità e/o per i contratti</a:t>
            </a:r>
          </a:p>
        </p:txBody>
      </p:sp>
    </p:spTree>
    <p:extLst>
      <p:ext uri="{BB962C8B-B14F-4D97-AF65-F5344CB8AC3E}">
        <p14:creationId xmlns:p14="http://schemas.microsoft.com/office/powerpoint/2010/main" val="3807747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regolamento per l’affidamento degli incarichi dirigenziali deve essere adeguato in considerazione del rilievo che il conflitto di interessi assume nell’attività del dirigente.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Profili rilevanti possono essere: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 criteri di selezione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 criteri di rotazione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previsione espressa della dichiarazione di assenza di conflitti di interesse ed il suo contenuto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gli obblighi collaborativi nei confronti del RTPC</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regolamento per l’affidamento degli incarichi dirigenziali</a:t>
            </a:r>
          </a:p>
        </p:txBody>
      </p:sp>
    </p:spTree>
    <p:extLst>
      <p:ext uri="{BB962C8B-B14F-4D97-AF65-F5344CB8AC3E}">
        <p14:creationId xmlns:p14="http://schemas.microsoft.com/office/powerpoint/2010/main" val="274247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regolamento per lo svolgimento di incarichi esterni deve essere adeguato in considerazione del rilievo che possono assumere, ai fini dell’autorizzazione: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conflitto di interessi  tra attività di ufficio ed attività esterna con connessa dichiarazione specifica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carattere episodico e non continuativo dell’attività esterna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l’obbligo di indicare l’entità del compenso non solo all’atto della richiesta di autorizzazione ma anche al termine dell’espletamento dell’incarico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regolamento per lo svolgimento di incarichi esterni</a:t>
            </a:r>
          </a:p>
        </p:txBody>
      </p:sp>
    </p:spTree>
    <p:extLst>
      <p:ext uri="{BB962C8B-B14F-4D97-AF65-F5344CB8AC3E}">
        <p14:creationId xmlns:p14="http://schemas.microsoft.com/office/powerpoint/2010/main" val="49006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buNone/>
            </a:pPr>
            <a:endParaRPr lang="it-IT" sz="1800" dirty="0"/>
          </a:p>
          <a:p>
            <a:pPr>
              <a:buFontTx/>
              <a:buChar char="-"/>
            </a:pPr>
            <a:r>
              <a:rPr lang="it-IT" sz="1800" dirty="0">
                <a:latin typeface="Times New Roman" panose="02020603050405020304" pitchFamily="18" charset="0"/>
                <a:cs typeface="Times New Roman" panose="02020603050405020304" pitchFamily="18" charset="0"/>
              </a:rPr>
              <a:t>Organo di indirizzo politico; </a:t>
            </a:r>
          </a:p>
          <a:p>
            <a:pPr>
              <a:buFontTx/>
              <a:buChar char="-"/>
            </a:pPr>
            <a:r>
              <a:rPr lang="it-IT" sz="1800" dirty="0">
                <a:latin typeface="Times New Roman" panose="02020603050405020304" pitchFamily="18" charset="0"/>
                <a:cs typeface="Times New Roman" panose="02020603050405020304" pitchFamily="18" charset="0"/>
              </a:rPr>
              <a:t>Responsabile di prevenzione della corruzione (RPC); </a:t>
            </a:r>
          </a:p>
          <a:p>
            <a:pPr>
              <a:buFontTx/>
              <a:buChar char="-"/>
            </a:pPr>
            <a:r>
              <a:rPr lang="it-IT" sz="1800" dirty="0">
                <a:latin typeface="Times New Roman" panose="02020603050405020304" pitchFamily="18" charset="0"/>
                <a:cs typeface="Times New Roman" panose="02020603050405020304" pitchFamily="18" charset="0"/>
              </a:rPr>
              <a:t>Referenti; </a:t>
            </a:r>
          </a:p>
          <a:p>
            <a:pPr>
              <a:buFontTx/>
              <a:buChar char="-"/>
            </a:pPr>
            <a:r>
              <a:rPr lang="it-IT" sz="1800" dirty="0">
                <a:latin typeface="Times New Roman" panose="02020603050405020304" pitchFamily="18" charset="0"/>
                <a:cs typeface="Times New Roman" panose="02020603050405020304" pitchFamily="18" charset="0"/>
              </a:rPr>
              <a:t>Organismo Interno di Valutazione (o </a:t>
            </a:r>
            <a:r>
              <a:rPr lang="it-IT" sz="1800" dirty="0" err="1">
                <a:latin typeface="Times New Roman" panose="02020603050405020304" pitchFamily="18" charset="0"/>
                <a:cs typeface="Times New Roman" panose="02020603050405020304" pitchFamily="18" charset="0"/>
              </a:rPr>
              <a:t>NdV</a:t>
            </a:r>
            <a:r>
              <a:rPr lang="it-IT" sz="1800" dirty="0">
                <a:latin typeface="Times New Roman" panose="02020603050405020304" pitchFamily="18" charset="0"/>
                <a:cs typeface="Times New Roman" panose="02020603050405020304" pitchFamily="18" charset="0"/>
              </a:rPr>
              <a:t>) </a:t>
            </a:r>
          </a:p>
          <a:p>
            <a:pPr>
              <a:buFontTx/>
              <a:buChar char="-"/>
            </a:pPr>
            <a:r>
              <a:rPr lang="it-IT" sz="1800" dirty="0">
                <a:latin typeface="Times New Roman" panose="02020603050405020304" pitchFamily="18" charset="0"/>
                <a:cs typeface="Times New Roman" panose="02020603050405020304" pitchFamily="18" charset="0"/>
              </a:rPr>
              <a:t>Ufficio Procedimenti Disciplinari;  </a:t>
            </a:r>
          </a:p>
          <a:p>
            <a:pPr>
              <a:buFontTx/>
              <a:buChar char="-"/>
            </a:pPr>
            <a:r>
              <a:rPr lang="it-IT" sz="1800" dirty="0">
                <a:latin typeface="Times New Roman" panose="02020603050405020304" pitchFamily="18" charset="0"/>
                <a:cs typeface="Times New Roman" panose="02020603050405020304" pitchFamily="18" charset="0"/>
              </a:rPr>
              <a:t>Dipendenti e collaboratori.</a:t>
            </a:r>
          </a:p>
          <a:p>
            <a:pPr marL="0" indent="0">
              <a:buNone/>
            </a:pPr>
            <a:r>
              <a:rPr 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soggetti della PA coinvolti ed i rispettivi ruoli</a:t>
            </a:r>
          </a:p>
        </p:txBody>
      </p:sp>
    </p:spTree>
    <p:extLst>
      <p:ext uri="{BB962C8B-B14F-4D97-AF65-F5344CB8AC3E}">
        <p14:creationId xmlns:p14="http://schemas.microsoft.com/office/powerpoint/2010/main" val="1431541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8945</TotalTime>
  <Words>4033</Words>
  <Application>Microsoft Office PowerPoint</Application>
  <PresentationFormat>Presentazione su schermo (4:3)</PresentationFormat>
  <Paragraphs>275</Paragraphs>
  <Slides>29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29</vt:i4>
      </vt:variant>
    </vt:vector>
  </HeadingPairs>
  <TitlesOfParts>
    <vt:vector size="35"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I profili organizzativi del contrasto alla corruzione</vt:lpstr>
      <vt:lpstr>Il regolamento per gli uffici</vt:lpstr>
      <vt:lpstr>Il regolamento per il personale</vt:lpstr>
      <vt:lpstr>Il regolamento di contabilità e/o per i contratti</vt:lpstr>
      <vt:lpstr>Il regolamento per l’affidamento degli incarichi dirigenziali</vt:lpstr>
      <vt:lpstr>Il regolamento per lo svolgimento di incarichi esterni</vt:lpstr>
      <vt:lpstr>I soggetti della PA coinvolti ed i rispettivi ruoli</vt:lpstr>
      <vt:lpstr>L’organo di indirizzo politico</vt:lpstr>
      <vt:lpstr>L’individuazione dell’organo di indirizzo politico</vt:lpstr>
      <vt:lpstr>L’OIV e l’Ufficio procedimenti disciplinari</vt:lpstr>
      <vt:lpstr>I dirigenti</vt:lpstr>
      <vt:lpstr>I dipendenti e i collaboratori a qualsiasi titolo</vt:lpstr>
      <vt:lpstr>I referenti</vt:lpstr>
      <vt:lpstr>Il Responsabile della prevenzione della corruzione e della trasparenza: le funzioni</vt:lpstr>
      <vt:lpstr>Il Responsabile della prevenzione della corruzione e della trasparenza </vt:lpstr>
      <vt:lpstr>Il Responsabile della prevenzione della corruzione e della trasparenza: la nomina  </vt:lpstr>
      <vt:lpstr>Il Responsabile della prevenzione della corruzione e della trasparenza: i requisiti personali</vt:lpstr>
      <vt:lpstr>Il Responsabile della prevenzione della corruzione e della trasparenza: posizione, cumulo di funzioni, durata</vt:lpstr>
      <vt:lpstr>  Il RPCT: compenso, supporto strumentale, posizione di autonomia</vt:lpstr>
      <vt:lpstr>  Il RPCT: le garanzie</vt:lpstr>
      <vt:lpstr>  Il Regolamento ANAC 18 luglio 2018 e le garanzie per il RPCT</vt:lpstr>
      <vt:lpstr>Le funzioni e le attività del RPCT</vt:lpstr>
      <vt:lpstr>Il RPCT: la responsabilità</vt:lpstr>
      <vt:lpstr>Il RPCT: i rapporti con l’ANAC</vt:lpstr>
      <vt:lpstr>La responsabilità dei dirigenti e dei preposti ai servizi</vt:lpstr>
      <vt:lpstr>L’inserimento del RTPC nell’ambito dei controlli interni e l’OIV</vt:lpstr>
      <vt:lpstr>La formazione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130</cp:revision>
  <cp:lastPrinted>2020-05-25T13:00:40Z</cp:lastPrinted>
  <dcterms:created xsi:type="dcterms:W3CDTF">2019-11-12T10:51:11Z</dcterms:created>
  <dcterms:modified xsi:type="dcterms:W3CDTF">2020-05-26T17:02:36Z</dcterms:modified>
</cp:coreProperties>
</file>