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6"/>
  </p:notesMasterIdLst>
  <p:handoutMasterIdLst>
    <p:handoutMasterId r:id="rId67"/>
  </p:handoutMasterIdLst>
  <p:sldIdLst>
    <p:sldId id="256" r:id="rId2"/>
    <p:sldId id="642" r:id="rId3"/>
    <p:sldId id="593" r:id="rId4"/>
    <p:sldId id="649" r:id="rId5"/>
    <p:sldId id="686" r:id="rId6"/>
    <p:sldId id="644" r:id="rId7"/>
    <p:sldId id="645" r:id="rId8"/>
    <p:sldId id="664" r:id="rId9"/>
    <p:sldId id="690" r:id="rId10"/>
    <p:sldId id="651" r:id="rId11"/>
    <p:sldId id="652" r:id="rId12"/>
    <p:sldId id="662" r:id="rId13"/>
    <p:sldId id="663" r:id="rId14"/>
    <p:sldId id="646" r:id="rId15"/>
    <p:sldId id="647" r:id="rId16"/>
    <p:sldId id="716" r:id="rId17"/>
    <p:sldId id="691" r:id="rId18"/>
    <p:sldId id="700" r:id="rId19"/>
    <p:sldId id="701" r:id="rId20"/>
    <p:sldId id="702" r:id="rId21"/>
    <p:sldId id="703" r:id="rId22"/>
    <p:sldId id="705" r:id="rId23"/>
    <p:sldId id="706" r:id="rId24"/>
    <p:sldId id="707" r:id="rId25"/>
    <p:sldId id="708" r:id="rId26"/>
    <p:sldId id="709" r:id="rId27"/>
    <p:sldId id="694" r:id="rId28"/>
    <p:sldId id="696" r:id="rId29"/>
    <p:sldId id="698" r:id="rId30"/>
    <p:sldId id="699" r:id="rId31"/>
    <p:sldId id="695" r:id="rId32"/>
    <p:sldId id="711" r:id="rId33"/>
    <p:sldId id="712" r:id="rId34"/>
    <p:sldId id="713" r:id="rId35"/>
    <p:sldId id="714" r:id="rId36"/>
    <p:sldId id="715" r:id="rId37"/>
    <p:sldId id="683" r:id="rId38"/>
    <p:sldId id="681" r:id="rId39"/>
    <p:sldId id="679" r:id="rId40"/>
    <p:sldId id="672" r:id="rId41"/>
    <p:sldId id="677" r:id="rId42"/>
    <p:sldId id="673" r:id="rId43"/>
    <p:sldId id="680" r:id="rId44"/>
    <p:sldId id="650" r:id="rId45"/>
    <p:sldId id="653" r:id="rId46"/>
    <p:sldId id="687" r:id="rId47"/>
    <p:sldId id="688" r:id="rId48"/>
    <p:sldId id="655" r:id="rId49"/>
    <p:sldId id="675" r:id="rId50"/>
    <p:sldId id="674" r:id="rId51"/>
    <p:sldId id="656" r:id="rId52"/>
    <p:sldId id="657" r:id="rId53"/>
    <p:sldId id="676" r:id="rId54"/>
    <p:sldId id="671" r:id="rId55"/>
    <p:sldId id="659" r:id="rId56"/>
    <p:sldId id="660" r:id="rId57"/>
    <p:sldId id="669" r:id="rId58"/>
    <p:sldId id="661" r:id="rId59"/>
    <p:sldId id="665" r:id="rId60"/>
    <p:sldId id="684" r:id="rId61"/>
    <p:sldId id="666" r:id="rId62"/>
    <p:sldId id="667" r:id="rId63"/>
    <p:sldId id="668" r:id="rId64"/>
    <p:sldId id="685" r:id="rId65"/>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83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AEA"/>
    <a:srgbClr val="CCECFF"/>
    <a:srgbClr val="666699"/>
    <a:srgbClr val="727C7B"/>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282"/>
      </p:cViewPr>
      <p:guideLst>
        <p:guide orient="horz" pos="2160"/>
        <p:guide pos="183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22/05/2020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 Giornata </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latin typeface="Times New Roman" panose="02020603050405020304" pitchFamily="18" charset="0"/>
                <a:cs typeface="Times New Roman" panose="02020603050405020304" pitchFamily="18" charset="0"/>
              </a:rPr>
              <a:t>Claudio </a:t>
            </a:r>
            <a:r>
              <a:rPr lang="it-IT" altLang="it-IT" sz="2400" dirty="0" err="1">
                <a:latin typeface="Times New Roman" panose="02020603050405020304" pitchFamily="18" charset="0"/>
                <a:cs typeface="Times New Roman" panose="02020603050405020304" pitchFamily="18" charset="0"/>
              </a:rPr>
              <a:t>Galtieri</a:t>
            </a:r>
            <a:endParaRPr lang="it-IT" altLang="it-IT"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Nell’Unione Europea la nozione di corruzione  viene spesso accostato in un rapporto di parziale sovrapposizione a quello di frode comunitaria.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direttiva UE 2017/1371 (cosiddetta direttiva PIF) – ratificata con la L. 4 ottobre 2019 n. 117-legge di delegazione europea per il 2018 – relativa alla lotta contro la frode che lede gli interessi finanziari dell’Unione mediante il diritto penale considera frode l’azione od omissione relativa: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all’utilizzo o alla presentazione di dichiarazioni o documenti falsi, inesatti o incompleti cui consegua l’appropriazione indebita o la ritenzione di fondi o beni provenienti dal bilancio dell’Unione o dai bilanci gestiti da quest’ultima o per suo conto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alla mancata comunicazione di un’informazione in violazione di u obbligo specifico, cui consegua lo stesso effetto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alla distrazione di tali fondi o beni per fini diversi da quelli per cui erano stati inizialmente concessi</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La stessa direttiva definisce la corruzione passiva e quella attiva sostanzialmente nei termini della Convenzione del Consiglio d’Europa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I  rapporti tra corruzione e frode nell’ambito dell’UE</a:t>
            </a:r>
            <a:r>
              <a:rPr lang="it-IT" altLang="it-IT"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55746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direttiva UE 2017/1371 così definisce il pubblico ufficiale: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non solo «qualsiasi persona che eserciti una funzione esecutiva, amministrativa o giurisdizionale a livello azionale, regionale o locale»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ma anche «qualunque altra persona a cui siano state assegnate o che eserciti funzioni di pubblico servizio che implichino la gestione degli interessi finanziari dell’Unione o decisione che li riguardano negli Stati membri o in Paesi terzi»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La definizione di pubblico ufficiale nella direttiva  2017/1371</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056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51520" y="836712"/>
            <a:ext cx="8640960" cy="4887565"/>
          </a:xfrm>
        </p:spPr>
        <p:txBody>
          <a:bodyPr/>
          <a:lstStyle/>
          <a:p>
            <a:pPr marL="0" indent="0">
              <a:buNone/>
            </a:pPr>
            <a:r>
              <a:rPr lang="it-IT" sz="1600" dirty="0">
                <a:latin typeface="Times New Roman" panose="02020603050405020304" pitchFamily="18" charset="0"/>
                <a:cs typeface="Times New Roman" panose="02020603050405020304" pitchFamily="18" charset="0"/>
              </a:rPr>
              <a:t>[I]. Le disposizioni degli articoli 314, 316, da 317 a 320 e 322, terzo e quarto comma, si applicano anche:</a:t>
            </a:r>
          </a:p>
          <a:p>
            <a:pPr marL="0" indent="0">
              <a:buNone/>
            </a:pPr>
            <a:r>
              <a:rPr lang="it-IT" sz="1600" dirty="0">
                <a:latin typeface="Times New Roman" panose="02020603050405020304" pitchFamily="18" charset="0"/>
                <a:cs typeface="Times New Roman" panose="02020603050405020304" pitchFamily="18" charset="0"/>
              </a:rPr>
              <a:t>1) ai membri della Commissione delle Comunità europee, del Parlamento europeo, della Corte di Giustizia e della Corte dei conti delle Comunità europee;</a:t>
            </a:r>
          </a:p>
          <a:p>
            <a:pPr marL="0" indent="0">
              <a:buNone/>
            </a:pPr>
            <a:r>
              <a:rPr lang="it-IT" sz="1600" dirty="0">
                <a:latin typeface="Times New Roman" panose="02020603050405020304" pitchFamily="18" charset="0"/>
                <a:cs typeface="Times New Roman" panose="02020603050405020304" pitchFamily="18" charset="0"/>
              </a:rPr>
              <a:t>2) ai funzionari e agli agenti assunti per contratto a norma dello statuto dei funzionari delle Comunità europee o del regime applicabile agli agenti delle Comunità europee;</a:t>
            </a:r>
          </a:p>
          <a:p>
            <a:pPr marL="0" indent="0">
              <a:buNone/>
            </a:pPr>
            <a:r>
              <a:rPr lang="it-IT" sz="1600" dirty="0">
                <a:latin typeface="Times New Roman" panose="02020603050405020304" pitchFamily="18" charset="0"/>
                <a:cs typeface="Times New Roman" panose="02020603050405020304" pitchFamily="18" charset="0"/>
              </a:rPr>
              <a:t>3) alle persone comandate dagli Stati membri o da qualsiasi ente pubblico o privato presso le Comunità europee, che esercitino funzioni corrispondenti a quelle dei funzionari o agenti delle Comunità europee;</a:t>
            </a:r>
          </a:p>
          <a:p>
            <a:pPr marL="0" indent="0">
              <a:buNone/>
            </a:pPr>
            <a:r>
              <a:rPr lang="it-IT" sz="1600" dirty="0">
                <a:latin typeface="Times New Roman" panose="02020603050405020304" pitchFamily="18" charset="0"/>
                <a:cs typeface="Times New Roman" panose="02020603050405020304" pitchFamily="18" charset="0"/>
              </a:rPr>
              <a:t>4) ai membri e agli addetti a enti costituiti sulla base dei Trattati che istituiscono le Comunità europee;</a:t>
            </a:r>
          </a:p>
          <a:p>
            <a:pPr marL="0" indent="0">
              <a:buNone/>
            </a:pPr>
            <a:r>
              <a:rPr lang="it-IT" sz="1600" dirty="0">
                <a:latin typeface="Times New Roman" panose="02020603050405020304" pitchFamily="18" charset="0"/>
                <a:cs typeface="Times New Roman" panose="02020603050405020304" pitchFamily="18" charset="0"/>
              </a:rPr>
              <a:t>5) a coloro che, nell'ambito di altri Stati membri dell'Unione europea, svolgono funzioni o attività corrispondenti a quelle dei pubblici ufficiali e degli incaricati di un pubblico servizio.</a:t>
            </a:r>
          </a:p>
          <a:p>
            <a:pPr marL="0" indent="0">
              <a:buNone/>
            </a:pPr>
            <a:r>
              <a:rPr lang="it-IT" sz="1600" dirty="0">
                <a:latin typeface="Times New Roman" panose="02020603050405020304" pitchFamily="18" charset="0"/>
                <a:cs typeface="Times New Roman" panose="02020603050405020304" pitchFamily="18" charset="0"/>
              </a:rPr>
              <a:t>5-bis) ai giudici, al procuratore, ai procuratori aggiunti, ai funzionari e agli agenti della Corte penale internazionale, alle persone comandate dagli Stati parte del Trattato istitutivo della Corte penale internazionale le quali esercitino funzioni corrispondenti a quelle dei funzionari o agenti della Corte stessa, ai membri ed agli addetti a enti costituiti sulla base del Trattato istitutivo della Corte penale internazionale; </a:t>
            </a:r>
          </a:p>
          <a:p>
            <a:r>
              <a:rPr lang="it-IT" sz="16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251520" y="188640"/>
            <a:ext cx="8497193" cy="50400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L’art. 322 bis Codice penale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41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51520" y="836712"/>
            <a:ext cx="8640960" cy="4887565"/>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5-ter) alle persone che esercitano funzioni o attività corrispondenti a quelle dei pubblici ufficiali e degli incaricati di un pubblico servizio nell'ambito di organizzazioni pubbliche internazionali;</a:t>
            </a:r>
          </a:p>
          <a:p>
            <a:pPr marL="0" indent="0">
              <a:buNone/>
            </a:pPr>
            <a:r>
              <a:rPr lang="it-IT" sz="1600" dirty="0">
                <a:latin typeface="Times New Roman" panose="02020603050405020304" pitchFamily="18" charset="0"/>
                <a:cs typeface="Times New Roman" panose="02020603050405020304" pitchFamily="18" charset="0"/>
              </a:rPr>
              <a:t> 5-quater) ai membri delle assemblee parlamentari internazionali o di un'organizzazione internazionale o sovranazionale e ai giudici e funzionari delle corti internazionali.</a:t>
            </a:r>
          </a:p>
          <a:p>
            <a:pPr marL="0" indent="0">
              <a:buNone/>
            </a:pPr>
            <a:r>
              <a:rPr lang="it-IT" sz="1600" dirty="0">
                <a:latin typeface="Times New Roman" panose="02020603050405020304" pitchFamily="18" charset="0"/>
                <a:cs typeface="Times New Roman" panose="02020603050405020304" pitchFamily="18" charset="0"/>
              </a:rPr>
              <a:t>[II]. Le disposizioni degli articoli 319-quater, secondo comma, 321 e 322, primo e secondo comma, si applicano anche se il denaro o altra utilità è dato, offerto o promesso:</a:t>
            </a:r>
          </a:p>
          <a:p>
            <a:r>
              <a:rPr lang="it-IT" sz="1600" dirty="0">
                <a:latin typeface="Times New Roman" panose="02020603050405020304" pitchFamily="18" charset="0"/>
                <a:cs typeface="Times New Roman" panose="02020603050405020304" pitchFamily="18" charset="0"/>
              </a:rPr>
              <a:t>1) alle persone indicate nel primo comma del presente articolo;</a:t>
            </a:r>
          </a:p>
          <a:p>
            <a:r>
              <a:rPr lang="it-IT" sz="1600" dirty="0">
                <a:latin typeface="Times New Roman" panose="02020603050405020304" pitchFamily="18" charset="0"/>
                <a:cs typeface="Times New Roman" panose="02020603050405020304" pitchFamily="18" charset="0"/>
              </a:rPr>
              <a:t>2) a persone che esercitano funzioni o attività corrispondenti a quelle dei pubblici ufficiali e degli incaricati di un pubblico servizio nell'ambito di altri Stati esteri o organizzazioni pubbliche internazionali.</a:t>
            </a:r>
          </a:p>
          <a:p>
            <a:pPr marL="0" indent="0">
              <a:buNone/>
            </a:pPr>
            <a:r>
              <a:rPr lang="it-IT" sz="1600" dirty="0">
                <a:latin typeface="Times New Roman" panose="02020603050405020304" pitchFamily="18" charset="0"/>
                <a:cs typeface="Times New Roman" panose="02020603050405020304" pitchFamily="18" charset="0"/>
              </a:rPr>
              <a:t>[III]. Le persone indicate nel primo comma sono assimilate ai pubblici ufficiali, qualora esercitino funzioni corrispondenti, e agli incaricati di un pubblico servizio negli altri casi.</a:t>
            </a:r>
          </a:p>
          <a:p>
            <a:r>
              <a:rPr lang="it-IT" sz="1600" dirty="0">
                <a:latin typeface="Times New Roman" panose="02020603050405020304" pitchFamily="18" charset="0"/>
                <a:cs typeface="Times New Roman" panose="02020603050405020304" pitchFamily="18" charset="0"/>
              </a:rPr>
              <a:t>__________________</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251520" y="188640"/>
            <a:ext cx="8497193" cy="50400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L’art. 322 bis Codice penale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216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Convenzione sulla corruzione civile sottoscritta dagli Stati del Consiglio di Europa il 4 novembre 1999 e ratificata con L. 28 giugno 2012 n. 112    concerne anche il risarcimento dei danni derivanti da fatti di corruzione. </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stessa Convenzione </a:t>
            </a:r>
            <a:r>
              <a:rPr lang="it-IT" sz="2000" dirty="0">
                <a:latin typeface="Times New Roman" panose="02020603050405020304" pitchFamily="18" charset="0"/>
                <a:cs typeface="Times New Roman" panose="02020603050405020304" pitchFamily="18" charset="0"/>
              </a:rPr>
              <a:t>definisce la “corruzione”  (art. 2) «il fatto di sollecitare, offrire, dare o accettare, direttamente o indirettamente, una provvigione illecita o altro indebito vantaggio, ovvero promettere tale indebito vantaggio, in modo tale da pregiudicare il normale esercizio di una funzione o il comportamento regolamentare di colui che beneficia della provvigione illecita o dell'indebito vantaggio o della promessa di tale vantaggio indebito».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effetti della corruzione in ambito internazionale</a:t>
            </a:r>
            <a:br>
              <a:rPr lang="it-IT" altLang="it-IT" sz="28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La Convenzione del Consiglio d’Europa 4 novembre 1999</a:t>
            </a:r>
          </a:p>
        </p:txBody>
      </p:sp>
    </p:spTree>
    <p:extLst>
      <p:ext uri="{BB962C8B-B14F-4D97-AF65-F5344CB8AC3E}">
        <p14:creationId xmlns:p14="http://schemas.microsoft.com/office/powerpoint/2010/main" val="54439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GRECO è stato costituito nel 1999 ed è composto da quasi 50 Stati, compresi gli USA. L’Italia vi ha aderito nel 2007.</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GRECO pubblica periodicamente rapporti e raccomandazioni</a:t>
            </a:r>
          </a:p>
          <a:p>
            <a:pPr marL="0" indent="0" algn="l">
              <a:buNone/>
            </a:pPr>
            <a:r>
              <a:rPr lang="it-IT" altLang="it-IT" sz="1800" dirty="0">
                <a:latin typeface="Times New Roman" panose="02020603050405020304" pitchFamily="18" charset="0"/>
                <a:cs typeface="Times New Roman" panose="02020603050405020304" pitchFamily="18" charset="0"/>
              </a:rPr>
              <a:t>Nel 2009 ha pubblicato un rapporto sull’Italia nel quale si rileva che “malgrado la determinata volontà della magistratura inquirente e giudicante di combatterla, la corruzione è percepita in Italia come fenomeno consueto e diffuso, che interessa numerosi settori di attività: l’urbanistica, lo smaltimento dei rifiuti, gli appalti pubblici, la sanità e la pubblica amministrazione”. Il rapporto GRECO conclude invitando l’Italia a elaborare una politica di prevenzione, migliorare l’accesso ai documenti ufficiali, rafforzare la trasparenza e l’etica nell’amministrazione pubblica.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 2011 ha pubblicato un rapporto sull’Italia diviso in due parti: la prima concernente le incriminazioni per il reato di corruzione e la seconda il finanziamento dei partiti politici.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Nella relazione si critica la mancata ratifica delle Convenzioni del Consiglio di Europa da parte dell’Italia.</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GRECO – Group d’</a:t>
            </a:r>
            <a:r>
              <a:rPr lang="it-IT" altLang="it-IT" sz="2800" b="1" dirty="0" err="1">
                <a:latin typeface="Times New Roman" panose="02020603050405020304" pitchFamily="18" charset="0"/>
                <a:cs typeface="Times New Roman" panose="02020603050405020304" pitchFamily="18" charset="0"/>
              </a:rPr>
              <a:t>états</a:t>
            </a:r>
            <a:r>
              <a:rPr lang="it-IT" altLang="it-IT" sz="2800" b="1" dirty="0">
                <a:latin typeface="Times New Roman" panose="02020603050405020304" pitchFamily="18" charset="0"/>
                <a:cs typeface="Times New Roman" panose="02020603050405020304" pitchFamily="18" charset="0"/>
              </a:rPr>
              <a:t> </a:t>
            </a:r>
            <a:r>
              <a:rPr lang="it-IT" altLang="it-IT" sz="2800" b="1" dirty="0" err="1">
                <a:latin typeface="Times New Roman" panose="02020603050405020304" pitchFamily="18" charset="0"/>
                <a:cs typeface="Times New Roman" panose="02020603050405020304" pitchFamily="18" charset="0"/>
              </a:rPr>
              <a:t>contre</a:t>
            </a:r>
            <a:r>
              <a:rPr lang="it-IT" altLang="it-IT" sz="2800" b="1" dirty="0">
                <a:latin typeface="Times New Roman" panose="02020603050405020304" pitchFamily="18" charset="0"/>
                <a:cs typeface="Times New Roman" panose="02020603050405020304" pitchFamily="18" charset="0"/>
              </a:rPr>
              <a:t> le </a:t>
            </a:r>
            <a:r>
              <a:rPr lang="it-IT" altLang="it-IT" sz="2800" b="1" dirty="0" err="1">
                <a:latin typeface="Times New Roman" panose="02020603050405020304" pitchFamily="18" charset="0"/>
                <a:cs typeface="Times New Roman" panose="02020603050405020304" pitchFamily="18" charset="0"/>
              </a:rPr>
              <a:t>corruption</a:t>
            </a:r>
            <a:r>
              <a:rPr lang="it-IT" altLang="it-IT" sz="2800" b="1" dirty="0">
                <a:latin typeface="Times New Roman" panose="02020603050405020304" pitchFamily="18" charset="0"/>
                <a:cs typeface="Times New Roman" panose="02020603050405020304" pitchFamily="18" charset="0"/>
              </a:rPr>
              <a:t>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822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olo 2"/>
          <p:cNvSpPr>
            <a:spLocks noGrp="1"/>
          </p:cNvSpPr>
          <p:nvPr>
            <p:ph type="title"/>
          </p:nvPr>
        </p:nvSpPr>
        <p:spPr>
          <a:xfrm>
            <a:off x="422275" y="332656"/>
            <a:ext cx="8326438" cy="810344"/>
          </a:xfrm>
        </p:spPr>
        <p:txBody>
          <a:bodyPr/>
          <a:lstStyle/>
          <a:p>
            <a:r>
              <a:rPr lang="it-IT" altLang="it-IT" sz="2800" b="1">
                <a:latin typeface="Times New Roman" panose="02020603050405020304" pitchFamily="18" charset="0"/>
                <a:cs typeface="Times New Roman" panose="02020603050405020304" pitchFamily="18" charset="0"/>
              </a:rPr>
              <a:t>La situazione italiana nel rapporto della </a:t>
            </a:r>
            <a:br>
              <a:rPr lang="it-IT" altLang="it-IT" sz="2800" b="1">
                <a:latin typeface="Times New Roman" panose="02020603050405020304" pitchFamily="18" charset="0"/>
                <a:cs typeface="Times New Roman" panose="02020603050405020304" pitchFamily="18" charset="0"/>
              </a:rPr>
            </a:br>
            <a:r>
              <a:rPr lang="it-IT" altLang="it-IT" sz="2800" b="1">
                <a:latin typeface="Times New Roman" panose="02020603050405020304" pitchFamily="18" charset="0"/>
                <a:cs typeface="Times New Roman" panose="02020603050405020304" pitchFamily="18" charset="0"/>
              </a:rPr>
              <a:t>Commissione 26 febbraio 2020</a:t>
            </a:r>
            <a:endParaRPr lang="it-IT" altLang="it-IT" sz="2400" b="1" dirty="0">
              <a:latin typeface="Times New Roman" panose="02020603050405020304" pitchFamily="18" charset="0"/>
              <a:cs typeface="Times New Roman" panose="02020603050405020304" pitchFamily="18" charset="0"/>
            </a:endParaRPr>
          </a:p>
        </p:txBody>
      </p:sp>
      <p:sp>
        <p:nvSpPr>
          <p:cNvPr id="2" name="Rettangolo 1">
            <a:extLst>
              <a:ext uri="{FF2B5EF4-FFF2-40B4-BE49-F238E27FC236}">
                <a16:creationId xmlns:a16="http://schemas.microsoft.com/office/drawing/2014/main" id="{D9F54D1B-E07E-4E9B-ABD2-302ECDE53129}"/>
              </a:ext>
            </a:extLst>
          </p:cNvPr>
          <p:cNvSpPr/>
          <p:nvPr/>
        </p:nvSpPr>
        <p:spPr>
          <a:xfrm>
            <a:off x="422275" y="1268760"/>
            <a:ext cx="8326438" cy="4247317"/>
          </a:xfrm>
          <a:prstGeom prst="rect">
            <a:avLst/>
          </a:prstGeom>
        </p:spPr>
        <p:txBody>
          <a:bodyPr wrap="square">
            <a:spAutoFit/>
          </a:bodyPr>
          <a:lstStyle/>
          <a:p>
            <a:endParaRPr lang="it-IT" altLang="it-IT" b="0" dirty="0">
              <a:latin typeface="Times New Roman" panose="02020603050405020304" pitchFamily="18" charset="0"/>
              <a:cs typeface="Times New Roman" panose="02020603050405020304" pitchFamily="18" charset="0"/>
            </a:endParaRPr>
          </a:p>
          <a:p>
            <a:r>
              <a:rPr lang="it-IT" altLang="it-IT" b="0" dirty="0">
                <a:latin typeface="Times New Roman" panose="02020603050405020304" pitchFamily="18" charset="0"/>
                <a:cs typeface="Times New Roman" panose="02020603050405020304" pitchFamily="18" charset="0"/>
              </a:rPr>
              <a:t>La Comunicazione della Commissione al Parlamento europeo, al Consiglio europeo, al Consiglio, alla Banca centrale europea e all‘Eurogruppo  (Bruxelles, 26.2.2020  SWD(2020), nella Relazione sull'Italia 2020, contenente la valutazione dei progressi in materia di riforme strutturali, prevenzione e correzione degli squilibri macroeconomici e risultati degli esami approfonditi a norma del regolamento (UE) n. 1176/2011 così afferma:</a:t>
            </a:r>
          </a:p>
          <a:p>
            <a:r>
              <a:rPr lang="it-IT" altLang="it-IT" b="0" dirty="0">
                <a:latin typeface="Times New Roman" panose="02020603050405020304" pitchFamily="18" charset="0"/>
                <a:cs typeface="Times New Roman" panose="02020603050405020304" pitchFamily="18" charset="0"/>
              </a:rPr>
              <a:t>« Il quadro anticorruzione è stato recentemente rafforzato, anche mediante la legge anticorruzione del gennaio 2019, ma deve essere completato. Infatti, non esiste una regolamentazione che sanzioni il conflitto di interessi per i funzionari pubblici eletti, l'appropriazione indebita nel settore privato rimane solo in parte perseguibile penalmente e le disposizioni contro le attività di lobbying non si applicano ai membri del governo e del parlamento. Inoltre, la scarsa efficienza della giustizia penale nel secondo grado di giudizio continua a ostacolare un efficace perseguimento della corruzione e si attende tuttora una riforma della procedura penale e del sistema di appello»</a:t>
            </a:r>
          </a:p>
        </p:txBody>
      </p:sp>
    </p:spTree>
    <p:extLst>
      <p:ext uri="{BB962C8B-B14F-4D97-AF65-F5344CB8AC3E}">
        <p14:creationId xmlns:p14="http://schemas.microsoft.com/office/powerpoint/2010/main" val="87806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81296" y="960437"/>
            <a:ext cx="8229600" cy="493712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Gli Stati Uniti sono stati il primo Paese a dotarsi di una specifica legislazione per prevenire i fenomeni di corruzione internazionale.</a:t>
            </a:r>
          </a:p>
          <a:p>
            <a:pPr marL="0" indent="0" algn="l">
              <a:buNone/>
            </a:pPr>
            <a:r>
              <a:rPr lang="it-IT" altLang="it-IT" sz="1800" dirty="0">
                <a:latin typeface="Times New Roman" panose="02020603050405020304" pitchFamily="18" charset="0"/>
                <a:cs typeface="Times New Roman" panose="02020603050405020304" pitchFamily="18" charset="0"/>
              </a:rPr>
              <a:t>Nei primi anni ‘70 a seguito di indagini su rapporti sospetti tra politici americani e le maggiori corporations statunitensi,  gli investigatori scoprirono che molte multinazionali americane avevano provviste di “fondi neri che servivano per pagare pubblici ufficiali stranieri in vista dell’ottenimento di grandi commesse all’estero. </a:t>
            </a:r>
          </a:p>
          <a:p>
            <a:pPr marL="0" indent="0" algn="l">
              <a:buNone/>
            </a:pPr>
            <a:r>
              <a:rPr lang="it-IT" altLang="it-IT" sz="1800" dirty="0">
                <a:latin typeface="Times New Roman" panose="02020603050405020304" pitchFamily="18" charset="0"/>
                <a:cs typeface="Times New Roman" panose="02020603050405020304" pitchFamily="18" charset="0"/>
              </a:rPr>
              <a:t>Le indagini della SEC-Security Exchange Commission  portarono all’incriminazione di cinque grandi società che avevano trasferito a rappresentanti del governo onduregno fondi per oltre due milioni e mezzo di dollari.</a:t>
            </a:r>
          </a:p>
          <a:p>
            <a:pPr marL="0" indent="0" algn="l">
              <a:buNone/>
            </a:pPr>
            <a:r>
              <a:rPr lang="it-IT" altLang="it-IT" sz="1800" dirty="0">
                <a:latin typeface="Times New Roman" panose="02020603050405020304" pitchFamily="18" charset="0"/>
                <a:cs typeface="Times New Roman" panose="02020603050405020304" pitchFamily="18" charset="0"/>
              </a:rPr>
              <a:t>Nel 1977 il Congresso approvò il </a:t>
            </a:r>
            <a:r>
              <a:rPr lang="it-IT" altLang="it-IT" sz="1800" dirty="0" err="1">
                <a:latin typeface="Times New Roman" panose="02020603050405020304" pitchFamily="18" charset="0"/>
                <a:cs typeface="Times New Roman" panose="02020603050405020304" pitchFamily="18" charset="0"/>
              </a:rPr>
              <a:t>Foreign</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Corrupt</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Practices</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Act</a:t>
            </a:r>
            <a:r>
              <a:rPr lang="it-IT" altLang="it-IT" sz="1800" dirty="0">
                <a:latin typeface="Times New Roman" panose="02020603050405020304" pitchFamily="18" charset="0"/>
                <a:cs typeface="Times New Roman" panose="02020603050405020304" pitchFamily="18" charset="0"/>
              </a:rPr>
              <a:t> (FCPA), un testo normativo recante disposizioni dirette ad impedire la corruzione, da parte di società americane, di pubblici ufficiali stranieri, al fine di ottenere o mantenere rapporti commerciali.</a:t>
            </a:r>
          </a:p>
          <a:p>
            <a:pPr marL="0" indent="0" algn="l">
              <a:buNone/>
            </a:pPr>
            <a:r>
              <a:rPr lang="it-IT" altLang="it-IT" sz="1800" dirty="0">
                <a:latin typeface="Times New Roman" panose="02020603050405020304" pitchFamily="18" charset="0"/>
                <a:cs typeface="Times New Roman" panose="02020603050405020304" pitchFamily="18" charset="0"/>
              </a:rPr>
              <a:t>Il FCPA è di estrema importanza per gli studiosi del fenomeno, poiché è ritenuto comunemente il modello cui si è riferita la Convenzione OCSE sulla “Lotta alla corruzione di pubblici ufficiali stranieri nelle operazioni economiche internazionali” del 1997.</a:t>
            </a:r>
          </a:p>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323528" y="116632"/>
            <a:ext cx="8353177" cy="666328"/>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negli USA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388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08720"/>
            <a:ext cx="8496944" cy="529716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La normativa  USA prevede sanzioni civili e penali, rivolte sia alle persone fisiche che alle imprese, per due categorie di illeciti: da un lato, infatti, si puniscono penalmente le condotte di pagamento illecito come definite dal FCPA, dall’altro, si impongono alle imprese un ventaglio di controlli interni, incentrati sulla trasparenza dei libri contabili, per consentire, sia all’impresa stessa che alle Autorità federali, di esercitare il controllo sulla gestione dei flussi finanziari.</a:t>
            </a:r>
          </a:p>
          <a:p>
            <a:pPr marL="0" indent="0" algn="l">
              <a:buNone/>
            </a:pPr>
            <a:r>
              <a:rPr lang="it-IT" altLang="it-IT" sz="1800" dirty="0">
                <a:latin typeface="Times New Roman" panose="02020603050405020304" pitchFamily="18" charset="0"/>
                <a:cs typeface="Times New Roman" panose="02020603050405020304" pitchFamily="18" charset="0"/>
              </a:rPr>
              <a:t>Sono perseguiti tre illeciti diversi: il pagamento, la mancata </a:t>
            </a:r>
            <a:r>
              <a:rPr lang="it-IT" altLang="it-IT" sz="1800" dirty="0" err="1">
                <a:latin typeface="Times New Roman" panose="02020603050405020304" pitchFamily="18" charset="0"/>
                <a:cs typeface="Times New Roman" panose="02020603050405020304" pitchFamily="18" charset="0"/>
              </a:rPr>
              <a:t>disclosure</a:t>
            </a:r>
            <a:r>
              <a:rPr lang="it-IT" altLang="it-IT" sz="1800" dirty="0">
                <a:latin typeface="Times New Roman" panose="02020603050405020304" pitchFamily="18" charset="0"/>
                <a:cs typeface="Times New Roman" panose="02020603050405020304" pitchFamily="18" charset="0"/>
              </a:rPr>
              <a:t> della violazione in caso di indagini e l’inefficacia di controlli </a:t>
            </a:r>
            <a:r>
              <a:rPr lang="it-IT" altLang="it-IT" sz="1800" dirty="0" err="1">
                <a:latin typeface="Times New Roman" panose="02020603050405020304" pitchFamily="18" charset="0"/>
                <a:cs typeface="Times New Roman" panose="02020603050405020304" pitchFamily="18" charset="0"/>
              </a:rPr>
              <a:t>infrasocietari</a:t>
            </a:r>
            <a:r>
              <a:rPr lang="it-IT" altLang="it-IT" sz="1800" dirty="0">
                <a:latin typeface="Times New Roman" panose="02020603050405020304" pitchFamily="18" charset="0"/>
                <a:cs typeface="Times New Roman" panose="02020603050405020304" pitchFamily="18" charset="0"/>
              </a:rPr>
              <a:t> fondati su un unico comportamento, consistente nell’illecito pagamento di un pubblico ufficiale straniero.</a:t>
            </a:r>
          </a:p>
          <a:p>
            <a:pPr marL="0" indent="0" algn="l">
              <a:buNone/>
            </a:pPr>
            <a:r>
              <a:rPr lang="it-IT" altLang="it-IT" sz="1800" dirty="0">
                <a:latin typeface="Times New Roman" panose="02020603050405020304" pitchFamily="18" charset="0"/>
                <a:cs typeface="Times New Roman" panose="02020603050405020304" pitchFamily="18" charset="0"/>
              </a:rPr>
              <a:t>Le competenze in ordine agli accertamenti dell’illecito sono ripartite tra il Dipartimento di Giustizia (DOJ) e la SEC, che ha potere di irrogare sanzioni civilistiche nei confronti degli issuers, cioè tutte le persone giuridiche che emettono titoli negli Stati Uniti, sottoposte al controllo della SEC in base al Security Exchange Act del 1934.</a:t>
            </a:r>
          </a:p>
          <a:p>
            <a:pPr marL="0" indent="0" algn="l">
              <a:buNone/>
            </a:pPr>
            <a:r>
              <a:rPr lang="it-IT" altLang="it-IT" sz="1800" dirty="0">
                <a:latin typeface="Times New Roman" panose="02020603050405020304" pitchFamily="18" charset="0"/>
                <a:cs typeface="Times New Roman" panose="02020603050405020304" pitchFamily="18" charset="0"/>
              </a:rPr>
              <a:t> Il DOJ ha invece una competenza per l’irrogazione delle sanzioni penali e per i controlli civilistici nei confronti di quei soggetti che non sono sottoposti al controllo della SEC, ovvero le persone fisiche, le persone giuridiche statunitensi che non scambiano titoli nel mercato regolamentato e gli enti di diritto straniero.</a:t>
            </a:r>
          </a:p>
          <a:p>
            <a:pPr marL="0" indent="0" algn="l">
              <a:buNone/>
            </a:pP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23528" y="116632"/>
            <a:ext cx="8353177" cy="666328"/>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negli USA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316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08720"/>
            <a:ext cx="8496944" cy="529716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23528" y="116632"/>
            <a:ext cx="8353177" cy="666328"/>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negli USA (segue)</a:t>
            </a:r>
            <a:endParaRPr lang="it-IT" altLang="it-IT" sz="2400" b="1" dirty="0">
              <a:latin typeface="Times New Roman" panose="02020603050405020304" pitchFamily="18" charset="0"/>
              <a:cs typeface="Times New Roman" panose="02020603050405020304" pitchFamily="18" charset="0"/>
            </a:endParaRPr>
          </a:p>
        </p:txBody>
      </p:sp>
      <p:sp>
        <p:nvSpPr>
          <p:cNvPr id="2" name="Rettangolo 1"/>
          <p:cNvSpPr/>
          <p:nvPr/>
        </p:nvSpPr>
        <p:spPr>
          <a:xfrm>
            <a:off x="510085" y="1196751"/>
            <a:ext cx="8280920" cy="4524315"/>
          </a:xfrm>
          <a:prstGeom prst="rect">
            <a:avLst/>
          </a:prstGeom>
        </p:spPr>
        <p:txBody>
          <a:bodyPr wrap="square">
            <a:spAutoFit/>
          </a:bodyPr>
          <a:lstStyle/>
          <a:p>
            <a:pPr algn="just"/>
            <a:r>
              <a:rPr lang="it-IT" b="0" dirty="0">
                <a:latin typeface="Times New Roman" panose="02020603050405020304" pitchFamily="18" charset="0"/>
                <a:cs typeface="Times New Roman" panose="02020603050405020304" pitchFamily="18" charset="0"/>
              </a:rPr>
              <a:t>Il FCPA  definisce il «pubblico ufficiale straniero» e introduce il reato di corruzione internazionale, consistente nell’offerta, nell’autorizzazione al pagamento o nel pagamento di pubblici ufficiali stranieri, finalizzato ad influenzare la decisione del ricevente, inducendolo ad assicurare al corrompente un vantaggio ingiusto.</a:t>
            </a:r>
          </a:p>
          <a:p>
            <a:pPr algn="just"/>
            <a:r>
              <a:rPr lang="it-IT" b="0" dirty="0">
                <a:latin typeface="Times New Roman" panose="02020603050405020304" pitchFamily="18" charset="0"/>
                <a:cs typeface="Times New Roman" panose="02020603050405020304" pitchFamily="18" charset="0"/>
              </a:rPr>
              <a:t>Viene punita sia la corruzione propria che quella impropria, in quanto viene perseguito il comportamento sia quando è finalizzato al raggiungimento di uno scopo illegale sia quando è orientato al raggiungimento di uno scopo legale con metodi però illeciti.</a:t>
            </a:r>
          </a:p>
          <a:p>
            <a:pPr algn="just"/>
            <a:r>
              <a:rPr lang="it-IT" b="0" dirty="0">
                <a:latin typeface="Times New Roman" panose="02020603050405020304" pitchFamily="18" charset="0"/>
                <a:cs typeface="Times New Roman" panose="02020603050405020304" pitchFamily="18" charset="0"/>
              </a:rPr>
              <a:t>Viene poi punito anche il pagamento indiretto, e cioè la dazione di denaro ad un terzo pagante, se questo è in grado di prevedere ragionevolmente che la somma è destinata ad un pubblico ufficiale straniero.</a:t>
            </a:r>
          </a:p>
          <a:p>
            <a:pPr algn="just"/>
            <a:r>
              <a:rPr lang="it-IT" b="0" dirty="0">
                <a:latin typeface="Times New Roman" panose="02020603050405020304" pitchFamily="18" charset="0"/>
                <a:cs typeface="Times New Roman" panose="02020603050405020304" pitchFamily="18" charset="0"/>
              </a:rPr>
              <a:t>La previsione di un illecito non intenzionale ma anche solo colposo ha costretto le società USA ad adottare una serie di procedure per controllare i </a:t>
            </a:r>
            <a:r>
              <a:rPr lang="it-IT" b="0" dirty="0" err="1">
                <a:latin typeface="Times New Roman" panose="02020603050405020304" pitchFamily="18" charset="0"/>
                <a:cs typeface="Times New Roman" panose="02020603050405020304" pitchFamily="18" charset="0"/>
              </a:rPr>
              <a:t>partners</a:t>
            </a:r>
            <a:r>
              <a:rPr lang="it-IT" b="0" dirty="0">
                <a:latin typeface="Times New Roman" panose="02020603050405020304" pitchFamily="18" charset="0"/>
                <a:cs typeface="Times New Roman" panose="02020603050405020304" pitchFamily="18" charset="0"/>
              </a:rPr>
              <a:t> commerciali, obbligandole a monitorare, ove possibile, le attività degli intermediari coinvolti in pagamenti di pubblici ufficiali stranieri.</a:t>
            </a:r>
          </a:p>
          <a:p>
            <a:pPr algn="just"/>
            <a:r>
              <a:rPr lang="it-IT" b="0" dirty="0">
                <a:latin typeface="Times New Roman" panose="02020603050405020304" pitchFamily="18"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58629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 Giornata </a:t>
            </a: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 profili generali</a:t>
            </a:r>
          </a:p>
        </p:txBody>
      </p:sp>
    </p:spTree>
    <p:extLst>
      <p:ext uri="{BB962C8B-B14F-4D97-AF65-F5344CB8AC3E}">
        <p14:creationId xmlns:p14="http://schemas.microsoft.com/office/powerpoint/2010/main" val="2969923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olo 2"/>
          <p:cNvSpPr>
            <a:spLocks noGrp="1"/>
          </p:cNvSpPr>
          <p:nvPr>
            <p:ph type="title"/>
          </p:nvPr>
        </p:nvSpPr>
        <p:spPr>
          <a:xfrm>
            <a:off x="323528" y="116632"/>
            <a:ext cx="8353177" cy="666328"/>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negli USA (segue)</a:t>
            </a:r>
            <a:endParaRPr lang="it-IT" altLang="it-IT" sz="2400" b="1" dirty="0">
              <a:latin typeface="Times New Roman" panose="02020603050405020304" pitchFamily="18" charset="0"/>
              <a:cs typeface="Times New Roman" panose="02020603050405020304" pitchFamily="18" charset="0"/>
            </a:endParaRPr>
          </a:p>
        </p:txBody>
      </p:sp>
      <p:sp>
        <p:nvSpPr>
          <p:cNvPr id="5" name="Rettangolo 4"/>
          <p:cNvSpPr/>
          <p:nvPr/>
        </p:nvSpPr>
        <p:spPr>
          <a:xfrm>
            <a:off x="510085" y="1196751"/>
            <a:ext cx="8280920" cy="369332"/>
          </a:xfrm>
          <a:prstGeom prst="rect">
            <a:avLst/>
          </a:prstGeom>
        </p:spPr>
        <p:txBody>
          <a:bodyPr wrap="square">
            <a:spAutoFit/>
          </a:bodyPr>
          <a:lstStyle/>
          <a:p>
            <a:r>
              <a:rPr lang="it-IT" dirty="0"/>
              <a:t> </a:t>
            </a:r>
          </a:p>
        </p:txBody>
      </p:sp>
      <p:sp>
        <p:nvSpPr>
          <p:cNvPr id="6" name="Rettangolo 5"/>
          <p:cNvSpPr/>
          <p:nvPr/>
        </p:nvSpPr>
        <p:spPr>
          <a:xfrm>
            <a:off x="510085" y="1165854"/>
            <a:ext cx="8280920" cy="369332"/>
          </a:xfrm>
          <a:prstGeom prst="rect">
            <a:avLst/>
          </a:prstGeom>
        </p:spPr>
        <p:txBody>
          <a:bodyPr wrap="square">
            <a:spAutoFit/>
          </a:bodyPr>
          <a:lstStyle/>
          <a:p>
            <a:r>
              <a:rPr lang="it-IT" dirty="0"/>
              <a:t> </a:t>
            </a:r>
          </a:p>
        </p:txBody>
      </p:sp>
      <p:sp>
        <p:nvSpPr>
          <p:cNvPr id="3" name="Rettangolo 2"/>
          <p:cNvSpPr/>
          <p:nvPr/>
        </p:nvSpPr>
        <p:spPr>
          <a:xfrm>
            <a:off x="431540" y="1185786"/>
            <a:ext cx="8438010" cy="5297165"/>
          </a:xfrm>
          <a:prstGeom prst="rect">
            <a:avLst/>
          </a:prstGeom>
        </p:spPr>
        <p:txBody>
          <a:bodyPr wrap="square">
            <a:spAutoFit/>
          </a:bodyPr>
          <a:lstStyle/>
          <a:p>
            <a:endParaRPr lang="it-IT" sz="2000" b="0" dirty="0">
              <a:latin typeface="Times New Roman" panose="02020603050405020304" pitchFamily="18" charset="0"/>
              <a:cs typeface="Times New Roman" panose="02020603050405020304" pitchFamily="18" charset="0"/>
            </a:endParaRPr>
          </a:p>
          <a:p>
            <a:r>
              <a:rPr lang="it-IT" sz="2000" b="0" dirty="0">
                <a:latin typeface="Times New Roman" panose="02020603050405020304" pitchFamily="18" charset="0"/>
                <a:cs typeface="Times New Roman" panose="02020603050405020304" pitchFamily="18" charset="0"/>
              </a:rPr>
              <a:t>Il FCPA stabilisce anche una serie di misure per garantire la tracciabilità dei flussi finanziari, imponendo regole per la tenuta dei bilanci e dei libri contabili. In particolare, viene imposto di mantenere una costante vigilanza su ogni passaggio di denaro all’interno della struttura aziendale. Dall’assenza di tali meccanismi  derivano due effetti: </a:t>
            </a:r>
          </a:p>
          <a:p>
            <a:pPr marL="285750" indent="-285750">
              <a:buFontTx/>
              <a:buChar char="-"/>
            </a:pPr>
            <a:r>
              <a:rPr lang="it-IT" sz="2000" b="0" dirty="0">
                <a:latin typeface="Times New Roman" panose="02020603050405020304" pitchFamily="18" charset="0"/>
                <a:cs typeface="Times New Roman" panose="02020603050405020304" pitchFamily="18" charset="0"/>
              </a:rPr>
              <a:t>la società è esposta a sanzioni da parte della SEC per la mancanza di chiarezza nei documenti contabili</a:t>
            </a:r>
          </a:p>
          <a:p>
            <a:pPr marL="285750" indent="-285750">
              <a:buFontTx/>
              <a:buChar char="-"/>
            </a:pPr>
            <a:r>
              <a:rPr lang="it-IT" sz="2000" b="0" dirty="0">
                <a:latin typeface="Times New Roman" panose="02020603050405020304" pitchFamily="18" charset="0"/>
                <a:cs typeface="Times New Roman" panose="02020603050405020304" pitchFamily="18" charset="0"/>
              </a:rPr>
              <a:t>l’assenza di controlli, in caso di commissione dell’illecito, è valutata come indice di colpevolezza  ed espone quindi la società alle sanzioni civili e penali previste dalla normativa.</a:t>
            </a:r>
          </a:p>
          <a:p>
            <a:r>
              <a:rPr lang="it-IT" sz="2000" b="0" dirty="0">
                <a:latin typeface="Times New Roman" panose="02020603050405020304" pitchFamily="18" charset="0"/>
                <a:cs typeface="Times New Roman" panose="02020603050405020304" pitchFamily="18" charset="0"/>
              </a:rPr>
              <a:t>Nella prassi gli adempimenti previsti dalla normativa anticorruzione sono inseriti all’interno dei </a:t>
            </a:r>
            <a:r>
              <a:rPr lang="it-IT" sz="2000" b="0" dirty="0" err="1">
                <a:latin typeface="Times New Roman" panose="02020603050405020304" pitchFamily="18" charset="0"/>
                <a:cs typeface="Times New Roman" panose="02020603050405020304" pitchFamily="18" charset="0"/>
              </a:rPr>
              <a:t>compliance</a:t>
            </a:r>
            <a:r>
              <a:rPr lang="it-IT" sz="2000" b="0" dirty="0">
                <a:latin typeface="Times New Roman" panose="02020603050405020304" pitchFamily="18" charset="0"/>
                <a:cs typeface="Times New Roman" panose="02020603050405020304" pitchFamily="18" charset="0"/>
              </a:rPr>
              <a:t> </a:t>
            </a:r>
            <a:r>
              <a:rPr lang="it-IT" sz="2000" b="0" dirty="0" err="1">
                <a:latin typeface="Times New Roman" panose="02020603050405020304" pitchFamily="18" charset="0"/>
                <a:cs typeface="Times New Roman" panose="02020603050405020304" pitchFamily="18" charset="0"/>
              </a:rPr>
              <a:t>programs</a:t>
            </a:r>
            <a:r>
              <a:rPr lang="it-IT" sz="2000" b="0" dirty="0">
                <a:latin typeface="Times New Roman" panose="02020603050405020304" pitchFamily="18" charset="0"/>
                <a:cs typeface="Times New Roman" panose="02020603050405020304" pitchFamily="18" charset="0"/>
              </a:rPr>
              <a:t> diretti alla prevenzione dei rischi di reato, in modo da riuscire a garantire contemporaneamente sia il rispetto della legge, per evitare la corporate </a:t>
            </a:r>
            <a:r>
              <a:rPr lang="it-IT" sz="2000" b="0" dirty="0" err="1">
                <a:latin typeface="Times New Roman" panose="02020603050405020304" pitchFamily="18" charset="0"/>
                <a:cs typeface="Times New Roman" panose="02020603050405020304" pitchFamily="18" charset="0"/>
              </a:rPr>
              <a:t>liability</a:t>
            </a:r>
            <a:r>
              <a:rPr lang="it-IT" sz="2000" b="0" dirty="0">
                <a:latin typeface="Times New Roman" panose="02020603050405020304" pitchFamily="18" charset="0"/>
                <a:cs typeface="Times New Roman" panose="02020603050405020304" pitchFamily="18" charset="0"/>
              </a:rPr>
              <a:t>, sia la trasparenza dei flussi contabili, per prevenire fenomeni di corruzione.</a:t>
            </a:r>
          </a:p>
          <a:p>
            <a:r>
              <a:rPr lang="it-IT" sz="2000"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06212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08720"/>
            <a:ext cx="8496944" cy="529716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In base ai principi vigenti negli USA, le persone giuridiche sono direttamente responsabili dei fenomeni di corruzione internazionale commessi dai propri dipendenti, secondo il meccanismo della </a:t>
            </a:r>
            <a:r>
              <a:rPr lang="it-IT" altLang="it-IT" sz="1800" dirty="0" err="1">
                <a:latin typeface="Times New Roman" panose="02020603050405020304" pitchFamily="18" charset="0"/>
                <a:cs typeface="Times New Roman" panose="02020603050405020304" pitchFamily="18" charset="0"/>
              </a:rPr>
              <a:t>vicarious</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liability</a:t>
            </a:r>
            <a:r>
              <a:rPr lang="it-IT" altLang="it-IT" sz="1800" dirty="0">
                <a:latin typeface="Times New Roman" panose="02020603050405020304" pitchFamily="18" charset="0"/>
                <a:cs typeface="Times New Roman" panose="02020603050405020304" pitchFamily="18" charset="0"/>
              </a:rPr>
              <a:t>, e in caso di commissione del reato le sanzioni, pecuniarie ed </a:t>
            </a:r>
            <a:r>
              <a:rPr lang="it-IT" altLang="it-IT" sz="1800" dirty="0" err="1">
                <a:latin typeface="Times New Roman" panose="02020603050405020304" pitchFamily="18" charset="0"/>
                <a:cs typeface="Times New Roman" panose="02020603050405020304" pitchFamily="18" charset="0"/>
              </a:rPr>
              <a:t>interdittive</a:t>
            </a:r>
            <a:r>
              <a:rPr lang="it-IT" altLang="it-IT" sz="1800" dirty="0">
                <a:latin typeface="Times New Roman" panose="02020603050405020304" pitchFamily="18" charset="0"/>
                <a:cs typeface="Times New Roman" panose="02020603050405020304" pitchFamily="18" charset="0"/>
              </a:rPr>
              <a:t>, sono commisurate in base alle Federal </a:t>
            </a:r>
            <a:r>
              <a:rPr lang="it-IT" altLang="it-IT" sz="1800" dirty="0" err="1">
                <a:latin typeface="Times New Roman" panose="02020603050405020304" pitchFamily="18" charset="0"/>
                <a:cs typeface="Times New Roman" panose="02020603050405020304" pitchFamily="18" charset="0"/>
              </a:rPr>
              <a:t>Sentencing</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Guidelines</a:t>
            </a:r>
            <a:r>
              <a:rPr lang="it-IT" altLang="it-IT" sz="1800" dirty="0">
                <a:latin typeface="Times New Roman" panose="02020603050405020304" pitchFamily="18" charset="0"/>
                <a:cs typeface="Times New Roman" panose="02020603050405020304" pitchFamily="18" charset="0"/>
              </a:rPr>
              <a:t> del 1991.</a:t>
            </a:r>
          </a:p>
          <a:p>
            <a:pPr marL="0" indent="0" algn="l">
              <a:buNone/>
            </a:pPr>
            <a:r>
              <a:rPr lang="it-IT" altLang="it-IT" sz="1800" dirty="0">
                <a:latin typeface="Times New Roman" panose="02020603050405020304" pitchFamily="18" charset="0"/>
                <a:cs typeface="Times New Roman" panose="02020603050405020304" pitchFamily="18" charset="0"/>
              </a:rPr>
              <a:t>La società USA è responsabile anche per i fatti di corruzione internazionale commessi dalle proprie controllate estere, e cioè le società costituite ed operanti fuori gli USA, in quanto tali formalmente esentate dal rispetto della normativa anticorruzione prevista dal FCPA, salvo che per i reati commessi all’interno del territorio USA.</a:t>
            </a:r>
          </a:p>
          <a:p>
            <a:pPr marL="0" indent="0" algn="l">
              <a:buNone/>
            </a:pPr>
            <a:r>
              <a:rPr lang="it-IT" altLang="it-IT" sz="1800" dirty="0">
                <a:latin typeface="Times New Roman" panose="02020603050405020304" pitchFamily="18" charset="0"/>
                <a:cs typeface="Times New Roman" panose="02020603050405020304" pitchFamily="18" charset="0"/>
              </a:rPr>
              <a:t>Il FCPA prevede che la controllante è a rischio sanzionatorio qualora si riesca a provare che abbia autorizzato, diretto o controllato una società “figlia” estera nella commissione di fatti di corruzione internazionale, ponendosi in una situazione di “</a:t>
            </a:r>
            <a:r>
              <a:rPr lang="it-IT" altLang="it-IT" sz="1800" dirty="0" err="1">
                <a:latin typeface="Times New Roman" panose="02020603050405020304" pitchFamily="18" charset="0"/>
                <a:cs typeface="Times New Roman" panose="02020603050405020304" pitchFamily="18" charset="0"/>
              </a:rPr>
              <a:t>wilful</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blindness</a:t>
            </a:r>
            <a:r>
              <a:rPr lang="it-IT" altLang="it-IT" sz="1800" dirty="0">
                <a:latin typeface="Times New Roman" panose="02020603050405020304" pitchFamily="18" charset="0"/>
                <a:cs typeface="Times New Roman" panose="02020603050405020304" pitchFamily="18" charset="0"/>
              </a:rPr>
              <a:t>” (intenzionale cecità) nei confronti delle attività illecite poste in essere da una società del gruppo.</a:t>
            </a:r>
          </a:p>
          <a:p>
            <a:pPr marL="0" indent="0" algn="l">
              <a:buNone/>
            </a:pPr>
            <a:r>
              <a:rPr lang="it-IT" altLang="it-IT" sz="1800" dirty="0">
                <a:latin typeface="Times New Roman" panose="02020603050405020304" pitchFamily="18" charset="0"/>
                <a:cs typeface="Times New Roman" panose="02020603050405020304" pitchFamily="18" charset="0"/>
              </a:rPr>
              <a:t> Pertanto, nella prassi, le società con controllate estere tendono a prevedere nei propri compliance </a:t>
            </a:r>
            <a:r>
              <a:rPr lang="it-IT" altLang="it-IT" sz="1800" dirty="0" err="1">
                <a:latin typeface="Times New Roman" panose="02020603050405020304" pitchFamily="18" charset="0"/>
                <a:cs typeface="Times New Roman" panose="02020603050405020304" pitchFamily="18" charset="0"/>
              </a:rPr>
              <a:t>programs</a:t>
            </a:r>
            <a:r>
              <a:rPr lang="it-IT" altLang="it-IT" sz="1800" dirty="0">
                <a:latin typeface="Times New Roman" panose="02020603050405020304" pitchFamily="18" charset="0"/>
                <a:cs typeface="Times New Roman" panose="02020603050405020304" pitchFamily="18" charset="0"/>
              </a:rPr>
              <a:t> specifiche attività di controllo nei confronti di queste, soprattutto quando operano in zone del mondo in cui è più forte il rischio di corruzione.</a:t>
            </a:r>
          </a:p>
          <a:p>
            <a:pPr marL="0" indent="0" algn="l">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323528" y="116632"/>
            <a:ext cx="8353177" cy="666328"/>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negli USA (segue)</a:t>
            </a:r>
            <a:endParaRPr lang="it-IT" altLang="it-IT" sz="2400" b="1" dirty="0">
              <a:latin typeface="Times New Roman" panose="02020603050405020304" pitchFamily="18" charset="0"/>
              <a:cs typeface="Times New Roman" panose="02020603050405020304" pitchFamily="18" charset="0"/>
            </a:endParaRPr>
          </a:p>
        </p:txBody>
      </p:sp>
      <p:sp>
        <p:nvSpPr>
          <p:cNvPr id="5" name="Rettangolo 4"/>
          <p:cNvSpPr/>
          <p:nvPr/>
        </p:nvSpPr>
        <p:spPr>
          <a:xfrm>
            <a:off x="510085" y="1196751"/>
            <a:ext cx="8280920" cy="369332"/>
          </a:xfrm>
          <a:prstGeom prst="rect">
            <a:avLst/>
          </a:prstGeom>
        </p:spPr>
        <p:txBody>
          <a:bodyPr wrap="square">
            <a:spAutoFit/>
          </a:bodyPr>
          <a:lstStyle/>
          <a:p>
            <a:r>
              <a:rPr lang="it-IT" dirty="0"/>
              <a:t> </a:t>
            </a:r>
          </a:p>
        </p:txBody>
      </p:sp>
      <p:sp>
        <p:nvSpPr>
          <p:cNvPr id="6" name="Rettangolo 5"/>
          <p:cNvSpPr/>
          <p:nvPr/>
        </p:nvSpPr>
        <p:spPr>
          <a:xfrm>
            <a:off x="611560" y="2348880"/>
            <a:ext cx="8280920" cy="369332"/>
          </a:xfrm>
          <a:prstGeom prst="rect">
            <a:avLst/>
          </a:prstGeom>
        </p:spPr>
        <p:txBody>
          <a:bodyPr wrap="square">
            <a:spAutoFit/>
          </a:bodyPr>
          <a:lstStyle/>
          <a:p>
            <a:r>
              <a:rPr lang="it-IT" dirty="0"/>
              <a:t> </a:t>
            </a:r>
          </a:p>
        </p:txBody>
      </p:sp>
    </p:spTree>
    <p:extLst>
      <p:ext uri="{BB962C8B-B14F-4D97-AF65-F5344CB8AC3E}">
        <p14:creationId xmlns:p14="http://schemas.microsoft.com/office/powerpoint/2010/main" val="4032869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34925"/>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nel Regno Unito</a:t>
            </a:r>
            <a:endParaRPr lang="it-IT" altLang="it-IT" sz="2400" b="1" dirty="0">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2382875F-EF36-4572-AC3C-77AED4C376D2}"/>
              </a:ext>
            </a:extLst>
          </p:cNvPr>
          <p:cNvSpPr/>
          <p:nvPr/>
        </p:nvSpPr>
        <p:spPr>
          <a:xfrm>
            <a:off x="408781" y="889843"/>
            <a:ext cx="8326438" cy="5078313"/>
          </a:xfrm>
          <a:prstGeom prst="rect">
            <a:avLst/>
          </a:prstGeom>
        </p:spPr>
        <p:txBody>
          <a:bodyPr wrap="square">
            <a:spAutoFit/>
          </a:bodyPr>
          <a:lstStyle/>
          <a:p>
            <a:pPr>
              <a:spcAft>
                <a:spcPts val="0"/>
              </a:spcAft>
            </a:pPr>
            <a:r>
              <a:rPr lang="it-IT" b="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 </a:t>
            </a:r>
            <a:r>
              <a:rPr lang="it-IT" b="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Bribery</a:t>
            </a:r>
            <a:r>
              <a:rPr lang="it-IT" b="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Act 2010  è un atto del Parlamento  relativo al reato di corruzione entrato in vigore nel luglio 2011.</a:t>
            </a:r>
          </a:p>
          <a:p>
            <a:pPr>
              <a:spcAft>
                <a:spcPts val="0"/>
              </a:spcAft>
            </a:pPr>
            <a:r>
              <a:rPr lang="it-IT" b="0" dirty="0">
                <a:solidFill>
                  <a:srgbClr val="000000"/>
                </a:solidFill>
                <a:latin typeface="Times New Roman" panose="02020603050405020304" pitchFamily="18" charset="0"/>
                <a:cs typeface="Times New Roman" panose="02020603050405020304" pitchFamily="18" charset="0"/>
              </a:rPr>
              <a:t>Prima della legge, la legge anticorruzione britannica si basava sul Public Bodies </a:t>
            </a:r>
            <a:r>
              <a:rPr lang="it-IT" b="0" dirty="0" err="1">
                <a:solidFill>
                  <a:srgbClr val="000000"/>
                </a:solidFill>
                <a:latin typeface="Times New Roman" panose="02020603050405020304" pitchFamily="18" charset="0"/>
                <a:cs typeface="Times New Roman" panose="02020603050405020304" pitchFamily="18" charset="0"/>
              </a:rPr>
              <a:t>Corrupt</a:t>
            </a:r>
            <a:r>
              <a:rPr lang="it-IT" b="0" dirty="0">
                <a:solidFill>
                  <a:srgbClr val="000000"/>
                </a:solidFill>
                <a:latin typeface="Times New Roman" panose="02020603050405020304" pitchFamily="18" charset="0"/>
                <a:cs typeface="Times New Roman" panose="02020603050405020304" pitchFamily="18" charset="0"/>
              </a:rPr>
              <a:t> </a:t>
            </a:r>
            <a:r>
              <a:rPr lang="it-IT" b="0" dirty="0" err="1">
                <a:solidFill>
                  <a:srgbClr val="000000"/>
                </a:solidFill>
                <a:latin typeface="Times New Roman" panose="02020603050405020304" pitchFamily="18" charset="0"/>
                <a:cs typeface="Times New Roman" panose="02020603050405020304" pitchFamily="18" charset="0"/>
              </a:rPr>
              <a:t>Practices</a:t>
            </a:r>
            <a:r>
              <a:rPr lang="it-IT" b="0" dirty="0">
                <a:solidFill>
                  <a:srgbClr val="000000"/>
                </a:solidFill>
                <a:latin typeface="Times New Roman" panose="02020603050405020304" pitchFamily="18" charset="0"/>
                <a:cs typeface="Times New Roman" panose="02020603050405020304" pitchFamily="18" charset="0"/>
              </a:rPr>
              <a:t> Act 1889 , sul </a:t>
            </a:r>
            <a:r>
              <a:rPr lang="it-IT" b="0" dirty="0" err="1">
                <a:solidFill>
                  <a:srgbClr val="000000"/>
                </a:solidFill>
                <a:latin typeface="Times New Roman" panose="02020603050405020304" pitchFamily="18" charset="0"/>
                <a:cs typeface="Times New Roman" panose="02020603050405020304" pitchFamily="18" charset="0"/>
              </a:rPr>
              <a:t>Prevention</a:t>
            </a:r>
            <a:r>
              <a:rPr lang="it-IT" b="0" dirty="0">
                <a:solidFill>
                  <a:srgbClr val="000000"/>
                </a:solidFill>
                <a:latin typeface="Times New Roman" panose="02020603050405020304" pitchFamily="18" charset="0"/>
                <a:cs typeface="Times New Roman" panose="02020603050405020304" pitchFamily="18" charset="0"/>
              </a:rPr>
              <a:t> of </a:t>
            </a:r>
            <a:r>
              <a:rPr lang="it-IT" b="0" dirty="0" err="1">
                <a:solidFill>
                  <a:srgbClr val="000000"/>
                </a:solidFill>
                <a:latin typeface="Times New Roman" panose="02020603050405020304" pitchFamily="18" charset="0"/>
                <a:cs typeface="Times New Roman" panose="02020603050405020304" pitchFamily="18" charset="0"/>
              </a:rPr>
              <a:t>Corruption</a:t>
            </a:r>
            <a:r>
              <a:rPr lang="it-IT" b="0" dirty="0">
                <a:solidFill>
                  <a:srgbClr val="000000"/>
                </a:solidFill>
                <a:latin typeface="Times New Roman" panose="02020603050405020304" pitchFamily="18" charset="0"/>
                <a:cs typeface="Times New Roman" panose="02020603050405020304" pitchFamily="18" charset="0"/>
              </a:rPr>
              <a:t> Act 1906 e sul </a:t>
            </a:r>
            <a:r>
              <a:rPr lang="it-IT" b="0" dirty="0" err="1">
                <a:solidFill>
                  <a:srgbClr val="000000"/>
                </a:solidFill>
                <a:latin typeface="Times New Roman" panose="02020603050405020304" pitchFamily="18" charset="0"/>
                <a:cs typeface="Times New Roman" panose="02020603050405020304" pitchFamily="18" charset="0"/>
              </a:rPr>
              <a:t>Prevention</a:t>
            </a:r>
            <a:r>
              <a:rPr lang="it-IT" b="0" dirty="0">
                <a:solidFill>
                  <a:srgbClr val="000000"/>
                </a:solidFill>
                <a:latin typeface="Times New Roman" panose="02020603050405020304" pitchFamily="18" charset="0"/>
                <a:cs typeface="Times New Roman" panose="02020603050405020304" pitchFamily="18" charset="0"/>
              </a:rPr>
              <a:t> of </a:t>
            </a:r>
            <a:r>
              <a:rPr lang="it-IT" b="0" dirty="0" err="1">
                <a:solidFill>
                  <a:srgbClr val="000000"/>
                </a:solidFill>
                <a:latin typeface="Times New Roman" panose="02020603050405020304" pitchFamily="18" charset="0"/>
                <a:cs typeface="Times New Roman" panose="02020603050405020304" pitchFamily="18" charset="0"/>
              </a:rPr>
              <a:t>Corruption</a:t>
            </a:r>
            <a:r>
              <a:rPr lang="it-IT" b="0" dirty="0">
                <a:solidFill>
                  <a:srgbClr val="000000"/>
                </a:solidFill>
                <a:latin typeface="Times New Roman" panose="02020603050405020304" pitchFamily="18" charset="0"/>
                <a:cs typeface="Times New Roman" panose="02020603050405020304" pitchFamily="18" charset="0"/>
              </a:rPr>
              <a:t> Act 1916, sistema normativo ritenuto "incoerente, anacronistico e inadeguato".  </a:t>
            </a:r>
          </a:p>
          <a:p>
            <a:pPr>
              <a:spcAft>
                <a:spcPts val="0"/>
              </a:spcAft>
            </a:pPr>
            <a:r>
              <a:rPr lang="it-IT" b="0" dirty="0">
                <a:solidFill>
                  <a:srgbClr val="000000"/>
                </a:solidFill>
                <a:latin typeface="Times New Roman" panose="02020603050405020304" pitchFamily="18" charset="0"/>
                <a:cs typeface="Times New Roman" panose="02020603050405020304" pitchFamily="18" charset="0"/>
              </a:rPr>
              <a:t>Il Ministero degli Interni nel 1997 ha pubblicato un documento di consultazione, cui è seguita la relazione di una Commissione legislativa nel 1998, a fronte delle crescenti critiche dell’OCSE, che ha ritenuto che inadeguate le norme del Regno Unito sulla corruzione</a:t>
            </a:r>
          </a:p>
          <a:p>
            <a:pPr>
              <a:spcAft>
                <a:spcPts val="0"/>
              </a:spcAft>
            </a:pPr>
            <a:r>
              <a:rPr lang="it-IT" b="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 BA abroga tutte le precedenti disposizioni di legge e di diritto comune in materia ed </a:t>
            </a:r>
            <a:r>
              <a:rPr lang="it-IT" b="0" dirty="0">
                <a:solidFill>
                  <a:srgbClr val="000000"/>
                </a:solidFill>
                <a:latin typeface="Times New Roman" panose="02020603050405020304" pitchFamily="18" charset="0"/>
                <a:cs typeface="Times New Roman" panose="02020603050405020304" pitchFamily="18" charset="0"/>
              </a:rPr>
              <a:t>ha una giurisdizione </a:t>
            </a:r>
            <a:r>
              <a:rPr lang="it-IT" b="0" dirty="0" err="1">
                <a:solidFill>
                  <a:srgbClr val="000000"/>
                </a:solidFill>
                <a:latin typeface="Times New Roman" panose="02020603050405020304" pitchFamily="18" charset="0"/>
                <a:cs typeface="Times New Roman" panose="02020603050405020304" pitchFamily="18" charset="0"/>
              </a:rPr>
              <a:t>ultraterritoriale</a:t>
            </a:r>
            <a:r>
              <a:rPr lang="it-IT" b="0" dirty="0">
                <a:solidFill>
                  <a:srgbClr val="000000"/>
                </a:solidFill>
                <a:latin typeface="Times New Roman" panose="02020603050405020304" pitchFamily="18" charset="0"/>
                <a:cs typeface="Times New Roman" panose="02020603050405020304" pitchFamily="18" charset="0"/>
              </a:rPr>
              <a:t> che consente il perseguimento di un individuo o di una società con collegamenti con il Regno Unito, indipendentemente da dove si sia verificato il crimine.  </a:t>
            </a:r>
          </a:p>
          <a:p>
            <a:pPr>
              <a:spcAft>
                <a:spcPts val="0"/>
              </a:spcAft>
            </a:pPr>
            <a:r>
              <a:rPr lang="it-IT" b="0" dirty="0">
                <a:solidFill>
                  <a:srgbClr val="000000"/>
                </a:solidFill>
                <a:latin typeface="Times New Roman" panose="02020603050405020304" pitchFamily="18" charset="0"/>
                <a:cs typeface="Times New Roman" panose="02020603050405020304" pitchFamily="18" charset="0"/>
              </a:rPr>
              <a:t>Le sanzioni per aver commesso un reato arrivano ad un massimo di 10 anni di reclusione, insieme a un'ammenda illimitata e la confisca dei beni ai sensi del </a:t>
            </a:r>
            <a:r>
              <a:rPr lang="it-IT" b="0" dirty="0" err="1">
                <a:solidFill>
                  <a:srgbClr val="000000"/>
                </a:solidFill>
                <a:latin typeface="Times New Roman" panose="02020603050405020304" pitchFamily="18" charset="0"/>
                <a:cs typeface="Times New Roman" panose="02020603050405020304" pitchFamily="18" charset="0"/>
              </a:rPr>
              <a:t>Proceeds</a:t>
            </a:r>
            <a:r>
              <a:rPr lang="it-IT" b="0" dirty="0">
                <a:solidFill>
                  <a:srgbClr val="000000"/>
                </a:solidFill>
                <a:latin typeface="Times New Roman" panose="02020603050405020304" pitchFamily="18" charset="0"/>
                <a:cs typeface="Times New Roman" panose="02020603050405020304" pitchFamily="18" charset="0"/>
              </a:rPr>
              <a:t> of Crime Act 2002 , nonché la squalifica degli amministratori ai sensi della Società Directors </a:t>
            </a:r>
            <a:r>
              <a:rPr lang="it-IT" b="0" dirty="0" err="1">
                <a:solidFill>
                  <a:srgbClr val="000000"/>
                </a:solidFill>
                <a:latin typeface="Times New Roman" panose="02020603050405020304" pitchFamily="18" charset="0"/>
                <a:cs typeface="Times New Roman" panose="02020603050405020304" pitchFamily="18" charset="0"/>
              </a:rPr>
              <a:t>Disqualification</a:t>
            </a:r>
            <a:r>
              <a:rPr lang="it-IT" b="0" dirty="0">
                <a:solidFill>
                  <a:srgbClr val="000000"/>
                </a:solidFill>
                <a:latin typeface="Times New Roman" panose="02020603050405020304" pitchFamily="18" charset="0"/>
                <a:cs typeface="Times New Roman" panose="02020603050405020304" pitchFamily="18" charset="0"/>
              </a:rPr>
              <a:t> Act 1986 .  </a:t>
            </a:r>
            <a:endParaRPr lang="it-IT"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3926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L’UK </a:t>
            </a:r>
            <a:r>
              <a:rPr lang="it-IT" altLang="it-IT" sz="1800" dirty="0" err="1">
                <a:latin typeface="Times New Roman" panose="02020603050405020304" pitchFamily="18" charset="0"/>
                <a:cs typeface="Times New Roman" panose="02020603050405020304" pitchFamily="18" charset="0"/>
              </a:rPr>
              <a:t>Bribery</a:t>
            </a:r>
            <a:r>
              <a:rPr lang="it-IT" altLang="it-IT" sz="1800" dirty="0">
                <a:latin typeface="Times New Roman" panose="02020603050405020304" pitchFamily="18" charset="0"/>
                <a:cs typeface="Times New Roman" panose="02020603050405020304" pitchFamily="18" charset="0"/>
              </a:rPr>
              <a:t> Act (UKBA)  si applica ad enti e società (commercial </a:t>
            </a:r>
            <a:r>
              <a:rPr lang="it-IT" altLang="it-IT" sz="1800" dirty="0" err="1">
                <a:latin typeface="Times New Roman" panose="02020603050405020304" pitchFamily="18" charset="0"/>
                <a:cs typeface="Times New Roman" panose="02020603050405020304" pitchFamily="18" charset="0"/>
              </a:rPr>
              <a:t>organisation</a:t>
            </a:r>
            <a:r>
              <a:rPr lang="it-IT" altLang="it-IT" sz="1800" dirty="0">
                <a:latin typeface="Times New Roman" panose="02020603050405020304" pitchFamily="18" charset="0"/>
                <a:cs typeface="Times New Roman" panose="02020603050405020304" pitchFamily="18" charset="0"/>
              </a:rPr>
              <a:t>) inglesi, che operano sia all’interno sia al di fuori del Regno Unito, ed agli enti e società non inglesi che svolgono attività, o parte delle attività, nel Regno Unito.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Si articola in 7 Sezioni: le prime 5 dedicate alla  corruzione attiva e passiva pubblica o privata, la Sezione 6 alla  corruzione di un pubblico funzionario straniero e la Sezione 7 alla mancata prevenzione della corruzione da parte dell’ente.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reati debbono essere stati commessi nell’interesse dell’organizzazione, anche quando non ne derivi un vantaggio concreto, da persone che hanno una relazione qualificata con l’Ente o agiscono in nome e per conto di questo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L’UKBA presenta analogie con il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231/2001 per quanto concerne sia la natura dei reati perseguiti, sia i presupposti di applicabilità e di esonero da responsabilità degli enti.</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nel Regno Unito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0603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46743" y="836712"/>
            <a:ext cx="8229600" cy="4937125"/>
          </a:xfrm>
        </p:spPr>
        <p:txBody>
          <a:bodyPr/>
          <a:lstStyle/>
          <a:p>
            <a:pPr marL="0" indent="0">
              <a:buNone/>
            </a:pPr>
            <a:r>
              <a:rPr lang="it-IT" sz="1600" dirty="0">
                <a:latin typeface="Times New Roman" panose="02020603050405020304" pitchFamily="18" charset="0"/>
                <a:cs typeface="Times New Roman" panose="02020603050405020304" pitchFamily="18" charset="0"/>
              </a:rPr>
              <a:t>La Sezione 1 definisce corruzione quando una persona offre, dà o promette di dare un "vantaggio finanziario o di altro tipo" a un altro individuo in cambio di "impropriamente" svolgere una "funzione o attività pertinente". </a:t>
            </a:r>
          </a:p>
          <a:p>
            <a:pPr marL="0" indent="0">
              <a:buNone/>
            </a:pPr>
            <a:r>
              <a:rPr lang="it-IT" sz="1600" dirty="0">
                <a:latin typeface="Times New Roman" panose="02020603050405020304" pitchFamily="18" charset="0"/>
                <a:cs typeface="Times New Roman" panose="02020603050405020304" pitchFamily="18" charset="0"/>
              </a:rPr>
              <a:t>La Sezione 2 riguarda il reato di corruzione, che è definito come richiedere, accettare o accettare di accettare tale vantaggio, in cambio di uno svolgimento improprio di tale funzione o attività. "Il vantaggio finanziario o di altro tipo" non è definito nella legge, ma, secondo l’esperienza può comprendere contratti, doni non monetari e offerte di lavoro".</a:t>
            </a:r>
          </a:p>
          <a:p>
            <a:pPr marL="0" indent="0">
              <a:buNone/>
            </a:pPr>
            <a:r>
              <a:rPr lang="it-IT" sz="1600" dirty="0">
                <a:latin typeface="Times New Roman" panose="02020603050405020304" pitchFamily="18" charset="0"/>
                <a:cs typeface="Times New Roman" panose="02020603050405020304" pitchFamily="18" charset="0"/>
              </a:rPr>
              <a:t>La Sezione 3 descrive la «funzione o attività pertinente" come "qualsiasi funzione di natura pubblica; qualsiasi attività connessa con un'impresa, un commercio o una professione; qualsiasi attività svolta nel corso del rapporto di lavoro di una persona; o qualsiasi attività svolta da o per conto di un gruppo di persone, corporative o non costituite in società ". </a:t>
            </a:r>
          </a:p>
          <a:p>
            <a:pPr marL="0" indent="0">
              <a:buNone/>
            </a:pPr>
            <a:r>
              <a:rPr lang="it-IT" sz="1600" dirty="0">
                <a:latin typeface="Times New Roman" panose="02020603050405020304" pitchFamily="18" charset="0"/>
                <a:cs typeface="Times New Roman" panose="02020603050405020304" pitchFamily="18" charset="0"/>
              </a:rPr>
              <a:t>La Sezione 4 considera "impropriamente" eseguita un’attività in caso di violazione dell'aspettativa di buona fede o imparzialità o quando la funzione è stata svolta in modo non previsto da una persona in posizione di fiducia.</a:t>
            </a:r>
          </a:p>
          <a:p>
            <a:pPr marL="0" indent="0">
              <a:buNone/>
            </a:pPr>
            <a:r>
              <a:rPr lang="it-IT" sz="1600" dirty="0">
                <a:latin typeface="Times New Roman" panose="02020603050405020304" pitchFamily="18" charset="0"/>
                <a:cs typeface="Times New Roman" panose="02020603050405020304" pitchFamily="18" charset="0"/>
              </a:rPr>
              <a:t>La Sezione 5 stabilisce che lo standard nel decidere cosa ci si aspetterebbe è ciò che una persona ragionevole nel Regno Unito potrebbe aspettarsi da una persona in una tale posizione.  Se la violazione si è verificata fuori del Regno Unito, le pratiche o le usanze locali debbono essere ignorate a meno che non siano previste in qualsiasi atto normativo, statuto o opinione giudiziaria stabilita per iscritto.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8324" y="34925"/>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nel Regno Unito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213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288" y="836712"/>
            <a:ext cx="8196470" cy="4794177"/>
          </a:xfrm>
        </p:spPr>
        <p:txBody>
          <a:bodyPr/>
          <a:lstStyle/>
          <a:p>
            <a:pPr marL="0" indent="0">
              <a:buNone/>
            </a:pPr>
            <a:r>
              <a:rPr lang="it-IT" sz="1800" dirty="0">
                <a:latin typeface="Times New Roman" panose="02020603050405020304" pitchFamily="18" charset="0"/>
                <a:cs typeface="Times New Roman" panose="02020603050405020304" pitchFamily="18" charset="0"/>
              </a:rPr>
              <a:t>La Sezione 5 stabilisce che lo standard nel decidere cosa ci si aspetterebbe è ciò che una persona ragionevole nel Regno Unito potrebbe aspettarsi da una persona in una tale posizione.  Se la violazione si è verificata fuori del Regno Unito, le pratiche o le usanze locali debbono essere ignorate a meno che non siano previste in qualsiasi atto normativo, statuto o opinione giudiziaria stabilita per iscritto.   </a:t>
            </a:r>
            <a:r>
              <a:rPr lang="it-IT" altLang="it-IT" sz="1800" dirty="0">
                <a:latin typeface="Times New Roman" panose="02020603050405020304" pitchFamily="18" charset="0"/>
                <a:cs typeface="Times New Roman" panose="02020603050405020304" pitchFamily="18" charset="0"/>
              </a:rPr>
              <a:t> </a:t>
            </a:r>
          </a:p>
          <a:p>
            <a:pPr marL="0" indent="0">
              <a:buNone/>
            </a:pPr>
            <a:r>
              <a:rPr lang="it-IT" altLang="it-IT" sz="1800" dirty="0">
                <a:latin typeface="Times New Roman" panose="02020603050405020304" pitchFamily="18" charset="0"/>
                <a:cs typeface="Times New Roman" panose="02020603050405020304" pitchFamily="18" charset="0"/>
              </a:rPr>
              <a:t>La Sezione 7 prevede come reato autonomo il fatto della mancata prevenzione della corruzione da parte dell’ente da parte di qualsiasi </a:t>
            </a:r>
            <a:r>
              <a:rPr lang="it-IT" sz="1800" dirty="0">
                <a:latin typeface="Times New Roman" panose="02020603050405020304" pitchFamily="18" charset="0"/>
                <a:cs typeface="Times New Roman" panose="02020603050405020304" pitchFamily="18" charset="0"/>
              </a:rPr>
              <a:t>organizzazione commerciale che hanno attività nel Regno Unito. </a:t>
            </a:r>
          </a:p>
          <a:p>
            <a:pPr marL="0" indent="0" algn="l"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Ai fini della sussistenza del reato non è necessario dimostrare alcun tipo di intenzione o azione positiva. </a:t>
            </a:r>
            <a:endParaRPr lang="it-IT" sz="1800" u="sng"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Il reato sussiste anche se la corruzione viene commessa da un dipendente, un agente, una filiale o un'altra terza parte (come indicato nella Sezione 8).</a:t>
            </a:r>
          </a:p>
          <a:p>
            <a:pPr marL="0" indent="0" algn="l"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L'organizzazione commerciale può difendersi dimostrando di aver  messo in atto "procedure adeguate progettate per impedire alle persone associate [all'organizzazione] di intraprendere tale condotta".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5288" y="99444"/>
            <a:ext cx="8291512" cy="59432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nel Regno Unito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04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288" y="836712"/>
            <a:ext cx="8196470" cy="4794177"/>
          </a:xfrm>
        </p:spPr>
        <p:txBody>
          <a:bodyPr/>
          <a:lstStyle/>
          <a:p>
            <a:pPr marL="0" indent="0">
              <a:buNone/>
            </a:pPr>
            <a:r>
              <a:rPr lang="it-IT" sz="1800" dirty="0">
                <a:latin typeface="Times New Roman" panose="02020603050405020304" pitchFamily="18" charset="0"/>
                <a:cs typeface="Times New Roman" panose="02020603050405020304" pitchFamily="18" charset="0"/>
              </a:rPr>
              <a:t>Sezione 6 - Corruzione di pubblici ufficiali stranieri</a:t>
            </a:r>
          </a:p>
          <a:p>
            <a:pPr marL="0" indent="0">
              <a:buNone/>
            </a:pPr>
            <a:r>
              <a:rPr lang="it-IT" sz="1800" dirty="0">
                <a:latin typeface="Times New Roman" panose="02020603050405020304" pitchFamily="18" charset="0"/>
                <a:cs typeface="Times New Roman" panose="02020603050405020304" pitchFamily="18" charset="0"/>
              </a:rPr>
              <a:t>La corruzione di pubblici ufficiali stranieri è un reato distinto, in linea con la Convenzione dell'OCSE sulla lotta alla corruzione: si verifica quando una persona promette od offre un vantaggio finanziario o di altro tipo a un pubblico ufficiale straniero, direttamente o tramite una terza parte, laddove tale vantaggio non sia legittimamente dovuto. </a:t>
            </a:r>
          </a:p>
          <a:p>
            <a:pPr marL="0" indent="0">
              <a:buNone/>
            </a:pPr>
            <a:r>
              <a:rPr lang="it-IT" sz="1800" dirty="0">
                <a:latin typeface="Times New Roman" panose="02020603050405020304" pitchFamily="18" charset="0"/>
                <a:cs typeface="Times New Roman" panose="02020603050405020304" pitchFamily="18" charset="0"/>
              </a:rPr>
              <a:t>Un funzionario pubblico straniero è definito "una persona che detiene incarichi legislativi, amministrativi o giudiziari o chiunque svolga una funzione pubblica per un paese straniero o agenzie pubbliche del paese o un funzionario o agente di un pubblico internazionale organizzazione". </a:t>
            </a:r>
          </a:p>
          <a:p>
            <a:pPr marL="0" indent="0">
              <a:buNone/>
            </a:pPr>
            <a:r>
              <a:rPr lang="it-IT" sz="1800" dirty="0">
                <a:latin typeface="Times New Roman" panose="02020603050405020304" pitchFamily="18" charset="0"/>
                <a:cs typeface="Times New Roman" panose="02020603050405020304" pitchFamily="18" charset="0"/>
              </a:rPr>
              <a:t>L'inclusione dell’ipotesi "attraverso una terza parte" ha lo scopo di impedire l'uso di go-</a:t>
            </a:r>
            <a:r>
              <a:rPr lang="it-IT" sz="1800" dirty="0" err="1">
                <a:latin typeface="Times New Roman" panose="02020603050405020304" pitchFamily="18" charset="0"/>
                <a:cs typeface="Times New Roman" panose="02020603050405020304" pitchFamily="18" charset="0"/>
              </a:rPr>
              <a:t>betweens</a:t>
            </a:r>
            <a:r>
              <a:rPr lang="it-IT" sz="1800" dirty="0">
                <a:latin typeface="Times New Roman" panose="02020603050405020304" pitchFamily="18" charset="0"/>
                <a:cs typeface="Times New Roman" panose="02020603050405020304" pitchFamily="18" charset="0"/>
              </a:rPr>
              <a:t> per evitare di commettere un reato.</a:t>
            </a:r>
          </a:p>
          <a:p>
            <a:pPr marL="0" indent="0">
              <a:buNone/>
            </a:pPr>
            <a:r>
              <a:rPr lang="it-IT" sz="1800" dirty="0">
                <a:latin typeface="Times New Roman" panose="02020603050405020304" pitchFamily="18" charset="0"/>
                <a:cs typeface="Times New Roman" panose="02020603050405020304" pitchFamily="18" charset="0"/>
              </a:rPr>
              <a:t>A differenza dei reati generali di corruzione, non è necessario dimostrare che il pubblico ufficiale abbia agito in modo improprio di conseguenza e il reato si applica solo al corruttore e non al funzionario che riceve o accetta di ricevere il vantaggio non dovuto</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5288" y="99444"/>
            <a:ext cx="8291512" cy="59432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nel Regno Unito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6471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51520" y="836712"/>
            <a:ext cx="8568952" cy="493712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La Francia, con la legge 9 dicembre  2016 n. 1691 in materia di trasparenza, lotta alla corruzione e modernizzazione della vita economica (cd. legge “</a:t>
            </a:r>
            <a:r>
              <a:rPr lang="it-IT" altLang="it-IT" sz="1800" dirty="0" err="1">
                <a:latin typeface="Times New Roman" panose="02020603050405020304" pitchFamily="18" charset="0"/>
                <a:cs typeface="Times New Roman" panose="02020603050405020304" pitchFamily="18" charset="0"/>
              </a:rPr>
              <a:t>Sapin</a:t>
            </a:r>
            <a:r>
              <a:rPr lang="it-IT" altLang="it-IT" sz="1800" dirty="0">
                <a:latin typeface="Times New Roman" panose="02020603050405020304" pitchFamily="18" charset="0"/>
                <a:cs typeface="Times New Roman" panose="02020603050405020304" pitchFamily="18" charset="0"/>
              </a:rPr>
              <a:t> II”), ha aggiornato la propria legislazione in materia di prevenzione della corruzione con l’obiettivo di avvicinarsi ai migliori standard anticorruzione europei ed internazionali e trasformare la lotta alla corruzione in un vantaggio competitivo per il business.   </a:t>
            </a:r>
          </a:p>
          <a:p>
            <a:pPr marL="0" indent="0" algn="l">
              <a:buNone/>
            </a:pPr>
            <a:r>
              <a:rPr lang="it-IT" altLang="it-IT" sz="1800" dirty="0">
                <a:latin typeface="Times New Roman" panose="02020603050405020304" pitchFamily="18" charset="0"/>
                <a:cs typeface="Times New Roman" panose="02020603050405020304" pitchFamily="18" charset="0"/>
              </a:rPr>
              <a:t>Gli aspetti principali della legge consistono:</a:t>
            </a:r>
          </a:p>
          <a:p>
            <a:pPr marL="0" indent="0" algn="l">
              <a:buNone/>
            </a:pPr>
            <a:r>
              <a:rPr lang="it-IT" altLang="it-IT" sz="1800" dirty="0">
                <a:latin typeface="Times New Roman" panose="02020603050405020304" pitchFamily="18" charset="0"/>
                <a:cs typeface="Times New Roman" panose="02020603050405020304" pitchFamily="18" charset="0"/>
              </a:rPr>
              <a:t>- nell’istituzione dell’Agenzia Anticorruzione Francese (AFA).  In realtà già la legge  1993 n.122 aveva costituito il Servizio Centrale di Prevenzione della Corruzione (SCPC), struttura interministeriale collegata in primis al Ministero della Giustizia, dal quale l’AFA si distingue però -pur continuando a far capo a tale Ministero- per la più ampia autonomia ed una significativa estensione dei compiti da esercitare (nonché dei correlati poteri)  </a:t>
            </a:r>
          </a:p>
          <a:p>
            <a:pPr marL="0" indent="0" algn="l">
              <a:buNone/>
            </a:pPr>
            <a:r>
              <a:rPr lang="it-IT" altLang="it-IT" sz="1800" dirty="0">
                <a:latin typeface="Times New Roman" panose="02020603050405020304" pitchFamily="18" charset="0"/>
                <a:cs typeface="Times New Roman" panose="02020603050405020304" pitchFamily="18" charset="0"/>
              </a:rPr>
              <a:t>L’AFA nei confronti delle società obbligate al sistema di </a:t>
            </a:r>
            <a:r>
              <a:rPr lang="it-IT" altLang="it-IT" sz="1800" dirty="0" err="1">
                <a:latin typeface="Times New Roman" panose="02020603050405020304" pitchFamily="18" charset="0"/>
                <a:cs typeface="Times New Roman" panose="02020603050405020304" pitchFamily="18" charset="0"/>
              </a:rPr>
              <a:t>compliance</a:t>
            </a:r>
            <a:r>
              <a:rPr lang="it-IT" altLang="it-IT" sz="1800" dirty="0">
                <a:latin typeface="Times New Roman" panose="02020603050405020304" pitchFamily="18" charset="0"/>
                <a:cs typeface="Times New Roman" panose="02020603050405020304" pitchFamily="18" charset="0"/>
              </a:rPr>
              <a:t> può: </a:t>
            </a:r>
          </a:p>
          <a:p>
            <a:pPr marL="0" indent="0" algn="l">
              <a:buNone/>
            </a:pPr>
            <a:r>
              <a:rPr lang="it-IT" altLang="it-IT" sz="1800" dirty="0">
                <a:latin typeface="Times New Roman" panose="02020603050405020304" pitchFamily="18" charset="0"/>
                <a:cs typeface="Times New Roman" panose="02020603050405020304" pitchFamily="18" charset="0"/>
              </a:rPr>
              <a:t>1) effettuare controlli anche di tipo investigativo e formulare, a seguito di essi, raccomandazioni volte al miglioramento del sistema   </a:t>
            </a:r>
          </a:p>
          <a:p>
            <a:pPr marL="0" indent="0" algn="l">
              <a:buNone/>
            </a:pPr>
            <a:r>
              <a:rPr lang="it-IT" altLang="it-IT" sz="1800" dirty="0">
                <a:latin typeface="Times New Roman" panose="02020603050405020304" pitchFamily="18" charset="0"/>
                <a:cs typeface="Times New Roman" panose="02020603050405020304" pitchFamily="18" charset="0"/>
              </a:rPr>
              <a:t>2) in caso di inerzia   irrogare sanzioni pecuniarie, modulate a seconda della gravità sia nei confronti della società (fino ad 1.000.000 di euro), sia direttamente nei confronti delle singole persone fisiche responsabili   (fino a 200.000 euro).   </a:t>
            </a:r>
          </a:p>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251520" y="116632"/>
            <a:ext cx="8398446" cy="522015"/>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Francia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109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nell’introduzione di compliance </a:t>
            </a:r>
            <a:r>
              <a:rPr lang="it-IT" altLang="it-IT" sz="1800" dirty="0" err="1">
                <a:latin typeface="Times New Roman" panose="02020603050405020304" pitchFamily="18" charset="0"/>
                <a:cs typeface="Times New Roman" panose="02020603050405020304" pitchFamily="18" charset="0"/>
              </a:rPr>
              <a:t>programmes</a:t>
            </a:r>
            <a:r>
              <a:rPr lang="it-IT" altLang="it-IT" sz="1800" dirty="0">
                <a:latin typeface="Times New Roman" panose="02020603050405020304" pitchFamily="18" charset="0"/>
                <a:cs typeface="Times New Roman" panose="02020603050405020304" pitchFamily="18" charset="0"/>
              </a:rPr>
              <a:t> obbligatori dal 1 giugno 2017 per tutte le società, sia a capitale privato sia in controllo pubblico che perseguano finalità commerciali o industriali, che: a) impieghino oltre 500 dipendenti o; b) appartengano ad un gruppo multinazionale, con capogruppo avente sede in Francia, che impieghi complessivamente più di 500 dipendenti oppure; c) abbiano registrato un fatturato consolidato superiore a 100 milioni di euro. </a:t>
            </a:r>
          </a:p>
          <a:p>
            <a:pPr marL="0" indent="0" algn="l">
              <a:buNone/>
            </a:pPr>
            <a:r>
              <a:rPr lang="it-IT" altLang="it-IT" sz="1800" dirty="0">
                <a:latin typeface="Times New Roman" panose="02020603050405020304" pitchFamily="18" charset="0"/>
                <a:cs typeface="Times New Roman" panose="02020603050405020304" pitchFamily="18" charset="0"/>
              </a:rPr>
              <a:t>Tali società hanno l’obbligo di introdurre: </a:t>
            </a:r>
          </a:p>
          <a:p>
            <a:pPr marL="0" indent="0" algn="l">
              <a:buNone/>
            </a:pPr>
            <a:r>
              <a:rPr lang="it-IT" altLang="it-IT" sz="1800" dirty="0">
                <a:latin typeface="Times New Roman" panose="02020603050405020304" pitchFamily="18" charset="0"/>
                <a:cs typeface="Times New Roman" panose="02020603050405020304" pitchFamily="18" charset="0"/>
              </a:rPr>
              <a:t>- un codice di condotta, con correlato sistema sanzionatorio; </a:t>
            </a:r>
          </a:p>
          <a:p>
            <a:pPr marL="0" indent="0" algn="l">
              <a:buNone/>
            </a:pPr>
            <a:r>
              <a:rPr lang="it-IT" altLang="it-IT" sz="1800" dirty="0">
                <a:latin typeface="Times New Roman" panose="02020603050405020304" pitchFamily="18" charset="0"/>
                <a:cs typeface="Times New Roman" panose="02020603050405020304" pitchFamily="18" charset="0"/>
              </a:rPr>
              <a:t>- una mappa dei rischi, che deve contenerne anche la ponderazione  ed essere oggetto di costante aggiornamento, e un conseguente sistema di monitoraggio;  </a:t>
            </a:r>
          </a:p>
          <a:p>
            <a:pPr marL="0" indent="0" algn="l">
              <a:buNone/>
            </a:pPr>
            <a:r>
              <a:rPr lang="it-IT" altLang="it-IT" sz="1800" dirty="0">
                <a:latin typeface="Times New Roman" panose="02020603050405020304" pitchFamily="18" charset="0"/>
                <a:cs typeface="Times New Roman" panose="02020603050405020304" pitchFamily="18" charset="0"/>
              </a:rPr>
              <a:t>- procedure di valutazione e controllo relative sia ai flussi contabili che alla selezione delle terze parti con cui la società intrattenga relazioni commerciali;  </a:t>
            </a:r>
          </a:p>
          <a:p>
            <a:pPr marL="0" indent="0" algn="l">
              <a:buNone/>
            </a:pPr>
            <a:r>
              <a:rPr lang="it-IT" altLang="it-IT" sz="1800" dirty="0">
                <a:latin typeface="Times New Roman" panose="02020603050405020304" pitchFamily="18" charset="0"/>
                <a:cs typeface="Times New Roman" panose="02020603050405020304" pitchFamily="18" charset="0"/>
              </a:rPr>
              <a:t>- corsi di formazione per il personale maggiormente esposto a rischi di corruzione e di traffico di influenza illecita; </a:t>
            </a:r>
          </a:p>
          <a:p>
            <a:pPr marL="0" indent="0" algn="l">
              <a:buNone/>
            </a:pPr>
            <a:r>
              <a:rPr lang="it-IT" altLang="it-IT" sz="1800" dirty="0">
                <a:latin typeface="Times New Roman" panose="02020603050405020304" pitchFamily="18" charset="0"/>
                <a:cs typeface="Times New Roman" panose="02020603050405020304" pitchFamily="18" charset="0"/>
              </a:rPr>
              <a:t>- un procedura di raccolta di segnalazioni circa eventuali anomalie o violazioni di legge (corrispondente al cd. </a:t>
            </a:r>
            <a:r>
              <a:rPr lang="it-IT" altLang="it-IT" sz="1800" dirty="0" err="1">
                <a:latin typeface="Times New Roman" panose="02020603050405020304" pitchFamily="18" charset="0"/>
                <a:cs typeface="Times New Roman" panose="02020603050405020304" pitchFamily="18" charset="0"/>
              </a:rPr>
              <a:t>whistleblowing</a:t>
            </a:r>
            <a:r>
              <a:rPr lang="it-IT" altLang="it-IT" sz="1800" dirty="0">
                <a:latin typeface="Times New Roman" panose="02020603050405020304" pitchFamily="18" charset="0"/>
                <a:cs typeface="Times New Roman" panose="02020603050405020304" pitchFamily="18" charset="0"/>
              </a:rPr>
              <a:t>). </a:t>
            </a:r>
          </a:p>
          <a:p>
            <a:pPr algn="l">
              <a:buFontTx/>
              <a:buChar char="-"/>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539552" y="260648"/>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Francia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136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80728"/>
            <a:ext cx="8568952" cy="5153149"/>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nelle modifiche al Codice penale ed estensione dell’efficacia della legge penale  </a:t>
            </a:r>
          </a:p>
          <a:p>
            <a:pPr marL="0" indent="0" algn="l">
              <a:buNone/>
            </a:pPr>
            <a:r>
              <a:rPr lang="it-IT" altLang="it-IT" sz="1800" dirty="0">
                <a:latin typeface="Times New Roman" panose="02020603050405020304" pitchFamily="18" charset="0"/>
                <a:cs typeface="Times New Roman" panose="02020603050405020304" pitchFamily="18" charset="0"/>
              </a:rPr>
              <a:t> La legge riconosce ai programmi di </a:t>
            </a:r>
            <a:r>
              <a:rPr lang="it-IT" altLang="it-IT" sz="1800" dirty="0" err="1">
                <a:latin typeface="Times New Roman" panose="02020603050405020304" pitchFamily="18" charset="0"/>
                <a:cs typeface="Times New Roman" panose="02020603050405020304" pitchFamily="18" charset="0"/>
              </a:rPr>
              <a:t>compliance</a:t>
            </a:r>
            <a:r>
              <a:rPr lang="it-IT" altLang="it-IT" sz="1800" dirty="0">
                <a:latin typeface="Times New Roman" panose="02020603050405020304" pitchFamily="18" charset="0"/>
                <a:cs typeface="Times New Roman" panose="02020603050405020304" pitchFamily="18" charset="0"/>
              </a:rPr>
              <a:t> una forte valenza di garanzia dell’integrità complessiva dell’organizzazione in relazione alla commissione di reati di corruzione. A questo proposito introduce nel Codice penale la possibilità di punire la persona giuridica che violi la legge attraverso l’obbligo di realizzare, a sue proprie spese e in un arco temporale di non oltre cinque anni, un sistema di </a:t>
            </a:r>
            <a:r>
              <a:rPr lang="it-IT" altLang="it-IT" sz="1800" dirty="0" err="1">
                <a:latin typeface="Times New Roman" panose="02020603050405020304" pitchFamily="18" charset="0"/>
                <a:cs typeface="Times New Roman" panose="02020603050405020304" pitchFamily="18" charset="0"/>
              </a:rPr>
              <a:t>compliance</a:t>
            </a:r>
            <a:r>
              <a:rPr lang="it-IT" altLang="it-IT" sz="1800" dirty="0">
                <a:latin typeface="Times New Roman" panose="02020603050405020304" pitchFamily="18" charset="0"/>
                <a:cs typeface="Times New Roman" panose="02020603050405020304" pitchFamily="18" charset="0"/>
              </a:rPr>
              <a:t> sotto stretto monitoraggio dell’AFA.   </a:t>
            </a:r>
          </a:p>
          <a:p>
            <a:pPr marL="0" indent="0" algn="l">
              <a:buNone/>
            </a:pPr>
            <a:r>
              <a:rPr lang="it-IT" altLang="it-IT" sz="1800" dirty="0">
                <a:latin typeface="Times New Roman" panose="02020603050405020304" pitchFamily="18" charset="0"/>
                <a:cs typeface="Times New Roman" panose="02020603050405020304" pitchFamily="18" charset="0"/>
              </a:rPr>
              <a:t>L’inadempimento di tale obbligo così come l’ostruzionismo da parte delle persone fisiche rappresentanti il soggetto giuridico sanzionato sono punibili con l’arresto, a carico delle stesse persone fisiche, fino a due anni e con l’imposizione di una sanzione pecuniaria di 50.000 euro </a:t>
            </a:r>
          </a:p>
          <a:p>
            <a:pPr marL="0" indent="0" algn="l">
              <a:buNone/>
            </a:pPr>
            <a:r>
              <a:rPr lang="it-IT" altLang="it-IT" sz="1800" dirty="0">
                <a:latin typeface="Times New Roman" panose="02020603050405020304" pitchFamily="18" charset="0"/>
                <a:cs typeface="Times New Roman" panose="02020603050405020304" pitchFamily="18" charset="0"/>
              </a:rPr>
              <a:t>La legge poi – come il FCPA americano – attribuisce efficacia extraterritoriale al diritto penale francese in caso di commissione di reati di corruzione per cui il giudice francese può perseguire i cittadini francesi, gli stranieri abitualmente residenti in Francia o che in Francia conducano tutta o anche parte della propria attività economica nel caso in cui realizzino comportamenti corruttivi in violazione della legge francese a prescindere dal luogo in cui tali comportamenti sono compiuti e, cioè, anche se commessi all’estero e indirizzati a pubblici ufficiali stranieri</a:t>
            </a:r>
          </a:p>
          <a:p>
            <a:pPr algn="l">
              <a:buFontTx/>
              <a:buChar char="-"/>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539552" y="260648"/>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Francia (segue)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55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Tra i numerosi riferimenti alla corruzione nella storia: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codice di Hammurabi (Babilonia, circa 1750 </a:t>
            </a:r>
            <a:r>
              <a:rPr lang="it-IT" altLang="it-IT" sz="1800" dirty="0" err="1">
                <a:latin typeface="Times New Roman" panose="02020603050405020304" pitchFamily="18" charset="0"/>
                <a:cs typeface="Times New Roman" panose="02020603050405020304" pitchFamily="18" charset="0"/>
              </a:rPr>
              <a:t>a.c.</a:t>
            </a:r>
            <a:r>
              <a:rPr lang="it-IT" altLang="it-IT" sz="1800" dirty="0">
                <a:latin typeface="Times New Roman" panose="02020603050405020304" pitchFamily="18" charset="0"/>
                <a:cs typeface="Times New Roman" panose="02020603050405020304" pitchFamily="18" charset="0"/>
              </a:rPr>
              <a:t>)</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Olimpiadi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leggi romane (</a:t>
            </a:r>
            <a:r>
              <a:rPr lang="it-IT" altLang="it-IT" sz="1800" dirty="0" err="1">
                <a:latin typeface="Times New Roman" panose="02020603050405020304" pitchFamily="18" charset="0"/>
                <a:cs typeface="Times New Roman" panose="02020603050405020304" pitchFamily="18" charset="0"/>
              </a:rPr>
              <a:t>lex</a:t>
            </a:r>
            <a:r>
              <a:rPr lang="it-IT" altLang="it-IT" sz="1800" dirty="0">
                <a:latin typeface="Times New Roman" panose="02020603050405020304" pitchFamily="18" charset="0"/>
                <a:cs typeface="Times New Roman" panose="02020603050405020304" pitchFamily="18" charset="0"/>
              </a:rPr>
              <a:t> Calpurnia, </a:t>
            </a:r>
            <a:r>
              <a:rPr lang="it-IT" altLang="it-IT" sz="1800" dirty="0" err="1">
                <a:latin typeface="Times New Roman" panose="02020603050405020304" pitchFamily="18" charset="0"/>
                <a:cs typeface="Times New Roman" panose="02020603050405020304" pitchFamily="18" charset="0"/>
              </a:rPr>
              <a:t>Iunia</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Sempronia</a:t>
            </a:r>
            <a:r>
              <a:rPr lang="it-IT" altLang="it-IT" sz="1800" dirty="0">
                <a:latin typeface="Times New Roman" panose="02020603050405020304" pitchFamily="18" charset="0"/>
                <a:cs typeface="Times New Roman" panose="02020603050405020304" pitchFamily="18" charset="0"/>
              </a:rPr>
              <a:t>, Acilia, Servilia, Cornelia Iulia dal 149 al 50 </a:t>
            </a:r>
            <a:r>
              <a:rPr lang="it-IT" altLang="it-IT" sz="1800" dirty="0" err="1">
                <a:latin typeface="Times New Roman" panose="02020603050405020304" pitchFamily="18" charset="0"/>
                <a:cs typeface="Times New Roman" panose="02020603050405020304" pitchFamily="18" charset="0"/>
              </a:rPr>
              <a:t>a.c.</a:t>
            </a:r>
            <a:r>
              <a:rPr lang="it-IT" altLang="it-IT" sz="1800" dirty="0">
                <a:latin typeface="Times New Roman" panose="02020603050405020304" pitchFamily="18" charset="0"/>
                <a:cs typeface="Times New Roman" panose="02020603050405020304" pitchFamily="18" charset="0"/>
              </a:rPr>
              <a:t>).   Nell’ordinamento romano all’inizio i giudici erano i senatori. Con la legge </a:t>
            </a:r>
            <a:r>
              <a:rPr lang="it-IT" altLang="it-IT" sz="1800" dirty="0" err="1">
                <a:latin typeface="Times New Roman" panose="02020603050405020304" pitchFamily="18" charset="0"/>
                <a:cs typeface="Times New Roman" panose="02020603050405020304" pitchFamily="18" charset="0"/>
              </a:rPr>
              <a:t>Sempronia</a:t>
            </a:r>
            <a:r>
              <a:rPr lang="it-IT" altLang="it-IT" sz="1800" dirty="0">
                <a:latin typeface="Times New Roman" panose="02020603050405020304" pitchFamily="18" charset="0"/>
                <a:cs typeface="Times New Roman" panose="02020603050405020304" pitchFamily="18" charset="0"/>
              </a:rPr>
              <a:t> (Caio Gracco 123 </a:t>
            </a:r>
            <a:r>
              <a:rPr lang="it-IT" altLang="it-IT" sz="1800" dirty="0" err="1">
                <a:latin typeface="Times New Roman" panose="02020603050405020304" pitchFamily="18" charset="0"/>
                <a:cs typeface="Times New Roman" panose="02020603050405020304" pitchFamily="18" charset="0"/>
              </a:rPr>
              <a:t>a.c.</a:t>
            </a:r>
            <a:r>
              <a:rPr lang="it-IT" altLang="it-IT" sz="1800" dirty="0">
                <a:latin typeface="Times New Roman" panose="02020603050405020304" pitchFamily="18" charset="0"/>
                <a:cs typeface="Times New Roman" panose="02020603050405020304" pitchFamily="18" charset="0"/>
              </a:rPr>
              <a:t>) i senatori vengono esclusi dalla giuria e la condanna era al doppio di quello che era stato indebitamente percepito.</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corruzione nella storia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80728"/>
            <a:ext cx="8568952" cy="5153149"/>
          </a:xfrm>
        </p:spPr>
        <p:txBody>
          <a:bodyPr/>
          <a:lstStyle/>
          <a:p>
            <a:endParaRPr lang="it-IT" sz="1800" dirty="0"/>
          </a:p>
          <a:p>
            <a:pPr marL="0" indent="0">
              <a:buNone/>
            </a:pPr>
            <a:r>
              <a:rPr lang="it-IT" sz="1800" dirty="0">
                <a:latin typeface="Times New Roman" panose="02020603050405020304" pitchFamily="18" charset="0"/>
                <a:cs typeface="Times New Roman" panose="02020603050405020304" pitchFamily="18" charset="0"/>
              </a:rPr>
              <a:t>L’AFA – dopo aver emanato nel 2017 raccomandazioni in materia anticorruzione alle società sia di diritto pubblico sia di diritto privato -  il 4 febbraio 2019 ha pubblicato la prima di sei Linee Guida dedicate alla figura del responsabile della prevenzione della corruzione (</a:t>
            </a:r>
            <a:r>
              <a:rPr lang="it-IT" sz="1800" i="1" dirty="0" err="1">
                <a:latin typeface="Times New Roman" panose="02020603050405020304" pitchFamily="18" charset="0"/>
                <a:cs typeface="Times New Roman" panose="02020603050405020304" pitchFamily="18" charset="0"/>
              </a:rPr>
              <a:t>compliance</a:t>
            </a:r>
            <a:r>
              <a:rPr lang="it-IT" sz="1800" i="1" dirty="0">
                <a:latin typeface="Times New Roman" panose="02020603050405020304" pitchFamily="18" charset="0"/>
                <a:cs typeface="Times New Roman" panose="02020603050405020304" pitchFamily="18" charset="0"/>
              </a:rPr>
              <a:t> </a:t>
            </a:r>
            <a:r>
              <a:rPr lang="it-IT" sz="1800" i="1" dirty="0" err="1">
                <a:latin typeface="Times New Roman" panose="02020603050405020304" pitchFamily="18" charset="0"/>
                <a:cs typeface="Times New Roman" panose="02020603050405020304" pitchFamily="18" charset="0"/>
              </a:rPr>
              <a:t>officer</a:t>
            </a:r>
            <a:r>
              <a:rPr lang="it-IT" sz="1800" i="1" dirty="0">
                <a:latin typeface="Times New Roman" panose="02020603050405020304" pitchFamily="18" charset="0"/>
                <a:cs typeface="Times New Roman" panose="02020603050405020304" pitchFamily="18" charset="0"/>
              </a:rPr>
              <a:t> </a:t>
            </a:r>
            <a:r>
              <a:rPr lang="it-IT" sz="1800" i="1" dirty="0" err="1">
                <a:latin typeface="Times New Roman" panose="02020603050405020304" pitchFamily="18" charset="0"/>
                <a:cs typeface="Times New Roman" panose="02020603050405020304" pitchFamily="18" charset="0"/>
              </a:rPr>
              <a:t>anticorruption</a:t>
            </a:r>
            <a:r>
              <a:rPr lang="it-IT" sz="1800" dirty="0">
                <a:latin typeface="Times New Roman" panose="02020603050405020304" pitchFamily="18" charset="0"/>
                <a:cs typeface="Times New Roman" panose="02020603050405020304" pitchFamily="18" charset="0"/>
              </a:rPr>
              <a:t>) previsto dalla </a:t>
            </a:r>
            <a:r>
              <a:rPr lang="it-IT" sz="1800" i="1" dirty="0" err="1">
                <a:latin typeface="Times New Roman" panose="02020603050405020304" pitchFamily="18" charset="0"/>
                <a:cs typeface="Times New Roman" panose="02020603050405020304" pitchFamily="18" charset="0"/>
              </a:rPr>
              <a:t>Loi</a:t>
            </a:r>
            <a:r>
              <a:rPr lang="it-IT" sz="1800" i="1" dirty="0">
                <a:latin typeface="Times New Roman" panose="02020603050405020304" pitchFamily="18" charset="0"/>
                <a:cs typeface="Times New Roman" panose="02020603050405020304" pitchFamily="18" charset="0"/>
              </a:rPr>
              <a:t> n. 2016/1691, che</a:t>
            </a:r>
            <a:r>
              <a:rPr lang="it-IT" sz="1800" dirty="0">
                <a:latin typeface="Times New Roman" panose="02020603050405020304" pitchFamily="18" charset="0"/>
                <a:cs typeface="Times New Roman" panose="02020603050405020304" pitchFamily="18" charset="0"/>
              </a:rPr>
              <a:t> affrontano i seguenti aspetti:</a:t>
            </a:r>
          </a:p>
          <a:p>
            <a:pPr>
              <a:buFontTx/>
              <a:buChar char="-"/>
            </a:pPr>
            <a:r>
              <a:rPr lang="it-IT" sz="1800" dirty="0">
                <a:latin typeface="Times New Roman" panose="02020603050405020304" pitchFamily="18" charset="0"/>
                <a:cs typeface="Times New Roman" panose="02020603050405020304" pitchFamily="18" charset="0"/>
              </a:rPr>
              <a:t>la posizione del responsabile della prevenzione della corruzione all’interno dell’organizzazione;</a:t>
            </a:r>
          </a:p>
          <a:p>
            <a:pPr algn="l">
              <a:buFontTx/>
              <a:buChar char="-"/>
            </a:pPr>
            <a:r>
              <a:rPr lang="it-IT" sz="1800" dirty="0">
                <a:latin typeface="Times New Roman" panose="02020603050405020304" pitchFamily="18" charset="0"/>
                <a:cs typeface="Times New Roman" panose="02020603050405020304" pitchFamily="18" charset="0"/>
              </a:rPr>
              <a:t>gli aspetti rilevanti da tenere in conto per la gestione del </a:t>
            </a:r>
            <a:r>
              <a:rPr lang="it-IT" sz="1800" i="1" dirty="0">
                <a:latin typeface="Times New Roman" panose="02020603050405020304" pitchFamily="18" charset="0"/>
                <a:cs typeface="Times New Roman" panose="02020603050405020304" pitchFamily="18" charset="0"/>
              </a:rPr>
              <a:t>compliance </a:t>
            </a:r>
            <a:r>
              <a:rPr lang="it-IT" sz="1800" i="1" dirty="0" err="1">
                <a:latin typeface="Times New Roman" panose="02020603050405020304" pitchFamily="18" charset="0"/>
                <a:cs typeface="Times New Roman" panose="02020603050405020304" pitchFamily="18" charset="0"/>
              </a:rPr>
              <a:t>officer</a:t>
            </a:r>
            <a:r>
              <a:rPr lang="it-IT" sz="1800" i="1" dirty="0">
                <a:latin typeface="Times New Roman" panose="02020603050405020304" pitchFamily="18" charset="0"/>
                <a:cs typeface="Times New Roman" panose="02020603050405020304" pitchFamily="18" charset="0"/>
              </a:rPr>
              <a:t> </a:t>
            </a:r>
            <a:r>
              <a:rPr lang="it-IT" sz="1800" i="1" dirty="0" err="1">
                <a:latin typeface="Times New Roman" panose="02020603050405020304" pitchFamily="18" charset="0"/>
                <a:cs typeface="Times New Roman" panose="02020603050405020304" pitchFamily="18" charset="0"/>
              </a:rPr>
              <a:t>anticorruption</a:t>
            </a:r>
            <a:r>
              <a:rPr lang="it-IT" sz="1800" dirty="0">
                <a:latin typeface="Times New Roman" panose="02020603050405020304" pitchFamily="18" charset="0"/>
                <a:cs typeface="Times New Roman" panose="02020603050405020304" pitchFamily="18" charset="0"/>
              </a:rPr>
              <a:t>;</a:t>
            </a:r>
          </a:p>
          <a:p>
            <a:pPr algn="l">
              <a:buFontTx/>
              <a:buChar char="-"/>
            </a:pPr>
            <a:r>
              <a:rPr lang="it-IT" sz="1800" dirty="0">
                <a:latin typeface="Times New Roman" panose="02020603050405020304" pitchFamily="18" charset="0"/>
                <a:cs typeface="Times New Roman" panose="02020603050405020304" pitchFamily="18" charset="0"/>
              </a:rPr>
              <a:t>i profili funzionali e le attribuzioni di responsabilità al responsabile della prevenzione della corruzione; </a:t>
            </a:r>
          </a:p>
          <a:p>
            <a:pPr algn="l">
              <a:buFontTx/>
              <a:buChar char="-"/>
            </a:pPr>
            <a:r>
              <a:rPr lang="it-IT" sz="1800" dirty="0">
                <a:latin typeface="Times New Roman" panose="02020603050405020304" pitchFamily="18" charset="0"/>
                <a:cs typeface="Times New Roman" panose="02020603050405020304" pitchFamily="18" charset="0"/>
              </a:rPr>
              <a:t>la responsabilità personale del </a:t>
            </a:r>
            <a:r>
              <a:rPr lang="it-IT" sz="1800" i="1" dirty="0">
                <a:latin typeface="Times New Roman" panose="02020603050405020304" pitchFamily="18" charset="0"/>
                <a:cs typeface="Times New Roman" panose="02020603050405020304" pitchFamily="18" charset="0"/>
              </a:rPr>
              <a:t>compliance  </a:t>
            </a:r>
            <a:r>
              <a:rPr lang="it-IT" sz="1800" i="1" dirty="0" err="1">
                <a:latin typeface="Times New Roman" panose="02020603050405020304" pitchFamily="18" charset="0"/>
                <a:cs typeface="Times New Roman" panose="02020603050405020304" pitchFamily="18" charset="0"/>
              </a:rPr>
              <a:t>officer</a:t>
            </a:r>
            <a:r>
              <a:rPr lang="it-IT" sz="1800" i="1" dirty="0">
                <a:latin typeface="Times New Roman" panose="02020603050405020304" pitchFamily="18" charset="0"/>
                <a:cs typeface="Times New Roman" panose="02020603050405020304" pitchFamily="18" charset="0"/>
              </a:rPr>
              <a:t> </a:t>
            </a:r>
            <a:r>
              <a:rPr lang="it-IT" sz="1800" i="1" dirty="0" err="1">
                <a:latin typeface="Times New Roman" panose="02020603050405020304" pitchFamily="18" charset="0"/>
                <a:cs typeface="Times New Roman" panose="02020603050405020304" pitchFamily="18" charset="0"/>
              </a:rPr>
              <a:t>anticorruption</a:t>
            </a:r>
            <a:r>
              <a:rPr lang="it-IT" sz="1800" dirty="0">
                <a:latin typeface="Times New Roman" panose="02020603050405020304" pitchFamily="18" charset="0"/>
                <a:cs typeface="Times New Roman" panose="02020603050405020304" pitchFamily="18" charset="0"/>
              </a:rPr>
              <a:t>.</a:t>
            </a:r>
          </a:p>
          <a:p>
            <a:pPr marL="0" indent="0" algn="l">
              <a:buNone/>
            </a:pP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539552" y="260648"/>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responsabile della prevenzione della corruzione in Francia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8792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229600" cy="4937125"/>
          </a:xfrm>
        </p:spPr>
        <p:txBody>
          <a:bodyPr/>
          <a:lstStyle/>
          <a:p>
            <a:pPr marL="0" indent="0" algn="l">
              <a:buNone/>
            </a:pPr>
            <a:endParaRPr lang="it-IT" altLang="it-IT" sz="2000" dirty="0">
              <a:latin typeface="Times New Roman" panose="02020603050405020304" pitchFamily="18" charset="0"/>
              <a:cs typeface="Times New Roman" panose="02020603050405020304" pitchFamily="18" charset="0"/>
            </a:endParaRPr>
          </a:p>
          <a:p>
            <a:pPr marL="0" indent="0" algn="l">
              <a:buNone/>
            </a:pPr>
            <a:endParaRPr lang="it-IT" altLang="it-IT" sz="2000" dirty="0">
              <a:latin typeface="Times New Roman" panose="02020603050405020304" pitchFamily="18" charset="0"/>
              <a:cs typeface="Times New Roman" panose="02020603050405020304" pitchFamily="18" charset="0"/>
            </a:endParaRPr>
          </a:p>
          <a:p>
            <a:pPr marL="0" indent="0" algn="l">
              <a:buNone/>
            </a:pPr>
            <a:endParaRPr lang="it-IT" altLang="it-IT" sz="2000" dirty="0">
              <a:latin typeface="Times New Roman" panose="02020603050405020304" pitchFamily="18" charset="0"/>
              <a:cs typeface="Times New Roman" panose="02020603050405020304" pitchFamily="18" charset="0"/>
            </a:endParaRPr>
          </a:p>
          <a:p>
            <a:pPr marL="0" indent="0" algn="l">
              <a:buNone/>
            </a:pPr>
            <a:r>
              <a:rPr lang="it-IT" altLang="it-IT" sz="2000" dirty="0">
                <a:latin typeface="Times New Roman" panose="02020603050405020304" pitchFamily="18" charset="0"/>
                <a:cs typeface="Times New Roman" panose="02020603050405020304" pitchFamily="18" charset="0"/>
              </a:rPr>
              <a:t>Con Decreto del Ministero dell’Economia e delle Finanze 19 aprile 2017 n. 564 è stato implementato l’art. 8 della </a:t>
            </a:r>
            <a:r>
              <a:rPr lang="it-IT" altLang="it-IT" sz="2000" dirty="0" err="1">
                <a:latin typeface="Times New Roman" panose="02020603050405020304" pitchFamily="18" charset="0"/>
                <a:cs typeface="Times New Roman" panose="02020603050405020304" pitchFamily="18" charset="0"/>
              </a:rPr>
              <a:t>Sapin</a:t>
            </a:r>
            <a:r>
              <a:rPr lang="it-IT" altLang="it-IT" sz="2000" dirty="0">
                <a:latin typeface="Times New Roman" panose="02020603050405020304" pitchFamily="18" charset="0"/>
                <a:cs typeface="Times New Roman" panose="02020603050405020304" pitchFamily="18" charset="0"/>
              </a:rPr>
              <a:t> II circa l’introduzione di una whistleblowing line in società pubbliche o private e nella Pubblica amministrazione.</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whistleblowing in Francia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25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229600" cy="4937125"/>
          </a:xfrm>
        </p:spPr>
        <p:txBody>
          <a:bodyPr/>
          <a:lstStyle/>
          <a:p>
            <a:pPr marL="0" indent="0" algn="l">
              <a:buNone/>
            </a:pPr>
            <a:r>
              <a:rPr lang="it-IT" sz="2000" dirty="0">
                <a:latin typeface="Times New Roman" panose="02020603050405020304" pitchFamily="18" charset="0"/>
                <a:cs typeface="Times New Roman" panose="02020603050405020304" pitchFamily="18" charset="0"/>
              </a:rPr>
              <a:t>In Spagna il termine "</a:t>
            </a:r>
            <a:r>
              <a:rPr lang="it-IT" sz="2000" dirty="0" err="1">
                <a:latin typeface="Times New Roman" panose="02020603050405020304" pitchFamily="18" charset="0"/>
                <a:cs typeface="Times New Roman" panose="02020603050405020304" pitchFamily="18" charset="0"/>
              </a:rPr>
              <a:t>corrupción</a:t>
            </a:r>
            <a:r>
              <a:rPr lang="it-IT" sz="2000" dirty="0">
                <a:latin typeface="Times New Roman" panose="02020603050405020304" pitchFamily="18" charset="0"/>
                <a:cs typeface="Times New Roman" panose="02020603050405020304" pitchFamily="18" charset="0"/>
              </a:rPr>
              <a:t>" si riferisce, in generale, all'uso del potere pubblico per il lucro personale, un uso che può integrare delitti diversi, come il </a:t>
            </a:r>
            <a:r>
              <a:rPr lang="it-IT" sz="2000" dirty="0" err="1">
                <a:latin typeface="Times New Roman" panose="02020603050405020304" pitchFamily="18" charset="0"/>
                <a:cs typeface="Times New Roman" panose="02020603050405020304" pitchFamily="18" charset="0"/>
              </a:rPr>
              <a:t>cohecho</a:t>
            </a:r>
            <a:r>
              <a:rPr lang="it-IT" sz="2000" dirty="0">
                <a:latin typeface="Times New Roman" panose="02020603050405020304" pitchFamily="18" charset="0"/>
                <a:cs typeface="Times New Roman" panose="02020603050405020304" pitchFamily="18" charset="0"/>
              </a:rPr>
              <a:t>, la </a:t>
            </a:r>
            <a:r>
              <a:rPr lang="it-IT" sz="2000" dirty="0" err="1">
                <a:latin typeface="Times New Roman" panose="02020603050405020304" pitchFamily="18" charset="0"/>
                <a:cs typeface="Times New Roman" panose="02020603050405020304" pitchFamily="18" charset="0"/>
              </a:rPr>
              <a:t>malversación</a:t>
            </a:r>
            <a:r>
              <a:rPr lang="it-IT" sz="2000" dirty="0">
                <a:latin typeface="Times New Roman" panose="02020603050405020304" pitchFamily="18" charset="0"/>
                <a:cs typeface="Times New Roman" panose="02020603050405020304" pitchFamily="18" charset="0"/>
              </a:rPr>
              <a:t>, il </a:t>
            </a:r>
            <a:r>
              <a:rPr lang="it-IT" sz="2000" dirty="0" err="1">
                <a:latin typeface="Times New Roman" panose="02020603050405020304" pitchFamily="18" charset="0"/>
                <a:cs typeface="Times New Roman" panose="02020603050405020304" pitchFamily="18" charset="0"/>
              </a:rPr>
              <a:t>tráfico</a:t>
            </a:r>
            <a:r>
              <a:rPr lang="it-IT" sz="2000" dirty="0">
                <a:latin typeface="Times New Roman" panose="02020603050405020304" pitchFamily="18" charset="0"/>
                <a:cs typeface="Times New Roman" panose="02020603050405020304" pitchFamily="18" charset="0"/>
              </a:rPr>
              <a:t> de </a:t>
            </a:r>
            <a:r>
              <a:rPr lang="it-IT" sz="2000" dirty="0" err="1">
                <a:latin typeface="Times New Roman" panose="02020603050405020304" pitchFamily="18" charset="0"/>
                <a:cs typeface="Times New Roman" panose="02020603050405020304" pitchFamily="18" charset="0"/>
              </a:rPr>
              <a:t>influencias</a:t>
            </a:r>
            <a:r>
              <a:rPr lang="it-IT" sz="2000" dirty="0">
                <a:latin typeface="Times New Roman" panose="02020603050405020304" pitchFamily="18" charset="0"/>
                <a:cs typeface="Times New Roman" panose="02020603050405020304" pitchFamily="18" charset="0"/>
              </a:rPr>
              <a:t>, le </a:t>
            </a:r>
            <a:r>
              <a:rPr lang="it-IT" sz="2000" dirty="0" err="1">
                <a:latin typeface="Times New Roman" panose="02020603050405020304" pitchFamily="18" charset="0"/>
                <a:cs typeface="Times New Roman" panose="02020603050405020304" pitchFamily="18" charset="0"/>
              </a:rPr>
              <a:t>fraudes</a:t>
            </a:r>
            <a:r>
              <a:rPr lang="it-IT" sz="2000" dirty="0">
                <a:latin typeface="Times New Roman" panose="02020603050405020304" pitchFamily="18" charset="0"/>
                <a:cs typeface="Times New Roman" panose="02020603050405020304" pitchFamily="18" charset="0"/>
              </a:rPr>
              <a:t> y </a:t>
            </a:r>
            <a:r>
              <a:rPr lang="it-IT" sz="2000" dirty="0" err="1">
                <a:latin typeface="Times New Roman" panose="02020603050405020304" pitchFamily="18" charset="0"/>
                <a:cs typeface="Times New Roman" panose="02020603050405020304" pitchFamily="18" charset="0"/>
              </a:rPr>
              <a:t>exacciones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illegales</a:t>
            </a:r>
            <a:r>
              <a:rPr lang="it-IT" sz="2000" dirty="0">
                <a:latin typeface="Times New Roman" panose="02020603050405020304" pitchFamily="18" charset="0"/>
                <a:cs typeface="Times New Roman" panose="02020603050405020304" pitchFamily="18" charset="0"/>
              </a:rPr>
              <a:t> o le </a:t>
            </a:r>
            <a:r>
              <a:rPr lang="it-IT" sz="2000" dirty="0" err="1">
                <a:latin typeface="Times New Roman" panose="02020603050405020304" pitchFamily="18" charset="0"/>
                <a:cs typeface="Times New Roman" panose="02020603050405020304" pitchFamily="18" charset="0"/>
              </a:rPr>
              <a:t>negociaciones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prohibidas</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los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funcionarios</a:t>
            </a:r>
            <a:r>
              <a:rPr lang="it-IT" sz="2000" dirty="0">
                <a:latin typeface="Times New Roman" panose="02020603050405020304" pitchFamily="18" charset="0"/>
                <a:cs typeface="Times New Roman" panose="02020603050405020304" pitchFamily="18" charset="0"/>
              </a:rPr>
              <a:t>  e, in generale, connotare gli abusi nell'esercizio della funzione pubblica indirizzati all'ottenimento di un beneficio: tutte condotte aventi come elemento comune «la </a:t>
            </a:r>
            <a:r>
              <a:rPr lang="it-IT" sz="2000" dirty="0" err="1">
                <a:latin typeface="Times New Roman" panose="02020603050405020304" pitchFamily="18" charset="0"/>
                <a:cs typeface="Times New Roman" panose="02020603050405020304" pitchFamily="18" charset="0"/>
              </a:rPr>
              <a:t>instrumentalización</a:t>
            </a:r>
            <a:r>
              <a:rPr lang="it-IT" sz="2000" dirty="0">
                <a:latin typeface="Times New Roman" panose="02020603050405020304" pitchFamily="18" charset="0"/>
                <a:cs typeface="Times New Roman" panose="02020603050405020304" pitchFamily="18" charset="0"/>
              </a:rPr>
              <a:t> del cargo con </a:t>
            </a:r>
            <a:r>
              <a:rPr lang="it-IT" sz="2000" dirty="0" err="1">
                <a:latin typeface="Times New Roman" panose="02020603050405020304" pitchFamily="18" charset="0"/>
                <a:cs typeface="Times New Roman" panose="02020603050405020304" pitchFamily="18" charset="0"/>
              </a:rPr>
              <a:t>fines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ajenos</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los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fines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publicos</a:t>
            </a:r>
            <a:r>
              <a:rPr lang="it-IT" sz="2000" dirty="0">
                <a:latin typeface="Times New Roman" panose="02020603050405020304" pitchFamily="18" charset="0"/>
                <a:cs typeface="Times New Roman" panose="02020603050405020304" pitchFamily="18" charset="0"/>
              </a:rPr>
              <a:t>».</a:t>
            </a:r>
          </a:p>
          <a:p>
            <a:pPr marL="0" indent="0" algn="l">
              <a:buNone/>
            </a:pPr>
            <a:r>
              <a:rPr lang="it-IT" sz="2000" dirty="0">
                <a:latin typeface="Times New Roman" panose="02020603050405020304" pitchFamily="18" charset="0"/>
                <a:cs typeface="Times New Roman" panose="02020603050405020304" pitchFamily="18" charset="0"/>
              </a:rPr>
              <a:t>Si tratta quindi di figure di delitto diverse, che possono essere fatte rientrare in un concetto lato di corruzione, ma che non possono essere, nel loro insieme, comparate con il concetto tecnico-giuridico italiano di corruzione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Spagna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414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22275" y="1340768"/>
            <a:ext cx="8229600" cy="4937125"/>
          </a:xfrm>
        </p:spPr>
        <p:txBody>
          <a:bodyPr/>
          <a:lstStyle/>
          <a:p>
            <a:pPr marL="0" indent="0" algn="l">
              <a:buNone/>
            </a:pPr>
            <a:r>
              <a:rPr lang="it-IT" sz="2000" dirty="0">
                <a:latin typeface="Times New Roman" panose="02020603050405020304" pitchFamily="18" charset="0"/>
                <a:cs typeface="Times New Roman" panose="02020603050405020304" pitchFamily="18" charset="0"/>
              </a:rPr>
              <a:t>La disciplina è stata di recente modificata con la Ley </a:t>
            </a:r>
            <a:r>
              <a:rPr lang="it-IT" sz="2000" dirty="0" err="1">
                <a:latin typeface="Times New Roman" panose="02020603050405020304" pitchFamily="18" charset="0"/>
                <a:cs typeface="Times New Roman" panose="02020603050405020304" pitchFamily="18" charset="0"/>
              </a:rPr>
              <a:t>Orgánica</a:t>
            </a:r>
            <a:r>
              <a:rPr lang="it-IT" sz="2000" dirty="0">
                <a:latin typeface="Times New Roman" panose="02020603050405020304" pitchFamily="18" charset="0"/>
                <a:cs typeface="Times New Roman" panose="02020603050405020304" pitchFamily="18" charset="0"/>
              </a:rPr>
              <a:t> 5/2010, con la quale il legislatore ha espressamente dichiarato l'intenzione di adattare la legislazione spagnola agli obblighi di natura internazionale, derivanti, in particolare, dalla Convenzione Penale sulla corruzione del Consiglio d'Europa del 27 gennaio 1999, e alla Convenzione relativa alla lotta contro gli atti di corruzione nei quali sono coinvolti funzionari delle Comunità europee o degli Stati membri dell'Unione Europea.</a:t>
            </a:r>
          </a:p>
          <a:p>
            <a:pPr marL="0" indent="0" algn="l">
              <a:buNone/>
            </a:pPr>
            <a:r>
              <a:rPr lang="it-IT" sz="2000" dirty="0">
                <a:latin typeface="Times New Roman" panose="02020603050405020304" pitchFamily="18" charset="0"/>
                <a:cs typeface="Times New Roman" panose="02020603050405020304" pitchFamily="18" charset="0"/>
              </a:rPr>
              <a:t>Un'altra importante ragione che ha spinto il legislatore a tale riforma è costituita dal rapporto di valutazione del GRECO adottato nella sua 42ª Riunione Plenaria a Strasburgo e presentato nel 2009, nel quale, pur </a:t>
            </a:r>
            <a:r>
              <a:rPr lang="it-IT" sz="2000" dirty="0" err="1">
                <a:latin typeface="Times New Roman" panose="02020603050405020304" pitchFamily="18" charset="0"/>
                <a:cs typeface="Times New Roman" panose="02020603050405020304" pitchFamily="18" charset="0"/>
              </a:rPr>
              <a:t>riconosendo</a:t>
            </a:r>
            <a:r>
              <a:rPr lang="it-IT" sz="2000" dirty="0">
                <a:latin typeface="Times New Roman" panose="02020603050405020304" pitchFamily="18" charset="0"/>
                <a:cs typeface="Times New Roman" panose="02020603050405020304" pitchFamily="18" charset="0"/>
              </a:rPr>
              <a:t> i progressi fatti, si è chiesto alla Spagna di elaborare una strategia anticorruzione globale e di migliorare il suo quadro giuridico per prevenire la corruzione nelle alte funzioni di governo e negli organismi preposti all’applicazione della legge, con particolare riferimento al potenziamento degli organismi competenti, alla trasparenza ed al conflitto di interessi,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Spagna (segue)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8004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229600" cy="4937125"/>
          </a:xfrm>
        </p:spPr>
        <p:txBody>
          <a:bodyPr/>
          <a:lstStyle/>
          <a:p>
            <a:pPr marL="0" indent="0" algn="l">
              <a:buNone/>
            </a:pPr>
            <a:r>
              <a:rPr lang="it-IT" sz="1800" dirty="0">
                <a:latin typeface="Times New Roman" panose="02020603050405020304" pitchFamily="18" charset="0"/>
                <a:cs typeface="Times New Roman" panose="02020603050405020304" pitchFamily="18" charset="0"/>
              </a:rPr>
              <a:t>Il Codice penale spagnolo distingue tra:</a:t>
            </a:r>
          </a:p>
          <a:p>
            <a:pPr marL="0" indent="0" algn="l">
              <a:buNone/>
            </a:pP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propio</a:t>
            </a:r>
            <a:r>
              <a:rPr lang="it-IT" sz="1800" dirty="0">
                <a:latin typeface="Times New Roman" panose="02020603050405020304" pitchFamily="18" charset="0"/>
                <a:cs typeface="Times New Roman" panose="02020603050405020304" pitchFamily="18" charset="0"/>
              </a:rPr>
              <a:t> (art. 419 c.p.) commesso per la realizzazione, nell'esercizio della funzione pubblica, di un atto contrario ai doveri inerenti a questa, o perché non venga realizzato o perché venga ritardato ingiustificatamente un atto che deve essere realizzato</a:t>
            </a:r>
          </a:p>
          <a:p>
            <a:pPr marL="0" indent="0" algn="l">
              <a:buNone/>
            </a:pP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impropio</a:t>
            </a:r>
            <a:r>
              <a:rPr lang="it-IT" sz="1800" dirty="0">
                <a:latin typeface="Times New Roman" panose="02020603050405020304" pitchFamily="18" charset="0"/>
                <a:cs typeface="Times New Roman" panose="02020603050405020304" pitchFamily="18" charset="0"/>
              </a:rPr>
              <a:t> (art. 420 c.p.)  nell'ipotesi in cui la finalità delle condotte incriminate sia quella di realizzare un atto proprio della funzione, cioè che non sia contrario, bensì conforme ai doveri della stessa.</a:t>
            </a:r>
          </a:p>
          <a:p>
            <a:pPr marL="0" indent="0" algn="l">
              <a:buNone/>
            </a:pPr>
            <a:r>
              <a:rPr lang="it-IT" sz="1800" dirty="0">
                <a:latin typeface="Times New Roman" panose="02020603050405020304" pitchFamily="18" charset="0"/>
                <a:cs typeface="Times New Roman" panose="02020603050405020304" pitchFamily="18" charset="0"/>
              </a:rPr>
              <a:t>Nell'ambito sia del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propio</a:t>
            </a:r>
            <a:r>
              <a:rPr lang="it-IT" sz="1800" dirty="0">
                <a:latin typeface="Times New Roman" panose="02020603050405020304" pitchFamily="18" charset="0"/>
                <a:cs typeface="Times New Roman" panose="02020603050405020304" pitchFamily="18" charset="0"/>
              </a:rPr>
              <a:t> che del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impropio</a:t>
            </a:r>
            <a:r>
              <a:rPr lang="it-IT" sz="1800" dirty="0">
                <a:latin typeface="Times New Roman" panose="02020603050405020304" pitchFamily="18" charset="0"/>
                <a:cs typeface="Times New Roman" panose="02020603050405020304" pitchFamily="18" charset="0"/>
              </a:rPr>
              <a:t> è dato distinguere tra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antecedente (artt. 419 e 420 c.p.) e </a:t>
            </a:r>
            <a:r>
              <a:rPr lang="it-IT" sz="1800" dirty="0" err="1">
                <a:latin typeface="Times New Roman" panose="02020603050405020304" pitchFamily="18" charset="0"/>
                <a:cs typeface="Times New Roman" panose="02020603050405020304" pitchFamily="18" charset="0"/>
              </a:rPr>
              <a:t>subsiguiente</a:t>
            </a:r>
            <a:r>
              <a:rPr lang="it-IT" sz="1800" dirty="0">
                <a:latin typeface="Times New Roman" panose="02020603050405020304" pitchFamily="18" charset="0"/>
                <a:cs typeface="Times New Roman" panose="02020603050405020304" pitchFamily="18" charset="0"/>
              </a:rPr>
              <a:t> o de </a:t>
            </a:r>
            <a:r>
              <a:rPr lang="it-IT" sz="1800" dirty="0" err="1">
                <a:latin typeface="Times New Roman" panose="02020603050405020304" pitchFamily="18" charset="0"/>
                <a:cs typeface="Times New Roman" panose="02020603050405020304" pitchFamily="18" charset="0"/>
              </a:rPr>
              <a:t>recompensa</a:t>
            </a:r>
            <a:r>
              <a:rPr lang="it-IT" sz="1800" dirty="0">
                <a:latin typeface="Times New Roman" panose="02020603050405020304" pitchFamily="18" charset="0"/>
                <a:cs typeface="Times New Roman" panose="02020603050405020304" pitchFamily="18" charset="0"/>
              </a:rPr>
              <a:t> (art. 421 </a:t>
            </a:r>
            <a:r>
              <a:rPr lang="it-IT" sz="1800" dirty="0" err="1">
                <a:latin typeface="Times New Roman" panose="02020603050405020304" pitchFamily="18" charset="0"/>
                <a:cs typeface="Times New Roman" panose="02020603050405020304" pitchFamily="18" charset="0"/>
              </a:rPr>
              <a:t>c.p</a:t>
            </a:r>
            <a:r>
              <a:rPr lang="it-IT" sz="1800" dirty="0">
                <a:latin typeface="Times New Roman" panose="02020603050405020304" pitchFamily="18" charset="0"/>
                <a:cs typeface="Times New Roman" panose="02020603050405020304" pitchFamily="18" charset="0"/>
              </a:rPr>
              <a:t>)</a:t>
            </a:r>
          </a:p>
          <a:p>
            <a:pPr marL="0" indent="0" algn="l">
              <a:buNone/>
            </a:pP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en </a:t>
            </a:r>
            <a:r>
              <a:rPr lang="it-IT" sz="1800" dirty="0" err="1">
                <a:latin typeface="Times New Roman" panose="02020603050405020304" pitchFamily="18" charset="0"/>
                <a:cs typeface="Times New Roman" panose="02020603050405020304" pitchFamily="18" charset="0"/>
              </a:rPr>
              <a:t>consideración</a:t>
            </a:r>
            <a:r>
              <a:rPr lang="it-IT" sz="1800" dirty="0">
                <a:latin typeface="Times New Roman" panose="02020603050405020304" pitchFamily="18" charset="0"/>
                <a:cs typeface="Times New Roman" panose="02020603050405020304" pitchFamily="18" charset="0"/>
              </a:rPr>
              <a:t> del cargo o </a:t>
            </a:r>
            <a:r>
              <a:rPr lang="it-IT" sz="1800" dirty="0" err="1">
                <a:latin typeface="Times New Roman" panose="02020603050405020304" pitchFamily="18" charset="0"/>
                <a:cs typeface="Times New Roman" panose="02020603050405020304" pitchFamily="18" charset="0"/>
              </a:rPr>
              <a:t>función</a:t>
            </a:r>
            <a:r>
              <a:rPr lang="it-IT" sz="1800" dirty="0">
                <a:latin typeface="Times New Roman" panose="02020603050405020304" pitchFamily="18" charset="0"/>
                <a:cs typeface="Times New Roman" panose="02020603050405020304" pitchFamily="18" charset="0"/>
              </a:rPr>
              <a:t> (art. 422 </a:t>
            </a:r>
            <a:r>
              <a:rPr lang="it-IT" sz="1800" dirty="0" err="1">
                <a:latin typeface="Times New Roman" panose="02020603050405020304" pitchFamily="18" charset="0"/>
                <a:cs typeface="Times New Roman" panose="02020603050405020304" pitchFamily="18" charset="0"/>
              </a:rPr>
              <a:t>c.p</a:t>
            </a:r>
            <a:r>
              <a:rPr lang="it-IT" sz="1800" dirty="0">
                <a:latin typeface="Times New Roman" panose="02020603050405020304" pitchFamily="18" charset="0"/>
                <a:cs typeface="Times New Roman" panose="02020603050405020304" pitchFamily="18" charset="0"/>
              </a:rPr>
              <a:t>,) o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facilitación</a:t>
            </a:r>
            <a:r>
              <a:rPr lang="it-IT" sz="1800" dirty="0">
                <a:latin typeface="Times New Roman" panose="02020603050405020304" pitchFamily="18" charset="0"/>
                <a:cs typeface="Times New Roman" panose="02020603050405020304" pitchFamily="18" charset="0"/>
              </a:rPr>
              <a:t>: riguarda scambi di utilità effettuati "en </a:t>
            </a:r>
            <a:r>
              <a:rPr lang="it-IT" sz="1800" dirty="0" err="1">
                <a:latin typeface="Times New Roman" panose="02020603050405020304" pitchFamily="18" charset="0"/>
                <a:cs typeface="Times New Roman" panose="02020603050405020304" pitchFamily="18" charset="0"/>
              </a:rPr>
              <a:t>consideración</a:t>
            </a:r>
            <a:r>
              <a:rPr lang="it-IT" sz="1800" dirty="0">
                <a:latin typeface="Times New Roman" panose="02020603050405020304" pitchFamily="18" charset="0"/>
                <a:cs typeface="Times New Roman" panose="02020603050405020304" pitchFamily="18" charset="0"/>
              </a:rPr>
              <a:t> a su cargo o </a:t>
            </a:r>
            <a:r>
              <a:rPr lang="it-IT" sz="1800" dirty="0" err="1">
                <a:latin typeface="Times New Roman" panose="02020603050405020304" pitchFamily="18" charset="0"/>
                <a:cs typeface="Times New Roman" panose="02020603050405020304" pitchFamily="18" charset="0"/>
              </a:rPr>
              <a:t>función</a:t>
            </a:r>
            <a:r>
              <a:rPr lang="it-IT" sz="1800" dirty="0">
                <a:latin typeface="Times New Roman" panose="02020603050405020304" pitchFamily="18" charset="0"/>
                <a:cs typeface="Times New Roman" panose="02020603050405020304" pitchFamily="18" charset="0"/>
              </a:rPr>
              <a:t>": in tal caso,  la distinzione rispetto alle forme propria ed impropria risiede nel fatto che la </a:t>
            </a:r>
            <a:r>
              <a:rPr lang="it-IT" sz="1800" dirty="0" err="1">
                <a:latin typeface="Times New Roman" panose="02020603050405020304" pitchFamily="18" charset="0"/>
                <a:cs typeface="Times New Roman" panose="02020603050405020304" pitchFamily="18" charset="0"/>
              </a:rPr>
              <a:t>dádiva</a:t>
            </a:r>
            <a:r>
              <a:rPr lang="it-IT" sz="1800" dirty="0">
                <a:latin typeface="Times New Roman" panose="02020603050405020304" pitchFamily="18" charset="0"/>
                <a:cs typeface="Times New Roman" panose="02020603050405020304" pitchFamily="18" charset="0"/>
              </a:rPr>
              <a:t> o il regalo "no se </a:t>
            </a:r>
            <a:r>
              <a:rPr lang="it-IT" sz="1800" dirty="0" err="1">
                <a:latin typeface="Times New Roman" panose="02020603050405020304" pitchFamily="18" charset="0"/>
                <a:cs typeface="Times New Roman" panose="02020603050405020304" pitchFamily="18" charset="0"/>
              </a:rPr>
              <a:t>vinculan</a:t>
            </a:r>
            <a:r>
              <a:rPr lang="it-IT" sz="1800" dirty="0">
                <a:latin typeface="Times New Roman" panose="02020603050405020304" pitchFamily="18" charset="0"/>
                <a:cs typeface="Times New Roman" panose="02020603050405020304" pitchFamily="18" charset="0"/>
              </a:rPr>
              <a:t> a una </a:t>
            </a:r>
            <a:r>
              <a:rPr lang="it-IT" sz="1800" dirty="0" err="1">
                <a:latin typeface="Times New Roman" panose="02020603050405020304" pitchFamily="18" charset="0"/>
                <a:cs typeface="Times New Roman" panose="02020603050405020304" pitchFamily="18" charset="0"/>
              </a:rPr>
              <a:t>actuación</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determinada</a:t>
            </a:r>
            <a:r>
              <a:rPr lang="it-IT" sz="1800" dirty="0">
                <a:latin typeface="Times New Roman" panose="02020603050405020304" pitchFamily="18" charset="0"/>
                <a:cs typeface="Times New Roman" panose="02020603050405020304" pitchFamily="18" charset="0"/>
              </a:rPr>
              <a:t> del </a:t>
            </a:r>
            <a:r>
              <a:rPr lang="it-IT" sz="1800" dirty="0" err="1">
                <a:latin typeface="Times New Roman" panose="02020603050405020304" pitchFamily="18" charset="0"/>
                <a:cs typeface="Times New Roman" panose="02020603050405020304" pitchFamily="18" charset="0"/>
              </a:rPr>
              <a:t>funcionario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que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los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recibe</a:t>
            </a:r>
            <a:r>
              <a:rPr lang="it-IT" sz="18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Spagna (segue)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754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38704" y="836712"/>
            <a:ext cx="8553776" cy="4937125"/>
          </a:xfrm>
        </p:spPr>
        <p:txBody>
          <a:bodyPr/>
          <a:lstStyle/>
          <a:p>
            <a:pPr marL="0" indent="0" algn="l">
              <a:buNone/>
            </a:pPr>
            <a:r>
              <a:rPr lang="it-IT" sz="1800" dirty="0">
                <a:latin typeface="Times New Roman" panose="02020603050405020304" pitchFamily="18" charset="0"/>
                <a:cs typeface="Times New Roman" panose="02020603050405020304" pitchFamily="18" charset="0"/>
              </a:rPr>
              <a:t>Nel Codice penale spagnolo vi è anche una norma (art. 426) che non ha corrispondenza nel nostro ordinamento in quanto prevede in favore del privato una "</a:t>
            </a:r>
            <a:r>
              <a:rPr lang="it-IT" sz="1800" dirty="0" err="1">
                <a:latin typeface="Times New Roman" panose="02020603050405020304" pitchFamily="18" charset="0"/>
                <a:cs typeface="Times New Roman" panose="02020603050405020304" pitchFamily="18" charset="0"/>
              </a:rPr>
              <a:t>excusa</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absolutoria</a:t>
            </a:r>
            <a:r>
              <a:rPr lang="it-IT" sz="1800" dirty="0">
                <a:latin typeface="Times New Roman" panose="02020603050405020304" pitchFamily="18" charset="0"/>
                <a:cs typeface="Times New Roman" panose="02020603050405020304" pitchFamily="18" charset="0"/>
              </a:rPr>
              <a:t>", cioè una clausola di esenzione dalla responsabilità per il privato che commette un delitto di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e lo denuncia. </a:t>
            </a:r>
          </a:p>
          <a:p>
            <a:pPr marL="0" indent="0" algn="l">
              <a:buNone/>
            </a:pPr>
            <a:r>
              <a:rPr lang="it-IT" sz="1800" dirty="0">
                <a:latin typeface="Times New Roman" panose="02020603050405020304" pitchFamily="18" charset="0"/>
                <a:cs typeface="Times New Roman" panose="02020603050405020304" pitchFamily="18" charset="0"/>
              </a:rPr>
              <a:t>La disposizione è ispirata alla chiara finalità politico-criminale di facilitare le denunce da parte dei privati e fare affiorare così un maggior numero di vicende di corruzione, rendendo più efficace la persecuzione dei delitti di </a:t>
            </a:r>
            <a:r>
              <a:rPr lang="it-IT" sz="1800" dirty="0" err="1">
                <a:latin typeface="Times New Roman" panose="02020603050405020304" pitchFamily="18" charset="0"/>
                <a:cs typeface="Times New Roman" panose="02020603050405020304" pitchFamily="18" charset="0"/>
              </a:rPr>
              <a:t>cohecho</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pasivo</a:t>
            </a:r>
            <a:r>
              <a:rPr lang="it-IT" sz="1800" dirty="0">
                <a:latin typeface="Times New Roman" panose="02020603050405020304" pitchFamily="18" charset="0"/>
                <a:cs typeface="Times New Roman" panose="02020603050405020304" pitchFamily="18" charset="0"/>
              </a:rPr>
              <a:t> . </a:t>
            </a:r>
          </a:p>
          <a:p>
            <a:pPr marL="0" indent="0" algn="l">
              <a:buNone/>
            </a:pPr>
            <a:r>
              <a:rPr lang="it-IT" sz="1800" dirty="0">
                <a:latin typeface="Times New Roman" panose="02020603050405020304" pitchFamily="18" charset="0"/>
                <a:cs typeface="Times New Roman" panose="02020603050405020304" pitchFamily="18" charset="0"/>
              </a:rPr>
              <a:t>Perché il privato che denuncia possa restare esente da pena si richiede che concorrano cumulativamente tre condizioni:</a:t>
            </a:r>
          </a:p>
          <a:p>
            <a:pPr marL="0" indent="0" algn="l">
              <a:buNone/>
            </a:pPr>
            <a:r>
              <a:rPr lang="it-IT" sz="1800" dirty="0">
                <a:latin typeface="Times New Roman" panose="02020603050405020304" pitchFamily="18" charset="0"/>
                <a:cs typeface="Times New Roman" panose="02020603050405020304" pitchFamily="18" charset="0"/>
              </a:rPr>
              <a:t>-  assenza di trattative illecite continuate con il funzionario: ciò evita che la denuncia possa essere effettuata per impulsi diversi da quello volontario (ad esempio in risposta ad eventuali "inadempienze" reiterate del pubblico ufficiale rispetto a quanto da lui promesso);  </a:t>
            </a:r>
          </a:p>
          <a:p>
            <a:pPr algn="l">
              <a:buFontTx/>
              <a:buChar char="-"/>
            </a:pPr>
            <a:r>
              <a:rPr lang="it-IT" sz="1800" dirty="0">
                <a:latin typeface="Times New Roman" panose="02020603050405020304" pitchFamily="18" charset="0"/>
                <a:cs typeface="Times New Roman" panose="02020603050405020304" pitchFamily="18" charset="0"/>
              </a:rPr>
              <a:t>l'iniziativa corruttiva deve provenire dal funzionario pubblico, e non dal privato </a:t>
            </a:r>
          </a:p>
          <a:p>
            <a:pPr algn="l">
              <a:buFontTx/>
              <a:buChar char="-"/>
            </a:pPr>
            <a:r>
              <a:rPr lang="it-IT" sz="1800" dirty="0">
                <a:latin typeface="Times New Roman" panose="02020603050405020304" pitchFamily="18" charset="0"/>
                <a:cs typeface="Times New Roman" panose="02020603050405020304" pitchFamily="18" charset="0"/>
              </a:rPr>
              <a:t>limiti di natura temporale: la denuncia deve essere presentata non oltre due mesi dalla data in cui si sono svolti i fatti, e sempre che non sia stato ancora aperto il procedimento penale</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0246" y="2567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Spagna (segue)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676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51520" y="692426"/>
            <a:ext cx="8640960" cy="5081411"/>
          </a:xfrm>
        </p:spPr>
        <p:txBody>
          <a:bodyPr/>
          <a:lstStyle/>
          <a:p>
            <a:pPr marL="0" indent="0" algn="l">
              <a:buNone/>
            </a:pPr>
            <a:r>
              <a:rPr lang="it-IT" sz="1800" dirty="0">
                <a:latin typeface="Times New Roman" panose="02020603050405020304" pitchFamily="18" charset="0"/>
                <a:cs typeface="Times New Roman" panose="02020603050405020304" pitchFamily="18" charset="0"/>
              </a:rPr>
              <a:t>La Ley </a:t>
            </a:r>
            <a:r>
              <a:rPr lang="it-IT" sz="1800" dirty="0" err="1">
                <a:latin typeface="Times New Roman" panose="02020603050405020304" pitchFamily="18" charset="0"/>
                <a:cs typeface="Times New Roman" panose="02020603050405020304" pitchFamily="18" charset="0"/>
              </a:rPr>
              <a:t>Orgánica</a:t>
            </a:r>
            <a:r>
              <a:rPr lang="it-IT" sz="1800" dirty="0">
                <a:latin typeface="Times New Roman" panose="02020603050405020304" pitchFamily="18" charset="0"/>
                <a:cs typeface="Times New Roman" panose="02020603050405020304" pitchFamily="18" charset="0"/>
              </a:rPr>
              <a:t> 1/2015 ha introdotto un sistema di responsabilità penale delle persone giuridiche molto simile al d.lgs. 231/2001 italiano, i cui presupposti sono: </a:t>
            </a:r>
          </a:p>
          <a:p>
            <a:pPr marL="0" indent="0" algn="l">
              <a:buNone/>
            </a:pPr>
            <a:r>
              <a:rPr lang="it-IT" sz="1800" dirty="0">
                <a:latin typeface="Times New Roman" panose="02020603050405020304" pitchFamily="18" charset="0"/>
                <a:cs typeface="Times New Roman" panose="02020603050405020304" pitchFamily="18" charset="0"/>
              </a:rPr>
              <a:t>- la commissione di un reato da parte di un soggetto qualificato (distinzione tra soggetti in posizione apicale e soggetti sottoposti) </a:t>
            </a:r>
          </a:p>
          <a:p>
            <a:pPr algn="l">
              <a:buFontTx/>
              <a:buChar char="-"/>
            </a:pPr>
            <a:r>
              <a:rPr lang="it-IT" sz="1800" dirty="0">
                <a:latin typeface="Times New Roman" panose="02020603050405020304" pitchFamily="18" charset="0"/>
                <a:cs typeface="Times New Roman" panose="02020603050405020304" pitchFamily="18" charset="0"/>
              </a:rPr>
              <a:t>l’esistenza di un beneficio diretto o indiretto per l’ente  </a:t>
            </a:r>
          </a:p>
          <a:p>
            <a:pPr algn="l">
              <a:buFontTx/>
              <a:buChar char="-"/>
            </a:pPr>
            <a:r>
              <a:rPr lang="it-IT" sz="1800" dirty="0">
                <a:latin typeface="Times New Roman" panose="02020603050405020304" pitchFamily="18" charset="0"/>
                <a:cs typeface="Times New Roman" panose="02020603050405020304" pitchFamily="18" charset="0"/>
              </a:rPr>
              <a:t>la mancanza, l’inidoneità o la inefficace attuazione di un Modello organizzativo e di gestione. </a:t>
            </a:r>
          </a:p>
          <a:p>
            <a:pPr marL="0" indent="0" algn="l">
              <a:buNone/>
            </a:pPr>
            <a:r>
              <a:rPr lang="it-IT" sz="1800" dirty="0">
                <a:latin typeface="Times New Roman" panose="02020603050405020304" pitchFamily="18" charset="0"/>
                <a:cs typeface="Times New Roman" panose="02020603050405020304" pitchFamily="18" charset="0"/>
              </a:rPr>
              <a:t>Come previsto dal d.lgs. 231/2001, l’ente può restare esente da responsabilità penale per reati commessi da soggetti apicali nel caso in cui abbia adottato e efficacemente attuato, prima della commissione del reato, un Modello di organizzazione e gestione, costituito un organismo di controllo interno dotato di autonomi poteri di controllo e vigilanza, vi sia stata una elusione fraudolenta del Modello organizzativo da parte del soggetto apicale che ha commesso il reato e non vi sia stato omesso o insufficiente esercizio delle funzioni da parte dell’organo di controllo interno. </a:t>
            </a:r>
          </a:p>
          <a:p>
            <a:pPr marL="0" indent="0" algn="l">
              <a:buNone/>
            </a:pPr>
            <a:r>
              <a:rPr lang="it-IT" sz="1800" dirty="0">
                <a:latin typeface="Times New Roman" panose="02020603050405020304" pitchFamily="18" charset="0"/>
                <a:cs typeface="Times New Roman" panose="02020603050405020304" pitchFamily="18" charset="0"/>
              </a:rPr>
              <a:t>Nel caso in cui, invece, il reato presupposto sia stato commesso da un soggetto subordinato la persona giuridica resta esente da responsabilità se, prima della commessione del reato, ha adottato ed efficacemente attuato un Modello organizzativo idoneo a prevenire i reati .</a:t>
            </a:r>
            <a:endParaRPr lang="it-IT" altLang="it-IT" sz="16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0246" y="2567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in Spagna (segue)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9497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196752"/>
            <a:ext cx="8496944" cy="4959573"/>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Gli atti internazionali in genere non definiscono la corruzione né prevedono uno specifico reato ma indicano una serie di situazioni che vengono considerate come espressione di atti corruttivi o che comunque rientrano nell’alveo della corruzione: oltre alla promessa/dazione di somme di denaro od altre utilità anche non economiche, il peculato e/o la malversazione, il traffico di influenze, l’abuso di potere, l’illecito arricchimento.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Mentre tra le varie Convenzioni vi è una sostanziale convergenza sulle fattispecie rilevanti, diversi sono gli effetti che se ne fanno derivare ai fini sanzionatori, a causa dell’esigenza di raggiungere un determinato livello di concertazione a seconda del contesto di riferimento.</a:t>
            </a:r>
          </a:p>
          <a:p>
            <a:pPr marL="0" indent="0" algn="l">
              <a:buNone/>
            </a:pPr>
            <a:r>
              <a:rPr lang="it-IT" altLang="it-IT" sz="1800" dirty="0">
                <a:latin typeface="Times New Roman" panose="02020603050405020304" pitchFamily="18" charset="0"/>
                <a:cs typeface="Times New Roman" panose="02020603050405020304" pitchFamily="18" charset="0"/>
              </a:rPr>
              <a:t> L’art. 3 della Convenzione civile sulla corruzione del 1999 definisce corruzione: «il fatto di sollecitare, offrire, dare o accettare, direttamente o indirettamente, una provvigione illecita o altro indebito vantaggio, ovvero promettere tale indebito vantaggio, in modo tale da pregiudicare il normale esercizio di una funzione o il comportamento regolamentare di colui che beneficia della provvigione illecita o dell’indebito vantaggio o della promessa di tale vantaggio indebito».</a:t>
            </a: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definizione di corruzione nel sistema internazionale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318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196752"/>
            <a:ext cx="8496944" cy="4959573"/>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Dal quadro di tutti gli atti internazionali in materia si trae quindi una nozione di corruzione secondo cui questa consiste in «comportamenti soggettivi impropri di un pubblico ufficiale che, al fine di curare un interesse proprio o un interesse particolare i terzi, assume (o concorre all’adozione di) una decisione pubblica, deviando, in cambio di un vantaggio (economico o meno), dai propri doveri d’ufficio, cioè dalla cura imparziale dell’interesse pubblico affidatogli»   </a:t>
            </a: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In sintesi, dunque si può dire che la corruzione è il comportamento di chi utilizza il suo potere per fini personali, così comprendendo ogni forma di abuso di potere compreso il clientelismo, il nepotismo e il favoritismo in genere, la «state </a:t>
            </a:r>
            <a:r>
              <a:rPr lang="it-IT" altLang="it-IT" sz="1800" dirty="0" err="1">
                <a:latin typeface="Times New Roman" panose="02020603050405020304" pitchFamily="18" charset="0"/>
                <a:cs typeface="Times New Roman" panose="02020603050405020304" pitchFamily="18" charset="0"/>
              </a:rPr>
              <a:t>capture</a:t>
            </a:r>
            <a:r>
              <a:rPr lang="it-IT" altLang="it-IT" sz="1800" dirty="0">
                <a:latin typeface="Times New Roman" panose="02020603050405020304" pitchFamily="18" charset="0"/>
                <a:cs typeface="Times New Roman" panose="02020603050405020304" pitchFamily="18" charset="0"/>
              </a:rPr>
              <a:t>» (grande corruzione; distorsione delle scelte pubbliche), il patronage (privilegio o aiuto finanziario anche a scopi elettorali).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definizione di corruzione nel sistema internazionale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375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196752"/>
            <a:ext cx="8496944" cy="4959573"/>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Sul fronte oggettivo si individua una «grande» corruzione, che può giungere a coinvolgere i più alti livelli governativi, ed una «piccola» corruzione, riferita a fenomeni di favoritismi e trattamenti preferenziali in virtù di conoscenze personali o di conferimento di denaro od altre utilità.</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 caso di profondo coinvolgimento di ampie porzioni della società si parla di corruzione «sistemica».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Sul fronte soggettivo di distingue tra corruzione «politica» e corruzione «burocratica»</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In sintesi, dunque si può dire che la corruzione è il comportamento di chi utilizza il suo potere per fini personali, così comprendendo ogni forma di abuso di potere compreso il clientelismo, il nepotismo e il favoritismo in genere, la «state </a:t>
            </a:r>
            <a:r>
              <a:rPr lang="it-IT" altLang="it-IT" sz="1800" dirty="0" err="1">
                <a:latin typeface="Times New Roman" panose="02020603050405020304" pitchFamily="18" charset="0"/>
                <a:cs typeface="Times New Roman" panose="02020603050405020304" pitchFamily="18" charset="0"/>
              </a:rPr>
              <a:t>capture</a:t>
            </a:r>
            <a:r>
              <a:rPr lang="it-IT" altLang="it-IT" sz="1800" dirty="0">
                <a:latin typeface="Times New Roman" panose="02020603050405020304" pitchFamily="18" charset="0"/>
                <a:cs typeface="Times New Roman" panose="02020603050405020304" pitchFamily="18" charset="0"/>
              </a:rPr>
              <a:t>» (grande corruzione; distorsione delle scelte pubbliche), il patronage (privilegio o aiuto finanziario anche a scopi elettorali).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476672"/>
            <a:ext cx="8532440"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tipologie della corruzione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7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611560" y="1340768"/>
            <a:ext cx="7920880" cy="4815557"/>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corruzione è un fenomeno sempre presente in ogni società ma solo in epoca recente si è compresa l’enorme rilevanza dei suoi effetti negativi su tutto il sistema sociale, economico ed istituzionale.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 2010, parlando in occasione della giornata internazionale contro la corruzione, il Segretario generale dell’ONU disse che la corruzione «è una minaccia allo sviluppo, alla democrazia e alla stabilità, distorce i mercati, frena la crescita economica, scoraggia gli investimenti, erode il servizio pubblico e la fiducia nei funzionari pubblici».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Parlamento europeo, nella sua risoluzione 4 aprile 2018 ha affermato che «la corruzione rappresenta un’enorme sfida per l’UE e gli stati membri e che in assenza di misure efficaci per contrastarla essa pregiudica risultati economici dell’Unione, lo Stato di diritto, la credibilità delle istituzioni democratiche e la fiducia di queste all’interno dell’Unione».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36830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corruzione: definizione e area della tematica</a:t>
            </a:r>
          </a:p>
        </p:txBody>
      </p:sp>
    </p:spTree>
    <p:extLst>
      <p:ext uri="{BB962C8B-B14F-4D97-AF65-F5344CB8AC3E}">
        <p14:creationId xmlns:p14="http://schemas.microsoft.com/office/powerpoint/2010/main" val="10847307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corruzione legislativa (state </a:t>
            </a:r>
            <a:r>
              <a:rPr lang="it-IT" altLang="it-IT" sz="1800" dirty="0" err="1">
                <a:latin typeface="Times New Roman" panose="02020603050405020304" pitchFamily="18" charset="0"/>
                <a:cs typeface="Times New Roman" panose="02020603050405020304" pitchFamily="18" charset="0"/>
              </a:rPr>
              <a:t>capture</a:t>
            </a:r>
            <a:r>
              <a:rPr lang="it-IT" altLang="it-IT" sz="1800" dirty="0">
                <a:latin typeface="Times New Roman" panose="02020603050405020304" pitchFamily="18" charset="0"/>
                <a:cs typeface="Times New Roman" panose="02020603050405020304" pitchFamily="18" charset="0"/>
              </a:rPr>
              <a:t> illegale) si riferisce ai comportamenti diretti a influenzare il processo di formazione delle leggi o delle regole. I gruppi di interesse (</a:t>
            </a:r>
            <a:r>
              <a:rPr lang="it-IT" altLang="it-IT" sz="1800" dirty="0" err="1">
                <a:latin typeface="Times New Roman" panose="02020603050405020304" pitchFamily="18" charset="0"/>
                <a:cs typeface="Times New Roman" panose="02020603050405020304" pitchFamily="18" charset="0"/>
              </a:rPr>
              <a:t>lobbies</a:t>
            </a:r>
            <a:r>
              <a:rPr lang="it-IT" altLang="it-IT" sz="1800" dirty="0">
                <a:latin typeface="Times New Roman" panose="02020603050405020304" pitchFamily="18" charset="0"/>
                <a:cs typeface="Times New Roman" panose="02020603050405020304" pitchFamily="18" charset="0"/>
              </a:rPr>
              <a:t>) pagano tangenti al legislatore per far distorcere la concorrenza od ottenere benefici economici per singoli settori produttivi.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Nella storia nazionale si ricorda il pagamento negli anni 1972-1973  di tangenti da parte dei gruppi petroliferi agli appartenenti a tutti i gruppi politici per ottenere sgravi fiscali per i prodotti petroliferi. Furono emessi 1000 assegni circolari da 10 milioni di lire ciascuno, dei quali furono rintracciati 998.</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corruzione amministrativa si riferisce alla distorsione nell’attuazione di regole o leggi da parte di un pubblico funzionario per ottenere benefici di carattere economico o di altra natura.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Si distingue tra le situazioni nelle quali i benefici sono ottenuti da un singolo funzionario, da quelle nelle quali i benefici concernono gruppi di funzionari o funzionari e politici insieme</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Corruzione legislativa e corruzione amministrativa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664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67544" y="1196752"/>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livelli più elevati della corruzione sono diretti a condizionare: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decisioni sulle «regole del gioco»: i gruppi di interesse cercano di influenzare politiche di intervento a sé favorevoli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decisioni sull’allocazione delle risorse pubbliche in uno anziché altro settore economico e in una anziché altra area geografica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decisione sul tipo di investimento (realizzazione di nuove opere anziché manutenzione di quelle esistenti; esclusione di investimenti nella formazione)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decisione sulle modalità di affidamento delle opere pubbliche e dei servizi (affidamenti diretti, procedure d’urgenza, proroghe di affidamenti, forme contrattuali complesse)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decisione sulle modifiche dei contratti in corso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decisione sulle modalità ed effettività dei controlli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livelli più elevati della corruzione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07658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a:latin typeface="Times New Roman" panose="02020603050405020304" pitchFamily="18" charset="0"/>
                <a:cs typeface="Times New Roman" panose="02020603050405020304" pitchFamily="18" charset="0"/>
              </a:rPr>
              <a:t>La </a:t>
            </a:r>
            <a:r>
              <a:rPr lang="it-IT" altLang="it-IT" sz="1800" dirty="0">
                <a:latin typeface="Times New Roman" panose="02020603050405020304" pitchFamily="18" charset="0"/>
                <a:cs typeface="Times New Roman" panose="02020603050405020304" pitchFamily="18" charset="0"/>
              </a:rPr>
              <a:t>legislazione nazionale in materia non definisce la corruzione.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L’ANAC (PNA  2019) afferma che la definizione della corruzione in ambito internazionale delimita il fenomeno corruttivo in senso proprio.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Nell’ordinamento penale italiano la corruzione non coincide con i soli reati più strettamente definiti come corruttivi: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317: concussione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318: corruzione impropria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319: corruzione propria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319-ter: corruzione in atti giudiziari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319-quater: induzione indebita a dare o promettere utilità</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Ma comprende anche reati relativi ad atti che la legge definisce come «condotte di natura corruttiva»</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definizione di corruzione nel sistema nazionale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176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L’ANAC con la delibera   2019 n. 215, sia pure ai fini dell’applicazione della misura della rotazione straordinaria del personale, considera come «condotte di natura corruttiva» tutte quelle indicate dall’art. 7 della L.  2015 n. 69 che aggiunge i seguenti reati: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art. 319-bis (aggravante per corruzione nel conferimento di impieghi pubblici o stipendi, nella stipulazione di contratti o relativa al pagamento o rimborso di tributi)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321 (definizione delle pene per il corruttore per corruzione propria e impropria)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322 (istigazione alla corruzione)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322-bis (corruzione e induzione indebita di componenti di organi o funzionari internazionali, UE e stranieri) </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346-bis (traffico di influenze illecite)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353 (turbata libertà degli incanti)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353-bis (turbata libertà del procedimento di scelta del contraente)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condotte di natura corruttiva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7554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Tre sono gli elementi che caratterizzano il fenomeno: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dovere del soggetto di agire nell’interesse della struttura di cui fa parte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presenta di un interesse secondario di questo soggetto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prevalere dell’interesse secondario su quello primario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Vi è dunque un conflitto di interessi nel quale prevale quello dell’agente rispetto a quello della struttura di cui fa parte</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La corruzione è quindi la degenerazione del conflitto di interessi.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elementi rilevanti nella corruzione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732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Nell’analisi del fenomeno «corruzione» finora viene presa in considerazione pressoché esclusivamente la corruzione in ambito pubblico perché la corruzione «privata»  - che pure ha notevole rilevanza sotto il profilo economico e sociale – è stata introdotta nell’ordinamento solo con il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11 aprile 2002 n. 61, che in sede di disciplina degli illeciti penali e amministrativi riguardanti le società private, ha introdotto l’art. 2635 </a:t>
            </a:r>
            <a:r>
              <a:rPr lang="it-IT" altLang="it-IT" sz="1800" dirty="0" err="1">
                <a:latin typeface="Times New Roman" panose="02020603050405020304" pitchFamily="18" charset="0"/>
                <a:cs typeface="Times New Roman" panose="02020603050405020304" pitchFamily="18" charset="0"/>
              </a:rPr>
              <a:t>Cod.civ</a:t>
            </a:r>
            <a:r>
              <a:rPr lang="it-IT" altLang="it-IT" sz="1800" dirty="0">
                <a:latin typeface="Times New Roman" panose="02020603050405020304" pitchFamily="18" charset="0"/>
                <a:cs typeface="Times New Roman" panose="02020603050405020304" pitchFamily="18" charset="0"/>
              </a:rPr>
              <a:t>., rubricato «infedeltà a seguito di dazione o promessa di utilità», reato procedibile a querela di amministratori, direttori generali sindaci liquidatori e responsabili della revisione delle società.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legge n. 190/2012  ha riscritto la disposizione con la nuova rubrica «corruzione tra privati», riferita ai comportamenti anche dei dirigenti preposti alla redazione dei documenti contabili societari, mantenendo la procedibilità a querela della persona offesa «salvo che dal fatto derivi una distorsione della concorrenza e l’acquisizione di beni o servizi».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corruzione «privata»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1332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08781" y="393452"/>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2203"/>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corruzione «privata»</a:t>
            </a:r>
            <a:endParaRPr lang="it-IT" altLang="it-IT" sz="2400" b="1" dirty="0">
              <a:latin typeface="Times New Roman" panose="02020603050405020304" pitchFamily="18" charset="0"/>
              <a:cs typeface="Times New Roman" panose="02020603050405020304" pitchFamily="18" charset="0"/>
            </a:endParaRPr>
          </a:p>
        </p:txBody>
      </p:sp>
      <p:graphicFrame>
        <p:nvGraphicFramePr>
          <p:cNvPr id="2" name="Tabella 1"/>
          <p:cNvGraphicFramePr>
            <a:graphicFrameLocks noGrp="1"/>
          </p:cNvGraphicFramePr>
          <p:nvPr>
            <p:extLst>
              <p:ext uri="{D42A27DB-BD31-4B8C-83A1-F6EECF244321}">
                <p14:modId xmlns:p14="http://schemas.microsoft.com/office/powerpoint/2010/main" val="3863740375"/>
              </p:ext>
            </p:extLst>
          </p:nvPr>
        </p:nvGraphicFramePr>
        <p:xfrm>
          <a:off x="360363" y="549490"/>
          <a:ext cx="8326438" cy="5399790"/>
        </p:xfrm>
        <a:graphic>
          <a:graphicData uri="http://schemas.openxmlformats.org/drawingml/2006/table">
            <a:tbl>
              <a:tblPr/>
              <a:tblGrid>
                <a:gridCol w="8326438">
                  <a:extLst>
                    <a:ext uri="{9D8B030D-6E8A-4147-A177-3AD203B41FA5}">
                      <a16:colId xmlns:a16="http://schemas.microsoft.com/office/drawing/2014/main" val="20000"/>
                    </a:ext>
                  </a:extLst>
                </a:gridCol>
              </a:tblGrid>
              <a:tr h="4937126">
                <a:tc>
                  <a:txBody>
                    <a:bodyPr/>
                    <a:lstStyle/>
                    <a:p>
                      <a:pPr algn="l" fontAlgn="t"/>
                      <a:endParaRPr lang="it-IT" sz="1600" b="1" dirty="0">
                        <a:effectLst/>
                        <a:latin typeface="Times New Roman" panose="02020603050405020304" pitchFamily="18" charset="0"/>
                        <a:cs typeface="Times New Roman" panose="02020603050405020304" pitchFamily="18" charset="0"/>
                      </a:endParaRPr>
                    </a:p>
                    <a:p>
                      <a:pPr algn="l" fontAlgn="t"/>
                      <a:endParaRPr lang="it-IT" sz="1600" b="1" dirty="0">
                        <a:effectLst/>
                        <a:latin typeface="Times New Roman" panose="02020603050405020304" pitchFamily="18" charset="0"/>
                        <a:cs typeface="Times New Roman" panose="02020603050405020304" pitchFamily="18" charset="0"/>
                      </a:endParaRPr>
                    </a:p>
                    <a:p>
                      <a:pPr algn="l" fontAlgn="t"/>
                      <a:r>
                        <a:rPr lang="it-IT" sz="1600" b="1" dirty="0">
                          <a:effectLst/>
                          <a:latin typeface="Times New Roman" panose="02020603050405020304" pitchFamily="18" charset="0"/>
                          <a:cs typeface="Times New Roman" panose="02020603050405020304" pitchFamily="18" charset="0"/>
                        </a:rPr>
                        <a:t>Art. 2635 Cod. civ. - Corruzione tra privati</a:t>
                      </a:r>
                    </a:p>
                    <a:p>
                      <a:pPr algn="l" fontAlgn="t"/>
                      <a:r>
                        <a:rPr lang="it-IT" sz="1600" dirty="0">
                          <a:effectLst/>
                          <a:latin typeface="Times New Roman" panose="02020603050405020304" pitchFamily="18" charset="0"/>
                          <a:cs typeface="Times New Roman" panose="02020603050405020304" pitchFamily="18" charset="0"/>
                        </a:rPr>
                        <a:t>1. Salvo che il fatto costituisca più grave reato, gli amministratori, i direttori generali, i dirigenti preposti alla redazione dei documenti contabili societari, i sindaci e i liquidatori, di società o enti privati che, anche per interposta persona, sollecitano o ricevono, per </a:t>
                      </a:r>
                      <a:r>
                        <a:rPr lang="it-IT" sz="1600" dirty="0" err="1">
                          <a:effectLst/>
                          <a:latin typeface="Times New Roman" panose="02020603050405020304" pitchFamily="18" charset="0"/>
                          <a:cs typeface="Times New Roman" panose="02020603050405020304" pitchFamily="18" charset="0"/>
                        </a:rPr>
                        <a:t>sè</a:t>
                      </a:r>
                      <a:r>
                        <a:rPr lang="it-IT" sz="1600" dirty="0">
                          <a:effectLst/>
                          <a:latin typeface="Times New Roman" panose="02020603050405020304" pitchFamily="18" charset="0"/>
                          <a:cs typeface="Times New Roman" panose="02020603050405020304" pitchFamily="18" charset="0"/>
                        </a:rPr>
                        <a:t> o per altri, denaro o altra utilità non dovuti, o ne accettano la promessa, per compiere o per omettere un atto in violazione degli obblighi inerenti al loro ufficio o degli obblighi di fedeltà, sono puniti con la reclusione da uno a tre anni. Si applica la stessa pena se il fatto è commesso da chi nell'ambito organizzativo della società o dell'ente privato esercita funzioni direttive diverse da quelle proprie dei soggetti di cui al precedente periodo.</a:t>
                      </a:r>
                      <a:br>
                        <a:rPr lang="it-IT" sz="1600" dirty="0">
                          <a:effectLst/>
                          <a:latin typeface="Times New Roman" panose="02020603050405020304" pitchFamily="18" charset="0"/>
                          <a:cs typeface="Times New Roman" panose="02020603050405020304" pitchFamily="18" charset="0"/>
                        </a:rPr>
                      </a:br>
                      <a:r>
                        <a:rPr lang="it-IT" sz="1600" dirty="0">
                          <a:effectLst/>
                          <a:latin typeface="Times New Roman" panose="02020603050405020304" pitchFamily="18" charset="0"/>
                          <a:cs typeface="Times New Roman" panose="02020603050405020304" pitchFamily="18" charset="0"/>
                        </a:rPr>
                        <a:t>2. Si applica la pena della reclusione fino a un anno e sei mesi se il fatto è commesso da chi è sottoposto alla direzione o alla vigilanza di uno dei soggetti indicati al primo comma.</a:t>
                      </a:r>
                      <a:br>
                        <a:rPr lang="it-IT" sz="1600" dirty="0">
                          <a:effectLst/>
                          <a:latin typeface="Times New Roman" panose="02020603050405020304" pitchFamily="18" charset="0"/>
                          <a:cs typeface="Times New Roman" panose="02020603050405020304" pitchFamily="18" charset="0"/>
                        </a:rPr>
                      </a:br>
                      <a:r>
                        <a:rPr lang="it-IT" sz="1600" dirty="0">
                          <a:effectLst/>
                          <a:latin typeface="Times New Roman" panose="02020603050405020304" pitchFamily="18" charset="0"/>
                          <a:cs typeface="Times New Roman" panose="02020603050405020304" pitchFamily="18" charset="0"/>
                        </a:rPr>
                        <a:t>3. Chi, anche per interposta persona, offre, promette o dà denaro o altra utilità non dovuti alle persone indicate nel primo e nel secondo comma, è punito con le pene ivi previste.</a:t>
                      </a:r>
                      <a:br>
                        <a:rPr lang="it-IT" sz="1600" dirty="0">
                          <a:effectLst/>
                          <a:latin typeface="Times New Roman" panose="02020603050405020304" pitchFamily="18" charset="0"/>
                          <a:cs typeface="Times New Roman" panose="02020603050405020304" pitchFamily="18" charset="0"/>
                        </a:rPr>
                      </a:br>
                      <a:r>
                        <a:rPr lang="it-IT" sz="1600" dirty="0">
                          <a:effectLst/>
                          <a:latin typeface="Times New Roman" panose="02020603050405020304" pitchFamily="18" charset="0"/>
                          <a:cs typeface="Times New Roman" panose="02020603050405020304" pitchFamily="18" charset="0"/>
                        </a:rPr>
                        <a:t>4. Le pene stabilite nei commi precedenti sono raddoppiate se si tratta di società con titoli quotati in mercati regolamentati italiani o di altri Stati dell'Unione europea o diffusi tra il pubblico in misura rilevante ai sensi dell'articolo 116 del testo unico delle disposizioni in materia di intermediazione finanziaria, di cui al decreto legislativo 24 febbraio 1998, n. 58, e successive modificazioni.</a:t>
                      </a:r>
                      <a:br>
                        <a:rPr lang="it-IT" sz="1600" dirty="0">
                          <a:effectLst/>
                          <a:latin typeface="Times New Roman" panose="02020603050405020304" pitchFamily="18" charset="0"/>
                          <a:cs typeface="Times New Roman" panose="02020603050405020304" pitchFamily="18" charset="0"/>
                        </a:rPr>
                      </a:br>
                      <a:r>
                        <a:rPr lang="it-IT" sz="1600" dirty="0">
                          <a:effectLst/>
                          <a:latin typeface="Times New Roman" panose="02020603050405020304" pitchFamily="18" charset="0"/>
                          <a:cs typeface="Times New Roman" panose="02020603050405020304" pitchFamily="18" charset="0"/>
                        </a:rPr>
                        <a:t>5. abrogato (l. 9 gennaio 2019, n. 3)</a:t>
                      </a:r>
                      <a:br>
                        <a:rPr lang="it-IT" sz="1600" dirty="0">
                          <a:effectLst/>
                          <a:latin typeface="Times New Roman" panose="02020603050405020304" pitchFamily="18" charset="0"/>
                          <a:cs typeface="Times New Roman" panose="02020603050405020304" pitchFamily="18" charset="0"/>
                        </a:rPr>
                      </a:br>
                      <a:r>
                        <a:rPr lang="it-IT" sz="1600" dirty="0">
                          <a:effectLst/>
                          <a:latin typeface="Times New Roman" panose="02020603050405020304" pitchFamily="18" charset="0"/>
                          <a:cs typeface="Times New Roman" panose="02020603050405020304" pitchFamily="18" charset="0"/>
                        </a:rPr>
                        <a:t>6. Fermo quanto previsto dall'articolo 2641, la misura della confisca per valore equivalente non può essere inferiore al valore delle utilità date, promesse o offerte.</a:t>
                      </a:r>
                    </a:p>
                  </a:txBody>
                  <a:tcPr marL="36781" marR="35310" marT="17655" marB="17655">
                    <a:lnL>
                      <a:noFill/>
                    </a:lnL>
                    <a:lnR>
                      <a:noFill/>
                    </a:lnR>
                    <a:lnT>
                      <a:noFill/>
                    </a:lnT>
                    <a:lnB>
                      <a:noFill/>
                    </a:lnB>
                    <a:solidFill>
                      <a:srgbClr val="FDFDFD"/>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616007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836712"/>
            <a:ext cx="8326438" cy="5319613"/>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Art. 2635 bis </a:t>
            </a:r>
            <a:r>
              <a:rPr lang="it-IT" altLang="it-IT" sz="1800" dirty="0" err="1">
                <a:latin typeface="Times New Roman" panose="02020603050405020304" pitchFamily="18" charset="0"/>
                <a:cs typeface="Times New Roman" panose="02020603050405020304" pitchFamily="18" charset="0"/>
              </a:rPr>
              <a:t>Cod.civ</a:t>
            </a:r>
            <a:r>
              <a:rPr lang="it-IT" altLang="it-IT" sz="1800" dirty="0">
                <a:latin typeface="Times New Roman" panose="02020603050405020304" pitchFamily="18" charset="0"/>
                <a:cs typeface="Times New Roman" panose="02020603050405020304" pitchFamily="18" charset="0"/>
              </a:rPr>
              <a:t>. - I</a:t>
            </a:r>
            <a:r>
              <a:rPr lang="it-IT" sz="1800" dirty="0">
                <a:latin typeface="Times New Roman" panose="02020603050405020304" pitchFamily="18" charset="0"/>
                <a:cs typeface="Times New Roman" panose="02020603050405020304" pitchFamily="18" charset="0"/>
              </a:rPr>
              <a:t>stigazione alla corruzione tra privati</a:t>
            </a:r>
          </a:p>
          <a:p>
            <a:r>
              <a:rPr lang="it-IT" sz="1800" dirty="0">
                <a:latin typeface="Times New Roman" panose="02020603050405020304" pitchFamily="18" charset="0"/>
                <a:cs typeface="Times New Roman" panose="02020603050405020304" pitchFamily="18" charset="0"/>
              </a:rPr>
              <a:t>1. Chiunque offre o promette denaro o altra utilità non dovuti agli amministratori, ai direttori generali, ai dirigenti preposti alla redazione dei documenti contabili societari, ai sindaci e ai liquidatori, di società o enti privati, nonché a chi svolge in essi un'attività lavorativa con l'esercizio di funzioni direttive, affinché compia od ometta un atto in violazione degli obblighi inerenti al proprio ufficio o degli obblighi di fedeltà, soggiace, qualora l'offerta o la promessa non sia accettata, alla pena stabilita nel primo comma dell'articolo 2635, ridotta di un terzo.</a:t>
            </a: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2. La pena di cui al primo comma si applica agli amministratori, ai direttori generali, ai dirigenti preposti alla redazione dei documenti contabili societari, ai sindaci e ai liquidatori, di società o enti privati, nonché a chi svolge in essi attività lavorativa con l'esercizio di funzioni direttive, che sollecitano per sé o per altri, anche per interposta persona, una promessa o dazione di denaro o di altra utilità, per compiere o per omettere un atto in violazione degli obblighi inerenti al loro ufficio o degli obblighi di fedeltà, qualora la sollecitazione non sia accettata.</a:t>
            </a:r>
          </a:p>
          <a:p>
            <a:r>
              <a:rPr lang="it-IT" sz="1800" dirty="0">
                <a:latin typeface="Times New Roman" panose="02020603050405020304" pitchFamily="18" charset="0"/>
                <a:cs typeface="Times New Roman" panose="02020603050405020304" pitchFamily="18" charset="0"/>
              </a:rPr>
              <a:t>3. Si procede a querela della persona offesa (abrogato dalla L. 9 gennaio 2019 n. 3)</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38164" y="0"/>
            <a:ext cx="8326438" cy="666750"/>
          </a:xfrm>
        </p:spPr>
        <p:txBody>
          <a:bodyPr/>
          <a:lstStyle/>
          <a:p>
            <a:pPr eaLnBrk="1" hangingPunct="1"/>
            <a:r>
              <a:rPr lang="it-IT" altLang="it-IT" sz="2800" b="1">
                <a:latin typeface="Times New Roman" panose="02020603050405020304" pitchFamily="18" charset="0"/>
                <a:cs typeface="Times New Roman" panose="02020603050405020304" pitchFamily="18" charset="0"/>
              </a:rPr>
              <a:t>La corruzione «privata»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2138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67544" y="1052736"/>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corruzione è un fenomeno «carsico», nel senso che viene in evidenza in occasione di fatti eclatanti, ma poi l’attenzione diminuisce fino a scomparire, facendo perdere la capacità di mantenere alto il livello di guardia.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dati giudiziari sono inevitabilmente condizionati dal tasso di efficienza del sistema giudiziario e da quello di fiducia in questo sistema: l’aumento del numero delle condanne non è strettamente e necessariamente legato ad un aumento della corruzione, ma può  dipendere anche da un aumento dell’efficienza del sistema giudiziario, così come la diminuzione del numero delle denunce può essere determinata da una perdita di fiducia in questo sistema e non già ad una diminuzione dei fenomeni corruttivi.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L’elevato numero di condanne e/o procedimenti penali pendenti e quello dei politici e/o funzionari coinvolti può derivare dalla considerazione unitaria di fenomeni che non sono connessi alla corruzione in senso proprio (ad esempio, negli anni scorsi è «scoppiato» il fenomeno dei rimborsi non dovuti ai Consiglieri regionali, rientranti nell’ambito del peculato).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dati diventano di più difficile «lettura» considerata anche  la contiguità tra il reato di «indebita percezione di erogazioni a danno dello Stato» (art. 316 ter Cod. </a:t>
            </a:r>
            <a:r>
              <a:rPr lang="it-IT" altLang="it-IT" sz="1800" dirty="0" err="1">
                <a:latin typeface="Times New Roman" panose="02020603050405020304" pitchFamily="18" charset="0"/>
                <a:cs typeface="Times New Roman" panose="02020603050405020304" pitchFamily="18" charset="0"/>
              </a:rPr>
              <a:t>pen</a:t>
            </a:r>
            <a:r>
              <a:rPr lang="it-IT" altLang="it-IT" sz="1800" dirty="0">
                <a:latin typeface="Times New Roman" panose="02020603050405020304" pitchFamily="18" charset="0"/>
                <a:cs typeface="Times New Roman" panose="02020603050405020304" pitchFamily="18" charset="0"/>
              </a:rPr>
              <a:t>.) e la truffa aggravata per il conseguimento di erogazioni pubbliche (art. 640 bis Cod. </a:t>
            </a:r>
            <a:r>
              <a:rPr lang="it-IT" altLang="it-IT" sz="1800" dirty="0" err="1">
                <a:latin typeface="Times New Roman" panose="02020603050405020304" pitchFamily="18" charset="0"/>
                <a:cs typeface="Times New Roman" panose="02020603050405020304" pitchFamily="18" charset="0"/>
              </a:rPr>
              <a:t>pen</a:t>
            </a:r>
            <a:r>
              <a:rPr lang="it-IT" altLang="it-IT" sz="1800" dirty="0">
                <a:latin typeface="Times New Roman" panose="02020603050405020304" pitchFamily="18" charset="0"/>
                <a:cs typeface="Times New Roman" panose="02020603050405020304" pitchFamily="18" charset="0"/>
              </a:rPr>
              <a:t>.)</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116632"/>
            <a:ext cx="8326438" cy="810766"/>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dimensioni della corruzione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263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052736"/>
            <a:ext cx="8496944" cy="4937125"/>
          </a:xfrm>
        </p:spPr>
        <p:txBody>
          <a:bodyPr/>
          <a:lstStyle/>
          <a:p>
            <a:pPr marL="0" indent="0" algn="l">
              <a:buNone/>
            </a:pPr>
            <a:r>
              <a:rPr lang="it-IT" sz="2000" dirty="0">
                <a:latin typeface="Times New Roman" panose="02020603050405020304" pitchFamily="18" charset="0"/>
                <a:cs typeface="Times New Roman" panose="02020603050405020304" pitchFamily="18" charset="0"/>
              </a:rPr>
              <a:t>Nella valutazione delle dimensioni del fenomeno occorre comunque considerare la differenza tra il numero dei reati commessi e quelli che risultano all'Autorità giudiziaria. </a:t>
            </a:r>
          </a:p>
          <a:p>
            <a:pPr marL="0" indent="0" algn="l">
              <a:buNone/>
            </a:pPr>
            <a:r>
              <a:rPr lang="it-IT" sz="2000" dirty="0">
                <a:latin typeface="Times New Roman" panose="02020603050405020304" pitchFamily="18" charset="0"/>
                <a:cs typeface="Times New Roman" panose="02020603050405020304" pitchFamily="18" charset="0"/>
              </a:rPr>
              <a:t>I reati di corruzione, concussione e finanziamento illecito sono fra quelli con la «cifra nera» più alta in quanto «le attività corruttive producono situazioni assimilabili all'omertà. Infatti è evidente la convergenza d'interesse tra chi paga e chi incassa, perché solo il silenzio di entrambi evita le conseguenze penali ed extra-penali come l'annullamento di atti amministrativi, la responsabilità civile eccetera». Eppure la corruzione è seriale, chi imbocca questa strada tende a ripetersi ogni volta che ne abbia occasione «con una ragionevole certezza di impunità». Ed è «diffusiva» (un aspetto che abbia occasione «con una ragionevole certezza di impunità». Ed è «diffusiva» (un aspetto che interroga il comportamento e le scelte di ciascuno) nel senso che corrotti e corruttori, per evitare di essere scoperti, «tendono a coinvolgere altre persone, fino a che sono gli onesti a essere esclusi dagli ambienti che man mano diventano prevalentemente corrotti» (Pier Camillo </a:t>
            </a:r>
            <a:r>
              <a:rPr lang="it-IT" sz="2000" dirty="0" err="1">
                <a:latin typeface="Times New Roman" panose="02020603050405020304" pitchFamily="18" charset="0"/>
                <a:cs typeface="Times New Roman" panose="02020603050405020304" pitchFamily="18" charset="0"/>
              </a:rPr>
              <a:t>Davigo</a:t>
            </a:r>
            <a:r>
              <a:rPr lang="it-IT" sz="2000" dirty="0">
                <a:latin typeface="Times New Roman" panose="02020603050405020304" pitchFamily="18" charset="0"/>
                <a:cs typeface="Times New Roman" panose="02020603050405020304" pitchFamily="18" charset="0"/>
              </a:rPr>
              <a:t>).</a:t>
            </a:r>
          </a:p>
          <a:p>
            <a:pPr marL="0" indent="0" algn="l">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539552" y="116632"/>
            <a:ext cx="8398446" cy="810766"/>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dimensioni della corruzione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1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268760"/>
            <a:ext cx="8363272" cy="488756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Anche il Papa ha affermato che la corruzione è più pericolosa dell’influenza, perché «rovina i cuori» e in occasione della giornata mondiale contro la corruzione ha affermato che «la corruzione fa combattuta con forza. E un male basato sull’idolatria del denaro che ferisce la dignità umana».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Nella Omelia del 16 giugno 2014 ha affermato che: </a:t>
            </a:r>
          </a:p>
          <a:p>
            <a:pPr marL="0" indent="0">
              <a:buNone/>
            </a:pPr>
            <a:r>
              <a:rPr lang="it-IT" sz="1800" i="1" dirty="0"/>
              <a:t>“</a:t>
            </a:r>
            <a:r>
              <a:rPr lang="it-IT" sz="1800" dirty="0">
                <a:latin typeface="Times New Roman" panose="02020603050405020304" pitchFamily="18" charset="0"/>
                <a:cs typeface="Times New Roman" panose="02020603050405020304" pitchFamily="18" charset="0"/>
              </a:rPr>
              <a:t>La corruzione uccide, è il peccato a portata di mano, che ha la persona che ha autorità sugli altri…e si sente potente, si sente quasi Dio”</a:t>
            </a:r>
          </a:p>
          <a:p>
            <a:pPr marL="0" indent="0">
              <a:buNone/>
            </a:pPr>
            <a:r>
              <a:rPr lang="it-IT" sz="1800" dirty="0">
                <a:latin typeface="Times New Roman" panose="02020603050405020304" pitchFamily="18" charset="0"/>
                <a:cs typeface="Times New Roman" panose="02020603050405020304" pitchFamily="18" charset="0"/>
              </a:rPr>
              <a:t>“Se la corruzione è dei potenti, il suo costo lo pagano i poveri, pagano gli ospedali senza medicine, gli ammalati che non hanno cura, i bambini senza educazione…la corruzione viene pagata dai poveri”</a:t>
            </a:r>
          </a:p>
          <a:p>
            <a:pPr marL="0" indent="0">
              <a:buNone/>
            </a:pPr>
            <a:r>
              <a:rPr lang="it-IT" sz="1800" dirty="0">
                <a:latin typeface="Times New Roman" panose="02020603050405020304" pitchFamily="18" charset="0"/>
                <a:cs typeface="Times New Roman" panose="02020603050405020304" pitchFamily="18" charset="0"/>
              </a:rPr>
              <a:t>“La cecità del corruttore e del corrotto sta nel mettere al centro della propria azione unicamente se stesso e il proprio interesse, sacrificando come irrilevanti le esigenze del bene comune”</a:t>
            </a:r>
          </a:p>
          <a:p>
            <a:r>
              <a:rPr lang="it-IT" sz="1800" dirty="0"/>
              <a:t> </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corruzione: definizione e area della tematica</a:t>
            </a:r>
          </a:p>
        </p:txBody>
      </p:sp>
    </p:spTree>
    <p:extLst>
      <p:ext uri="{BB962C8B-B14F-4D97-AF65-F5344CB8AC3E}">
        <p14:creationId xmlns:p14="http://schemas.microsoft.com/office/powerpoint/2010/main" val="1818060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1340768"/>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Nell’impossibilità di costruire un sistema di dati «reali», si ricorre a indici di presunzione della corruzione, tra cui: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Gli indici di istituzioni ufficiali, quali la Banca mondiale degli investimenti (RCC-rating of control of </a:t>
            </a:r>
            <a:r>
              <a:rPr lang="it-IT" altLang="it-IT" sz="1800" dirty="0" err="1">
                <a:latin typeface="Times New Roman" panose="02020603050405020304" pitchFamily="18" charset="0"/>
                <a:cs typeface="Times New Roman" panose="02020603050405020304" pitchFamily="18" charset="0"/>
              </a:rPr>
              <a:t>corruption</a:t>
            </a:r>
            <a:r>
              <a:rPr lang="it-IT" altLang="it-IT" sz="1800" dirty="0">
                <a:latin typeface="Times New Roman" panose="02020603050405020304" pitchFamily="18" charset="0"/>
                <a:cs typeface="Times New Roman" panose="02020603050405020304" pitchFamily="18" charset="0"/>
              </a:rPr>
              <a:t> basato su opinioni di imprese e cittadini)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Gli indici elaborati da </a:t>
            </a:r>
            <a:r>
              <a:rPr lang="it-IT" altLang="it-IT" sz="1800" dirty="0" err="1">
                <a:latin typeface="Times New Roman" panose="02020603050405020304" pitchFamily="18" charset="0"/>
                <a:cs typeface="Times New Roman" panose="02020603050405020304" pitchFamily="18" charset="0"/>
              </a:rPr>
              <a:t>Transparency</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international</a:t>
            </a:r>
            <a:r>
              <a:rPr lang="it-IT" altLang="it-IT" sz="1800" dirty="0">
                <a:latin typeface="Times New Roman" panose="02020603050405020304" pitchFamily="18" charset="0"/>
                <a:cs typeface="Times New Roman" panose="02020603050405020304" pitchFamily="18" charset="0"/>
              </a:rPr>
              <a:t>, che elabora una classifica annuale deli indici della corruzione percepita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indagini gli organizzazioni private italiane (ad esempio, quella effettuata nell’ambito della </a:t>
            </a:r>
            <a:r>
              <a:rPr lang="it-IT" altLang="it-IT" sz="1800" dirty="0" err="1">
                <a:latin typeface="Times New Roman" panose="02020603050405020304" pitchFamily="18" charset="0"/>
                <a:cs typeface="Times New Roman" panose="02020603050405020304" pitchFamily="18" charset="0"/>
              </a:rPr>
              <a:t>Regiona</a:t>
            </a:r>
            <a:r>
              <a:rPr lang="it-IT" altLang="it-IT" sz="1800" dirty="0">
                <a:latin typeface="Times New Roman" panose="02020603050405020304" pitchFamily="18" charset="0"/>
                <a:cs typeface="Times New Roman" panose="02020603050405020304" pitchFamily="18" charset="0"/>
              </a:rPr>
              <a:t> Calabria dall’Istituto </a:t>
            </a:r>
            <a:r>
              <a:rPr lang="it-IT" altLang="it-IT" sz="1800" dirty="0" err="1">
                <a:latin typeface="Times New Roman" panose="02020603050405020304" pitchFamily="18" charset="0"/>
                <a:cs typeface="Times New Roman" panose="02020603050405020304" pitchFamily="18" charset="0"/>
              </a:rPr>
              <a:t>Demoskopika</a:t>
            </a:r>
            <a:r>
              <a:rPr lang="it-IT" altLang="it-IT" sz="1800" dirty="0">
                <a:latin typeface="Times New Roman" panose="02020603050405020304" pitchFamily="18" charset="0"/>
                <a:cs typeface="Times New Roman" panose="02020603050405020304" pitchFamily="18" charset="0"/>
              </a:rPr>
              <a:t> per conto della Banca di Credito Cooperativo </a:t>
            </a:r>
            <a:r>
              <a:rPr lang="it-IT" altLang="it-IT" sz="1800" dirty="0" err="1">
                <a:latin typeface="Times New Roman" panose="02020603050405020304" pitchFamily="18" charset="0"/>
                <a:cs typeface="Times New Roman" panose="02020603050405020304" pitchFamily="18" charset="0"/>
              </a:rPr>
              <a:t>Mediocrati</a:t>
            </a:r>
            <a:r>
              <a:rPr lang="it-IT" altLang="it-IT" sz="1800" dirty="0">
                <a:latin typeface="Times New Roman" panose="02020603050405020304" pitchFamily="18" charset="0"/>
                <a:cs typeface="Times New Roman" panose="02020603050405020304" pitchFamily="18" charset="0"/>
              </a:rPr>
              <a:t>).</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«indici»  della corruzione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35607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1340768"/>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Su scala internazionale sono disponibili 3 indicatori: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CPI o indice della corruzione percepita: è quello utilizzato da TI, costruito in base ad interviste e questionari. Non coglie, se non occasionalmente, la grande corruzione («state </a:t>
            </a:r>
            <a:r>
              <a:rPr lang="it-IT" altLang="it-IT" sz="1800" dirty="0" err="1">
                <a:latin typeface="Times New Roman" panose="02020603050405020304" pitchFamily="18" charset="0"/>
                <a:cs typeface="Times New Roman" panose="02020603050405020304" pitchFamily="18" charset="0"/>
              </a:rPr>
              <a:t>capture</a:t>
            </a:r>
            <a:r>
              <a:rPr lang="it-IT" altLang="it-IT" sz="1800" dirty="0">
                <a:latin typeface="Times New Roman" panose="02020603050405020304" pitchFamily="18" charset="0"/>
                <a:cs typeface="Times New Roman" panose="02020603050405020304" pitchFamily="18" charset="0"/>
              </a:rPr>
              <a:t>»). Si riferisce alla percezione di uomini d’affari e di esperti nazionali e non anche di cittadini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COC: prodotto annualmente dalla Banca mondiale degli investimenti, che è più vicino alla nozione di corruzione come «esercizio di pubblico servizio per guadagni individuali». Include sia la piccola sia la grande corruzione ed è tratto incrociando diverse fonti statistiche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IRCG: </a:t>
            </a:r>
            <a:r>
              <a:rPr lang="it-IT" altLang="it-IT" sz="1800" dirty="0" err="1">
                <a:latin typeface="Times New Roman" panose="02020603050405020304" pitchFamily="18" charset="0"/>
                <a:cs typeface="Times New Roman" panose="02020603050405020304" pitchFamily="18" charset="0"/>
              </a:rPr>
              <a:t>Internazional</a:t>
            </a:r>
            <a:r>
              <a:rPr lang="it-IT" altLang="it-IT" sz="1800" dirty="0">
                <a:latin typeface="Times New Roman" panose="02020603050405020304" pitchFamily="18" charset="0"/>
                <a:cs typeface="Times New Roman" panose="02020603050405020304" pitchFamily="18" charset="0"/>
              </a:rPr>
              <a:t> country </a:t>
            </a:r>
            <a:r>
              <a:rPr lang="it-IT" altLang="it-IT" sz="1800" dirty="0" err="1">
                <a:latin typeface="Times New Roman" panose="02020603050405020304" pitchFamily="18" charset="0"/>
                <a:cs typeface="Times New Roman" panose="02020603050405020304" pitchFamily="18" charset="0"/>
              </a:rPr>
              <a:t>risk</a:t>
            </a:r>
            <a:r>
              <a:rPr lang="it-IT" altLang="it-IT" sz="1800" dirty="0">
                <a:latin typeface="Times New Roman" panose="02020603050405020304" pitchFamily="18" charset="0"/>
                <a:cs typeface="Times New Roman" panose="02020603050405020304" pitchFamily="18" charset="0"/>
              </a:rPr>
              <a:t> guide – Prodotto da PRS Group su base di interviste in ambito imprenditoriale. Da 20 anni fornisce dati a TI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indicatori disponibili su scala internazionale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6030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1340768"/>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Il sistema di rilevazione adottato da T.I. si articola essenzialmente su tre indici:</a:t>
            </a:r>
          </a:p>
          <a:p>
            <a:pPr marL="342900" indent="-342900" algn="l" eaLnBrk="1" hangingPunct="1">
              <a:buFont typeface="Wingdings 3" pitchFamily="18" charset="2"/>
              <a:buAutoNum type="arabicParenR"/>
            </a:pPr>
            <a:r>
              <a:rPr lang="it-IT" altLang="it-IT" sz="1800" dirty="0" err="1">
                <a:latin typeface="Times New Roman" panose="02020603050405020304" pitchFamily="18" charset="0"/>
                <a:cs typeface="Times New Roman" panose="02020603050405020304" pitchFamily="18" charset="0"/>
              </a:rPr>
              <a:t>Corrupt</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perception</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index</a:t>
            </a:r>
            <a:r>
              <a:rPr lang="it-IT" altLang="it-IT" sz="1800" dirty="0">
                <a:latin typeface="Times New Roman" panose="02020603050405020304" pitchFamily="18" charset="0"/>
                <a:cs typeface="Times New Roman" panose="02020603050405020304" pitchFamily="18" charset="0"/>
              </a:rPr>
              <a:t> (CPI): indice di percezione della corruzione – è costruito su una scala da 0 a 100 attraverso dati raccolti da rappresentanti del mondo economico e delle istituzioni</a:t>
            </a:r>
          </a:p>
          <a:p>
            <a:pPr marL="342900" indent="-342900" algn="l" eaLnBrk="1" hangingPunct="1">
              <a:buFont typeface="Wingdings 3" pitchFamily="18" charset="2"/>
              <a:buAutoNum type="arabicParenR"/>
            </a:pPr>
            <a:r>
              <a:rPr lang="it-IT" altLang="it-IT" sz="1800" dirty="0" err="1">
                <a:latin typeface="Times New Roman" panose="02020603050405020304" pitchFamily="18" charset="0"/>
                <a:cs typeface="Times New Roman" panose="02020603050405020304" pitchFamily="18" charset="0"/>
              </a:rPr>
              <a:t>Bribe</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payer</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index</a:t>
            </a:r>
            <a:r>
              <a:rPr lang="it-IT" altLang="it-IT" sz="1800" dirty="0">
                <a:latin typeface="Times New Roman" panose="02020603050405020304" pitchFamily="18" charset="0"/>
                <a:cs typeface="Times New Roman" panose="02020603050405020304" pitchFamily="18" charset="0"/>
              </a:rPr>
              <a:t> (BPI): indice di pagamento di tangenti – si fonda su interviste tra dirigenti di aziende nazionali e multinazionali, rappresentanti del mondo finanziario, camere di commercio, banche e studi legali commerciali</a:t>
            </a:r>
          </a:p>
          <a:p>
            <a:pPr marL="342900" indent="-342900" algn="l" eaLnBrk="1" hangingPunct="1">
              <a:buFont typeface="Wingdings 3" pitchFamily="18" charset="2"/>
              <a:buAutoNum type="arabicParenR"/>
            </a:pPr>
            <a:r>
              <a:rPr lang="it-IT" altLang="it-IT" sz="1800" dirty="0">
                <a:latin typeface="Times New Roman" panose="02020603050405020304" pitchFamily="18" charset="0"/>
                <a:cs typeface="Times New Roman" panose="02020603050405020304" pitchFamily="18" charset="0"/>
              </a:rPr>
              <a:t>Global </a:t>
            </a:r>
            <a:r>
              <a:rPr lang="it-IT" altLang="it-IT" sz="1800" dirty="0" err="1">
                <a:latin typeface="Times New Roman" panose="02020603050405020304" pitchFamily="18" charset="0"/>
                <a:cs typeface="Times New Roman" panose="02020603050405020304" pitchFamily="18" charset="0"/>
              </a:rPr>
              <a:t>corruption</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barometr</a:t>
            </a:r>
            <a:r>
              <a:rPr lang="it-IT" altLang="it-IT" sz="1800" dirty="0">
                <a:latin typeface="Times New Roman" panose="02020603050405020304" pitchFamily="18" charset="0"/>
                <a:cs typeface="Times New Roman" panose="02020603050405020304" pitchFamily="18" charset="0"/>
              </a:rPr>
              <a:t> (GCB): barometro globale sulla corruzione – è un sondaggio rivolto direttamente ad un campione di cittadini (ad esempio, nel 2013 attraverso la DOXA su 1000 persone)</a:t>
            </a:r>
          </a:p>
          <a:p>
            <a:pPr marL="342900" indent="-342900" algn="l" eaLnBrk="1" hangingPunct="1">
              <a:buFont typeface="Wingdings 3" pitchFamily="18" charset="2"/>
              <a:buAutoNum type="arabicParen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indici di </a:t>
            </a:r>
            <a:r>
              <a:rPr lang="it-IT" altLang="it-IT" sz="2800" b="1" dirty="0" err="1">
                <a:latin typeface="Times New Roman" panose="02020603050405020304" pitchFamily="18" charset="0"/>
                <a:cs typeface="Times New Roman" panose="02020603050405020304" pitchFamily="18" charset="0"/>
              </a:rPr>
              <a:t>Transparency</a:t>
            </a:r>
            <a:r>
              <a:rPr lang="it-IT" altLang="it-IT" sz="2800" b="1" dirty="0">
                <a:latin typeface="Times New Roman" panose="02020603050405020304" pitchFamily="18" charset="0"/>
                <a:cs typeface="Times New Roman" panose="02020603050405020304" pitchFamily="18" charset="0"/>
              </a:rPr>
              <a:t> </a:t>
            </a:r>
            <a:r>
              <a:rPr lang="it-IT" altLang="it-IT" sz="2800" b="1" dirty="0" err="1">
                <a:latin typeface="Times New Roman" panose="02020603050405020304" pitchFamily="18" charset="0"/>
                <a:cs typeface="Times New Roman" panose="02020603050405020304" pitchFamily="18" charset="0"/>
              </a:rPr>
              <a:t>international</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8717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1340768"/>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L’importanza degli indici è stata sottolineata dalla risoluzione del Parlamento europeo 4 aprile 2018, che ha ribadito l’invito perché la Commissione sviluppi un sistema di indicatori rigorosi e criteri uniformi di facile applicazione per misurare il livello di corruzione negli stati membri e valutare le loro politiche anticorruzione, con l’elaborazione di un indice della corruzione per classificare gli Stati membri, ritenendo che questo sistema possa fornire una solida base su cui fondare il meccanismo di controllo al momento di controllare la spesa relativa alle risorse dell’Unione.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In questo quadro la risoluzione da un’importanza rilevante anche al «giornalismo investigativo», che svolge un ruolo fondamentale nel promuovere il necessario livello di trasparenza nell’Unione e negli Stati membri e per questo va incoraggiato e sostenuto con mezzi giuridici.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47667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L’importanza degli indici</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4427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1340768"/>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Occorre distinguere tra la corruzione legata alla criminalità organizzata e quella «diffusa», costituita da singoli o anche plurimi comportamenti, legati a singole persone.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prima più «strutturata» e programmata, può essere oggetto di un’azione di contrasto diretta altrettanto pianificata e programmata e può sfruttare l’incrocio di informazioni, l’uso di chi si «dissocia», indici rivelatori (identità delle persone, degli istituti finanziari utilizzati, dei mezzi materiali usati, meccanismi)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Per la seconda l’azione deve essere pensata e realizzata in maniera diversa, con strumenti indiretti e trasversali: la trasparenza, la semplificazione e la tempestività dei procedimenti, la limitazione delle deroghe, la riduzione dei centri decisionali, la rotazione degli addetti, l’utilizzazione di atti-tipo e modelli operativi standardizzati, la valutazione esterna dei profili economici dell’azione, l’azione di sistemi di incompatibilità per pervenire conflitti di interessi, la predisposizione di controlli esterni sui tempi e sui costi anche finali.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In questo modo la lotta alla «corruzione», consente anche di combattere la «cattiva amministrazione»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due tipologie principali della corruzione </a:t>
            </a: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e le forme di contrasto</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3466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Nei rapporti tra corruzione ed economia: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 fino agli anni ‘90 si sosteneva che la corruzione facilita la crescita economica, perché evita regole rigide che ostacolano gli investimenti, i criteri selettivi automatici nell’assegnazione di contributi pubblici o degli appalti, produce risparmi di tempo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Dopo gli anni ’90 si sostiene invece che ostacola la crescita economica: investimenti inutili, inefficienza diffusa, allargamento delle diseguaglianze, alti livelli di criminalità organizzata, sfiducia nelle istituzioni</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Gli economisti istituzionali sostengono che la qualità delle istituzioni (correttezza politico-amministrativa ed efficienza nella </a:t>
            </a:r>
            <a:r>
              <a:rPr lang="it-IT" altLang="it-IT" sz="1800" dirty="0" err="1">
                <a:latin typeface="Times New Roman" panose="02020603050405020304" pitchFamily="18" charset="0"/>
                <a:cs typeface="Times New Roman" panose="02020603050405020304" pitchFamily="18" charset="0"/>
              </a:rPr>
              <a:t>governance</a:t>
            </a:r>
            <a:r>
              <a:rPr lang="it-IT" altLang="it-IT" sz="1800" dirty="0">
                <a:latin typeface="Times New Roman" panose="02020603050405020304" pitchFamily="18" charset="0"/>
                <a:cs typeface="Times New Roman" panose="02020603050405020304" pitchFamily="18" charset="0"/>
              </a:rPr>
              <a:t>) sono in rapporto di causa ed effetto con la corruzione e l’etica imprenditoriale: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l’alta qualità politica e amministrativa riduce i fenomeni corruttivi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bassa qualità politica determina bassa crescita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bassa crescita alimenta la corruzione in presenza di istituzioni deboli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rapporti tra corruzione ed economia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1054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buNone/>
            </a:pPr>
            <a:r>
              <a:rPr lang="it-IT" sz="2000" dirty="0">
                <a:latin typeface="Times New Roman" panose="02020603050405020304" pitchFamily="18" charset="0"/>
                <a:cs typeface="Times New Roman" panose="02020603050405020304" pitchFamily="18" charset="0"/>
              </a:rPr>
              <a:t>Si dice che secondo la Corte dei Conti i costi diretti stimati sono di 60 miliardi di euro (4% del PIL) </a:t>
            </a:r>
          </a:p>
          <a:p>
            <a:pPr marL="0" indent="0">
              <a:buNone/>
            </a:pPr>
            <a:r>
              <a:rPr lang="it-IT" sz="2000" dirty="0">
                <a:latin typeface="Times New Roman" panose="02020603050405020304" pitchFamily="18" charset="0"/>
                <a:cs typeface="Times New Roman" panose="02020603050405020304" pitchFamily="18" charset="0"/>
              </a:rPr>
              <a:t>In tutta l’Europa i costi diretti sono stati stimati in 120 miliardi di euro L’Italia quindi deterrebbe il triste primato di coprire da sola il 50% dei costi diretti complessivi del territorio europeo diretti complessivi del territorio europeo </a:t>
            </a:r>
          </a:p>
          <a:p>
            <a:pPr marL="0" indent="0">
              <a:buNone/>
            </a:pPr>
            <a:r>
              <a:rPr lang="it-IT" sz="2000" dirty="0">
                <a:latin typeface="Times New Roman" panose="02020603050405020304" pitchFamily="18" charset="0"/>
                <a:cs typeface="Times New Roman" panose="02020603050405020304" pitchFamily="18" charset="0"/>
              </a:rPr>
              <a:t>Si tratta di costi indiretti (ritardi  e cattivo funzionamento dei pubblici uffici, inefficienza o inutilità di opere e servizi pubblici, perdita di competitività, calo degli investimenti) </a:t>
            </a:r>
          </a:p>
          <a:p>
            <a:pPr marL="0" indent="0">
              <a:buNone/>
            </a:pPr>
            <a:r>
              <a:rPr lang="it-IT" sz="2000" dirty="0">
                <a:latin typeface="Times New Roman" panose="02020603050405020304" pitchFamily="18" charset="0"/>
                <a:cs typeface="Times New Roman" panose="02020603050405020304" pitchFamily="18" charset="0"/>
              </a:rPr>
              <a:t>Per le grandi opere pubbliche i costi indiretti sarebbero stimati intorno al 40% dei costi dell’appalto Il valore complessivo ha raggiunto il 21,5% del PIL (322 miliardi di euro)</a:t>
            </a:r>
          </a:p>
          <a:p>
            <a:endParaRPr 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«costo» della corruzione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1927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«verità» sull’indicazione dei 60 miliardi all’anno.</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stima era stata effettuata dal </a:t>
            </a:r>
            <a:r>
              <a:rPr lang="it-IT" altLang="it-IT" sz="2000" dirty="0" err="1">
                <a:latin typeface="Times New Roman" panose="02020603050405020304" pitchFamily="18" charset="0"/>
                <a:cs typeface="Times New Roman" panose="02020603050405020304" pitchFamily="18" charset="0"/>
              </a:rPr>
              <a:t>SaeT</a:t>
            </a:r>
            <a:r>
              <a:rPr lang="it-IT" altLang="it-IT" sz="2000" dirty="0">
                <a:latin typeface="Times New Roman" panose="02020603050405020304" pitchFamily="18" charset="0"/>
                <a:cs typeface="Times New Roman" panose="02020603050405020304" pitchFamily="18" charset="0"/>
              </a:rPr>
              <a:t> del Dipartimento della funzione pubblica, che aveva ereditato le competenze dell’Alto Commissario anticorruzione, poi ripresa da T.I. e citata in parlamento dal Ministro per la pubblica amministrazione nel 2009.</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cifra, riportata poi da giornali ed esponenti politici è stata poi citata, senza alcuna previa validazione,  anche dal Presidente e dal Procuratore generale della Corte dei conti, e così  è diventata una «realtà» riportata nel tempo senza che venga citata la fonte</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In realtà sono ormai più di 10 anni che si parla della stessa cifra – diventata quindi  un mito – che sembra in questo modo insensibile sia alla crescita che alla decrescita dell’economia.</a:t>
            </a: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«costo» della corruzione: la storia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76337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La differenza anche intuitiva tra il «prezzo» della corruzione e il «costo» della corruzione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Il prezzo in base alle prove acquisite in sede penale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Il «costo» come mera proiezione dei dati economici di settore o dell’intero mercato</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188640"/>
            <a:ext cx="8398446" cy="102679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Gli aspetti critici e le difficoltà per definire il «costo» della corruzione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7017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980728"/>
            <a:ext cx="8013576" cy="4628802"/>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Il sistema nazionale anticorruzione deve essere analizzato alla luce di tre disposizioni della Costituzione:</a:t>
            </a:r>
          </a:p>
          <a:p>
            <a:pPr algn="l">
              <a:buFontTx/>
              <a:buChar char="-"/>
            </a:pPr>
            <a:r>
              <a:rPr lang="it-IT" altLang="it-IT" sz="1800" dirty="0">
                <a:latin typeface="Times New Roman" panose="02020603050405020304" pitchFamily="18" charset="0"/>
                <a:cs typeface="Times New Roman" panose="02020603050405020304" pitchFamily="18" charset="0"/>
              </a:rPr>
              <a:t>art. 54:  «</a:t>
            </a:r>
            <a:r>
              <a:rPr lang="it-IT" sz="1800" dirty="0">
                <a:latin typeface="Times New Roman" panose="02020603050405020304" pitchFamily="18" charset="0"/>
                <a:cs typeface="Times New Roman" panose="02020603050405020304" pitchFamily="18" charset="0"/>
              </a:rPr>
              <a:t>Tutti i cittadini hanno il dovere di essere fedeli alla Repubblica e di osservarne la Costituzione e le leggi. I cittadini cui sono affidate funzioni pubbliche hanno il dovere di adempierle con disciplina ed onore, prestando giuramento nei casi stabiliti dalla legge»</a:t>
            </a:r>
          </a:p>
          <a:p>
            <a:pPr algn="l">
              <a:buFontTx/>
              <a:buChar char="-"/>
            </a:pPr>
            <a:r>
              <a:rPr lang="it-IT" altLang="it-IT" sz="1800" dirty="0">
                <a:latin typeface="Times New Roman" panose="02020603050405020304" pitchFamily="18" charset="0"/>
                <a:cs typeface="Times New Roman" panose="02020603050405020304" pitchFamily="18" charset="0"/>
              </a:rPr>
              <a:t>art. 97: «</a:t>
            </a:r>
            <a:r>
              <a:rPr lang="it-IT" sz="1800" dirty="0">
                <a:latin typeface="Times New Roman" panose="02020603050405020304" pitchFamily="18" charset="0"/>
                <a:cs typeface="Times New Roman" panose="02020603050405020304" pitchFamily="18" charset="0"/>
              </a:rPr>
              <a:t>I pubblici uffici sono organizzati secondo disposizioni di legge, in modo che siano assicurati il buon andamento e l'imparzialità dell'amministrazione» </a:t>
            </a:r>
            <a:r>
              <a:rPr lang="it-IT" altLang="it-IT" sz="1800" dirty="0">
                <a:latin typeface="Times New Roman" panose="02020603050405020304" pitchFamily="18" charset="0"/>
                <a:cs typeface="Times New Roman" panose="02020603050405020304" pitchFamily="18" charset="0"/>
              </a:rPr>
              <a:t> </a:t>
            </a:r>
          </a:p>
          <a:p>
            <a:pPr algn="l">
              <a:buFontTx/>
              <a:buChar char="-"/>
            </a:pPr>
            <a:r>
              <a:rPr lang="it-IT" altLang="it-IT" sz="1800" dirty="0">
                <a:latin typeface="Times New Roman" panose="02020603050405020304" pitchFamily="18" charset="0"/>
                <a:cs typeface="Times New Roman" panose="02020603050405020304" pitchFamily="18" charset="0"/>
              </a:rPr>
              <a:t>art. 98: «</a:t>
            </a:r>
            <a:r>
              <a:rPr lang="it-IT" sz="1800" dirty="0">
                <a:latin typeface="Times New Roman" panose="02020603050405020304" pitchFamily="18" charset="0"/>
                <a:cs typeface="Times New Roman" panose="02020603050405020304" pitchFamily="18" charset="0"/>
              </a:rPr>
              <a:t>I pubblici impiegati sono al servizio esclusivo della Nazione»</a:t>
            </a:r>
            <a:endParaRPr lang="it-IT" altLang="it-IT" sz="1800" dirty="0">
              <a:latin typeface="Times New Roman" panose="02020603050405020304" pitchFamily="18" charset="0"/>
              <a:cs typeface="Times New Roman" panose="02020603050405020304" pitchFamily="18" charset="0"/>
            </a:endParaRPr>
          </a:p>
          <a:p>
            <a:pPr marL="0" indent="0" algn="l">
              <a:buNone/>
            </a:pPr>
            <a:endParaRPr lang="it-IT" altLang="it-IT" sz="1800" dirty="0">
              <a:latin typeface="Times New Roman" panose="02020603050405020304" pitchFamily="18" charset="0"/>
              <a:cs typeface="Times New Roman" panose="02020603050405020304" pitchFamily="18" charset="0"/>
            </a:endParaRPr>
          </a:p>
          <a:p>
            <a:pPr marL="0" indent="0" algn="l">
              <a:buNone/>
            </a:pPr>
            <a:r>
              <a:rPr lang="it-IT" altLang="it-IT" sz="20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67544" y="188640"/>
            <a:ext cx="8542462" cy="576064"/>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  </a:t>
            </a: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 L’inquadramento costituzionale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39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eaLnBrk="1" hangingPunct="1">
              <a:buFont typeface="Wingdings 3" pitchFamily="18" charset="2"/>
              <a:buNone/>
            </a:pPr>
            <a:endParaRPr lang="it-IT" altLang="it-IT" sz="16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La Convenzione di  Bruxelles 26 maggio 1997 detta disposizioni per la lotta alla corruzione dei funzionari delle Comunità europee o degli Stati membri.  </a:t>
            </a: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All’art. 1 definisce il «funzionario comunitario» e il «funzionario nazionale».</a:t>
            </a: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Ai sensi dell’art. 2 «vi è corruzione passiva quando il funzionario deliberatamente, direttamente o indirettamente, sollecita o riceve vantaggi di qualsiasi natura, per sé o per un terzo, o ne accetta la promessa per compiere o per omettere un atto proprio delle sue funzioni o nell’esercizio di queste, in violazione dei suoi doveri di ufficio».</a:t>
            </a: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Ai sensi dell’art. 3 «vi è corruzione attiva quando una persona deliberatamente promette o dà, direttamente o tramite un intermediario, un vantaggio di qualsivoglia natura ad un funzionario, per il funzionario stesso o per un terzo, affinché questi compia o ometta un atto proprio delle sue funzioni o nell’esercizio di queste, in modo contrario ai suoi doveri d’ufficio». </a:t>
            </a: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L’art. 6 dispone che «Ciascuno Stato membro prende le misure necessarie per consentire che i dirigenti delle imprese ovvero qualsiasi persona che esercitino poteri decisionali o di controllo in seno ad un’impresa possano rispondere penalmente, secondo i principi stabiliti dal diritto nazionale, per gli atti di corruzione di cui all’articolo 3, commessi da persona soggetta alla loro autorità e per conto dell’impresa».</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nozione di corruzione in ambito internazionale</a:t>
            </a:r>
            <a:br>
              <a:rPr lang="it-IT" altLang="it-IT" sz="28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La Convenzione di Bruxelles 26 maggio 1997</a:t>
            </a:r>
          </a:p>
        </p:txBody>
      </p:sp>
    </p:spTree>
    <p:extLst>
      <p:ext uri="{BB962C8B-B14F-4D97-AF65-F5344CB8AC3E}">
        <p14:creationId xmlns:p14="http://schemas.microsoft.com/office/powerpoint/2010/main" val="20006689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980728"/>
            <a:ext cx="8013576" cy="4628802"/>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endParaRPr lang="it-IT" altLang="it-IT" sz="1800" dirty="0">
              <a:latin typeface="Times New Roman" panose="02020603050405020304" pitchFamily="18" charset="0"/>
              <a:cs typeface="Times New Roman" panose="02020603050405020304" pitchFamily="18" charset="0"/>
            </a:endParaRPr>
          </a:p>
          <a:p>
            <a:pPr marL="0" indent="0" algn="l">
              <a:buNone/>
            </a:pPr>
            <a:endParaRPr lang="it-IT" altLang="it-IT" sz="1800" dirty="0">
              <a:latin typeface="Times New Roman" panose="02020603050405020304" pitchFamily="18" charset="0"/>
              <a:cs typeface="Times New Roman" panose="02020603050405020304" pitchFamily="18" charset="0"/>
            </a:endParaRPr>
          </a:p>
          <a:p>
            <a:pPr marL="0" indent="0" algn="l">
              <a:buNone/>
            </a:pPr>
            <a:endParaRPr lang="it-IT" altLang="it-IT" sz="1800" dirty="0">
              <a:latin typeface="Times New Roman" panose="02020603050405020304" pitchFamily="18" charset="0"/>
              <a:cs typeface="Times New Roman" panose="02020603050405020304" pitchFamily="18" charset="0"/>
            </a:endParaRPr>
          </a:p>
          <a:p>
            <a:pPr marL="0" indent="0" algn="l">
              <a:buNone/>
            </a:pPr>
            <a:r>
              <a:rPr lang="it-IT" altLang="it-IT" sz="2000" dirty="0">
                <a:latin typeface="Times New Roman" panose="02020603050405020304" pitchFamily="18" charset="0"/>
                <a:cs typeface="Times New Roman" panose="02020603050405020304" pitchFamily="18" charset="0"/>
              </a:rPr>
              <a:t>Ai sensi dell’art. 1 primo comma la legge costituisce attuazione dell’art. 6 della Convenzione ONU di </a:t>
            </a:r>
            <a:r>
              <a:rPr lang="it-IT" altLang="it-IT" sz="2000" dirty="0" err="1">
                <a:latin typeface="Times New Roman" panose="02020603050405020304" pitchFamily="18" charset="0"/>
                <a:cs typeface="Times New Roman" panose="02020603050405020304" pitchFamily="18" charset="0"/>
              </a:rPr>
              <a:t>Merida</a:t>
            </a:r>
            <a:r>
              <a:rPr lang="it-IT" altLang="it-IT" sz="2000" dirty="0">
                <a:latin typeface="Times New Roman" panose="02020603050405020304" pitchFamily="18" charset="0"/>
                <a:cs typeface="Times New Roman" panose="02020603050405020304" pitchFamily="18" charset="0"/>
              </a:rPr>
              <a:t> 31 ottobre 2003 e degli artt. 20 e 21 della Convenzione penale di Strasburgo 27 gennaio 1999</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67544" y="188640"/>
            <a:ext cx="8542462" cy="576064"/>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  </a:t>
            </a:r>
            <a:br>
              <a:rPr lang="it-IT" altLang="it-IT" sz="2800" b="1" dirty="0">
                <a:latin typeface="Times New Roman" panose="02020603050405020304" pitchFamily="18" charset="0"/>
                <a:cs typeface="Times New Roman" panose="02020603050405020304" pitchFamily="18" charset="0"/>
              </a:rPr>
            </a:br>
            <a:br>
              <a:rPr lang="it-IT" altLang="it-IT" sz="2800" b="1" dirty="0">
                <a:latin typeface="Times New Roman" panose="02020603050405020304" pitchFamily="18" charset="0"/>
                <a:cs typeface="Times New Roman" panose="02020603050405020304" pitchFamily="18" charset="0"/>
              </a:rPr>
            </a:br>
            <a:r>
              <a:rPr lang="it-IT" altLang="it-IT" sz="2800" b="1" dirty="0">
                <a:latin typeface="Times New Roman" panose="02020603050405020304" pitchFamily="18" charset="0"/>
                <a:cs typeface="Times New Roman" panose="02020603050405020304" pitchFamily="18" charset="0"/>
              </a:rPr>
              <a:t> La legge 6 novembre 2012 n. 190: premessa</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4729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39552" y="970583"/>
            <a:ext cx="8157592" cy="4916834"/>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I principali strumenti previsti dalla normativa, oltre all’elaborazione del P.N.A., sono: - adozione dei P.T.P.C. </a:t>
            </a:r>
          </a:p>
          <a:p>
            <a:pPr marL="0" indent="0" algn="l">
              <a:buNone/>
            </a:pPr>
            <a:r>
              <a:rPr lang="it-IT" altLang="it-IT" sz="1800" dirty="0">
                <a:latin typeface="Times New Roman" panose="02020603050405020304" pitchFamily="18" charset="0"/>
                <a:cs typeface="Times New Roman" panose="02020603050405020304" pitchFamily="18" charset="0"/>
              </a:rPr>
              <a:t>- adempimenti per realizzare la trasparenza dell’azione amministrativa</a:t>
            </a:r>
          </a:p>
          <a:p>
            <a:pPr marL="0" indent="0" algn="l">
              <a:buNone/>
            </a:pPr>
            <a:r>
              <a:rPr lang="it-IT" altLang="it-IT" sz="1800" dirty="0">
                <a:latin typeface="Times New Roman" panose="02020603050405020304" pitchFamily="18" charset="0"/>
                <a:cs typeface="Times New Roman" panose="02020603050405020304" pitchFamily="18" charset="0"/>
              </a:rPr>
              <a:t>- rotazione del personale </a:t>
            </a:r>
          </a:p>
          <a:p>
            <a:pPr marL="0" indent="0" algn="l">
              <a:buNone/>
            </a:pPr>
            <a:r>
              <a:rPr lang="it-IT" altLang="it-IT" sz="1800" dirty="0">
                <a:latin typeface="Times New Roman" panose="02020603050405020304" pitchFamily="18" charset="0"/>
                <a:cs typeface="Times New Roman" panose="02020603050405020304" pitchFamily="18" charset="0"/>
              </a:rPr>
              <a:t>- formazione in materia di etica, integrità ed altre tematiche attinenti alla prevenzione della corruzione. </a:t>
            </a:r>
          </a:p>
          <a:p>
            <a:pPr marL="0" indent="0" algn="l">
              <a:buNone/>
            </a:pPr>
            <a:r>
              <a:rPr lang="it-IT" altLang="it-IT" sz="1800" dirty="0">
                <a:latin typeface="Times New Roman" panose="02020603050405020304" pitchFamily="18" charset="0"/>
                <a:cs typeface="Times New Roman" panose="02020603050405020304" pitchFamily="18" charset="0"/>
              </a:rPr>
              <a:t>- adozione di codici di comportamento</a:t>
            </a:r>
          </a:p>
          <a:p>
            <a:pPr marL="0" indent="0" algn="l">
              <a:buNone/>
            </a:pPr>
            <a:r>
              <a:rPr lang="it-IT" altLang="it-IT" sz="1800" dirty="0">
                <a:latin typeface="Times New Roman" panose="02020603050405020304" pitchFamily="18" charset="0"/>
                <a:cs typeface="Times New Roman" panose="02020603050405020304" pitchFamily="18" charset="0"/>
              </a:rPr>
              <a:t>- obbligo di astensione in caso di conflitto di interesse </a:t>
            </a:r>
          </a:p>
          <a:p>
            <a:pPr marL="0" indent="0" algn="l">
              <a:buNone/>
            </a:pPr>
            <a:r>
              <a:rPr lang="it-IT" altLang="it-IT" sz="1800" dirty="0">
                <a:latin typeface="Times New Roman" panose="02020603050405020304" pitchFamily="18" charset="0"/>
                <a:cs typeface="Times New Roman" panose="02020603050405020304" pitchFamily="18" charset="0"/>
              </a:rPr>
              <a:t>- disciplina specifica in materia di svolgimento di incarichi d’ufficio</a:t>
            </a:r>
          </a:p>
          <a:p>
            <a:pPr marL="0" indent="0" algn="l">
              <a:buNone/>
            </a:pPr>
            <a:r>
              <a:rPr lang="it-IT" altLang="it-IT" sz="1800" dirty="0">
                <a:latin typeface="Times New Roman" panose="02020603050405020304" pitchFamily="18" charset="0"/>
                <a:cs typeface="Times New Roman" panose="02020603050405020304" pitchFamily="18" charset="0"/>
              </a:rPr>
              <a:t>- disciplina di attività ed incarichi extra-istituzionali</a:t>
            </a:r>
          </a:p>
          <a:p>
            <a:pPr marL="0" indent="0" algn="l">
              <a:buNone/>
            </a:pPr>
            <a:r>
              <a:rPr lang="it-IT" altLang="it-IT" sz="1800" dirty="0">
                <a:latin typeface="Times New Roman" panose="02020603050405020304" pitchFamily="18" charset="0"/>
                <a:cs typeface="Times New Roman" panose="02020603050405020304" pitchFamily="18" charset="0"/>
              </a:rPr>
              <a:t>- disciplina in materia di attività successiva alla cessazione del rapporto di lavoro (c.d. </a:t>
            </a:r>
            <a:r>
              <a:rPr lang="it-IT" altLang="it-IT" sz="1800" dirty="0" err="1">
                <a:latin typeface="Times New Roman" panose="02020603050405020304" pitchFamily="18" charset="0"/>
                <a:cs typeface="Times New Roman" panose="02020603050405020304" pitchFamily="18" charset="0"/>
              </a:rPr>
              <a:t>pantouflage</a:t>
            </a:r>
            <a:r>
              <a:rPr lang="it-IT" altLang="it-IT" sz="1800">
                <a:latin typeface="Times New Roman" panose="02020603050405020304" pitchFamily="18" charset="0"/>
                <a:cs typeface="Times New Roman" panose="02020603050405020304" pitchFamily="18" charset="0"/>
              </a:rPr>
              <a:t>)</a:t>
            </a:r>
            <a:endParaRPr lang="it-IT" altLang="it-IT" sz="1800" dirty="0">
              <a:latin typeface="Times New Roman" panose="02020603050405020304" pitchFamily="18" charset="0"/>
              <a:cs typeface="Times New Roman" panose="02020603050405020304" pitchFamily="18" charset="0"/>
            </a:endParaRPr>
          </a:p>
          <a:p>
            <a:pPr marL="0" indent="0" algn="l">
              <a:buNone/>
            </a:pPr>
            <a:r>
              <a:rPr lang="it-IT" altLang="it-IT" sz="1800" dirty="0">
                <a:latin typeface="Times New Roman" panose="02020603050405020304" pitchFamily="18" charset="0"/>
                <a:cs typeface="Times New Roman" panose="02020603050405020304" pitchFamily="18" charset="0"/>
              </a:rPr>
              <a:t>- disciplina in materia di tutela del dipendente che effettua segnalazioni di illecito (c.d. </a:t>
            </a:r>
            <a:r>
              <a:rPr lang="it-IT" altLang="it-IT" sz="1800" dirty="0" err="1">
                <a:latin typeface="Times New Roman" panose="02020603050405020304" pitchFamily="18" charset="0"/>
                <a:cs typeface="Times New Roman" panose="02020603050405020304" pitchFamily="18" charset="0"/>
              </a:rPr>
              <a:t>whistleblower</a:t>
            </a: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11663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principali strumenti della legge  2012 n. 190  </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03769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08720"/>
            <a:ext cx="8496944" cy="4628802"/>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1 – Autorità nazionale anticorruzione-ANAC</a:t>
            </a:r>
          </a:p>
          <a:p>
            <a:pPr marL="0" indent="0" algn="l">
              <a:buNone/>
            </a:pPr>
            <a:r>
              <a:rPr lang="it-IT" altLang="it-IT" sz="1800" dirty="0">
                <a:latin typeface="Times New Roman" panose="02020603050405020304" pitchFamily="18" charset="0"/>
                <a:cs typeface="Times New Roman" panose="02020603050405020304" pitchFamily="18" charset="0"/>
              </a:rPr>
              <a:t>2 – Conferenza unificata Stato-Regioni e Autonomie locali individua adempimenti e termini per l’attuazione del sistema da parte di Regioni, Province autonome, Enti locali, Enti pubblici e soggetti di diritto privato sottoposti al loro controllo (commi 60 e 61)</a:t>
            </a:r>
          </a:p>
          <a:p>
            <a:pPr marL="0" indent="0" algn="l">
              <a:buNone/>
            </a:pPr>
            <a:r>
              <a:rPr lang="it-IT" altLang="it-IT" sz="1800" dirty="0">
                <a:latin typeface="Times New Roman" panose="02020603050405020304" pitchFamily="18" charset="0"/>
                <a:cs typeface="Times New Roman" panose="02020603050405020304" pitchFamily="18" charset="0"/>
              </a:rPr>
              <a:t>3 – Dipartimento della Funzione Pubblica: promuove le strategie di prevenzione ed è coordinatore della loro attuazione (comma 4) </a:t>
            </a:r>
          </a:p>
          <a:p>
            <a:pPr marL="0" indent="0" algn="l">
              <a:buNone/>
            </a:pPr>
            <a:r>
              <a:rPr lang="it-IT" altLang="it-IT" sz="1800" dirty="0">
                <a:latin typeface="Times New Roman" panose="02020603050405020304" pitchFamily="18" charset="0"/>
                <a:cs typeface="Times New Roman" panose="02020603050405020304" pitchFamily="18" charset="0"/>
              </a:rPr>
              <a:t>4 – Prefetto : fornisce supporto tecnico e informativo facoltativo agli Enti locali (comma 6); gestisce le </a:t>
            </a:r>
            <a:r>
              <a:rPr lang="it-IT" altLang="it-IT" sz="1800" dirty="0" err="1">
                <a:latin typeface="Times New Roman" panose="02020603050405020304" pitchFamily="18" charset="0"/>
                <a:cs typeface="Times New Roman" panose="02020603050405020304" pitchFamily="18" charset="0"/>
              </a:rPr>
              <a:t>white</a:t>
            </a:r>
            <a:r>
              <a:rPr lang="it-IT" altLang="it-IT" sz="1800" dirty="0">
                <a:latin typeface="Times New Roman" panose="02020603050405020304" pitchFamily="18" charset="0"/>
                <a:cs typeface="Times New Roman" panose="02020603050405020304" pitchFamily="18" charset="0"/>
              </a:rPr>
              <a:t> list (imprese indenni da infiltrazioni criminali: commi 52-55); </a:t>
            </a:r>
          </a:p>
          <a:p>
            <a:pPr marL="0" indent="0" algn="l">
              <a:buNone/>
            </a:pPr>
            <a:r>
              <a:rPr lang="it-IT" altLang="it-IT" sz="1800" dirty="0">
                <a:latin typeface="Times New Roman" panose="02020603050405020304" pitchFamily="18" charset="0"/>
                <a:cs typeface="Times New Roman" panose="02020603050405020304" pitchFamily="18" charset="0"/>
              </a:rPr>
              <a:t>5 – SNA (ex SSPA): predispone percorsi, anche  specifici e settoriali, di formazione ai dipendenti delle amministrazioni statali (comma 11); </a:t>
            </a:r>
          </a:p>
          <a:p>
            <a:pPr marL="0" indent="0" algn="l">
              <a:buNone/>
            </a:pPr>
            <a:r>
              <a:rPr lang="it-IT" altLang="it-IT" sz="1800" dirty="0">
                <a:latin typeface="Times New Roman" panose="02020603050405020304" pitchFamily="18" charset="0"/>
                <a:cs typeface="Times New Roman" panose="02020603050405020304" pitchFamily="18" charset="0"/>
              </a:rPr>
              <a:t>6 – Pubbliche amministrazioni (centrali, locali..) attuano ed implementano le misure previste dalla legge e dal PNA anche attraverso l’azione del RTPC</a:t>
            </a:r>
          </a:p>
          <a:p>
            <a:pPr marL="0" indent="0" algn="l">
              <a:buNone/>
            </a:pPr>
            <a:r>
              <a:rPr lang="it-IT" altLang="it-IT" sz="1800" dirty="0">
                <a:latin typeface="Times New Roman" panose="02020603050405020304" pitchFamily="18" charset="0"/>
                <a:cs typeface="Times New Roman" panose="02020603050405020304" pitchFamily="18" charset="0"/>
              </a:rPr>
              <a:t>7 – Enti pubblici economici e soggetti di diritto privato in controllo pubblico: attuano ed implementano le misure previste dalla legge e dal PNA </a:t>
            </a:r>
          </a:p>
          <a:p>
            <a:pPr marL="0" indent="0" algn="l">
              <a:buNone/>
            </a:pPr>
            <a:r>
              <a:rPr lang="it-IT" altLang="it-IT" sz="1800" dirty="0">
                <a:latin typeface="Times New Roman" panose="02020603050405020304" pitchFamily="18" charset="0"/>
                <a:cs typeface="Times New Roman" panose="02020603050405020304" pitchFamily="18" charset="0"/>
              </a:rPr>
              <a:t>8 – Corte dei conti collabora in vario modo (commi 32 sulla trasparenza,;  12, 62  in materia di responsabilità amministrativa)</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67544" y="11663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soggetti coinvolti nell’applicazione della legge</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3732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r>
              <a:rPr lang="it-IT" altLang="it-IT" sz="2000" dirty="0">
                <a:latin typeface="Times New Roman" panose="02020603050405020304" pitchFamily="18" charset="0"/>
                <a:cs typeface="Times New Roman" panose="02020603050405020304" pitchFamily="18" charset="0"/>
              </a:rPr>
              <a:t>Per corruzione in senso lato si intende l’abuso da parte di un soggetto del potere a lui affidato al fine di ottenere vantaggi privati</a:t>
            </a:r>
          </a:p>
          <a:p>
            <a:pPr marL="0" indent="0" algn="l">
              <a:buNone/>
            </a:pPr>
            <a:r>
              <a:rPr lang="it-IT" altLang="it-IT" sz="2000" dirty="0">
                <a:latin typeface="Times New Roman" panose="02020603050405020304" pitchFamily="18" charset="0"/>
                <a:cs typeface="Times New Roman" panose="02020603050405020304" pitchFamily="18" charset="0"/>
              </a:rPr>
              <a:t>Dove:</a:t>
            </a:r>
          </a:p>
          <a:p>
            <a:pPr algn="l">
              <a:buFontTx/>
              <a:buChar char="-"/>
            </a:pPr>
            <a:r>
              <a:rPr lang="it-IT" altLang="it-IT" sz="2000" dirty="0">
                <a:latin typeface="Times New Roman" panose="02020603050405020304" pitchFamily="18" charset="0"/>
                <a:cs typeface="Times New Roman" panose="02020603050405020304" pitchFamily="18" charset="0"/>
              </a:rPr>
              <a:t>Il potere è l’esercizio della funzione affidata al funzionario pubblico</a:t>
            </a:r>
          </a:p>
          <a:p>
            <a:pPr algn="l">
              <a:buFontTx/>
              <a:buChar char="-"/>
            </a:pPr>
            <a:r>
              <a:rPr lang="it-IT" altLang="it-IT" sz="2000" dirty="0">
                <a:latin typeface="Times New Roman" panose="02020603050405020304" pitchFamily="18" charset="0"/>
                <a:cs typeface="Times New Roman" panose="02020603050405020304" pitchFamily="18" charset="0"/>
              </a:rPr>
              <a:t>Il soggetto è il funzionario pubblico a cui è affidata la funzione (burocrate, politico, professore, magistrato, medico etc.)</a:t>
            </a:r>
          </a:p>
          <a:p>
            <a:pPr algn="l">
              <a:buFontTx/>
              <a:buChar char="-"/>
            </a:pPr>
            <a:r>
              <a:rPr lang="it-IT" altLang="it-IT" sz="2000" dirty="0">
                <a:latin typeface="Times New Roman" panose="02020603050405020304" pitchFamily="18" charset="0"/>
                <a:cs typeface="Times New Roman" panose="02020603050405020304" pitchFamily="18" charset="0"/>
              </a:rPr>
              <a:t>L’abuso sussiste quando il potere non è esercitato nei termini previsti dalle norme</a:t>
            </a:r>
          </a:p>
          <a:p>
            <a:pPr algn="l">
              <a:buFontTx/>
              <a:buChar char="-"/>
            </a:pPr>
            <a:r>
              <a:rPr lang="it-IT" altLang="it-IT" sz="2000" dirty="0">
                <a:latin typeface="Times New Roman" panose="02020603050405020304" pitchFamily="18" charset="0"/>
                <a:cs typeface="Times New Roman" panose="02020603050405020304" pitchFamily="18" charset="0"/>
              </a:rPr>
              <a:t>Il vantaggio privato è il beneficio finanziario o di altra natura sia personale sia di altro soggetto cui il funzionario è legato da rapporti (parentela, affinità, amicizia, frequentazione abituale, appartenenza alla stessa </a:t>
            </a:r>
            <a:r>
              <a:rPr lang="it-IT" altLang="it-IT" sz="2000">
                <a:latin typeface="Times New Roman" panose="02020603050405020304" pitchFamily="18" charset="0"/>
                <a:cs typeface="Times New Roman" panose="02020603050405020304" pitchFamily="18" charset="0"/>
              </a:rPr>
              <a:t>organizzazione politica o sociale)</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nozione di corruzione in senso lato</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0998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268760"/>
            <a:ext cx="8157592" cy="4628802"/>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p>
          <a:p>
            <a:pPr algn="l">
              <a:buFontTx/>
              <a:buChar char="-"/>
            </a:pPr>
            <a:r>
              <a:rPr lang="it-IT" altLang="it-IT" sz="1800" dirty="0">
                <a:latin typeface="Times New Roman" panose="02020603050405020304" pitchFamily="18" charset="0"/>
                <a:cs typeface="Times New Roman" panose="02020603050405020304" pitchFamily="18" charset="0"/>
              </a:rPr>
              <a:t>Obbligo per le amministrazioni di dotarsi di un piano anticorruzione (l.n.190/2012)</a:t>
            </a:r>
          </a:p>
          <a:p>
            <a:pPr algn="l">
              <a:buFontTx/>
              <a:buChar char="-"/>
            </a:pPr>
            <a:r>
              <a:rPr lang="it-IT" altLang="it-IT" sz="1800" dirty="0">
                <a:latin typeface="Times New Roman" panose="02020603050405020304" pitchFamily="18" charset="0"/>
                <a:cs typeface="Times New Roman" panose="02020603050405020304" pitchFamily="18" charset="0"/>
              </a:rPr>
              <a:t>Modifica dei requisiti per candidarsi alle cariche politiche (d.lgs.n.235/2012); lgs.n.235/2012c.d.leggeSeverino); •</a:t>
            </a:r>
          </a:p>
          <a:p>
            <a:pPr algn="l">
              <a:buFontTx/>
              <a:buChar char="-"/>
            </a:pPr>
            <a:r>
              <a:rPr lang="it-IT" altLang="it-IT" sz="1800" dirty="0">
                <a:latin typeface="Times New Roman" panose="02020603050405020304" pitchFamily="18" charset="0"/>
                <a:cs typeface="Times New Roman" panose="02020603050405020304" pitchFamily="18" charset="0"/>
              </a:rPr>
              <a:t>Realizzazione di un sistema di trasparenza(d.lgs.n.33/2013);</a:t>
            </a:r>
          </a:p>
          <a:p>
            <a:pPr algn="l">
              <a:buFontTx/>
              <a:buChar char="-"/>
            </a:pPr>
            <a:r>
              <a:rPr lang="it-IT" altLang="it-IT" sz="1800" dirty="0">
                <a:latin typeface="Times New Roman" panose="02020603050405020304" pitchFamily="18" charset="0"/>
                <a:cs typeface="Times New Roman" panose="02020603050405020304" pitchFamily="18" charset="0"/>
              </a:rPr>
              <a:t>Disciplina dei casi di </a:t>
            </a:r>
            <a:r>
              <a:rPr lang="it-IT" altLang="it-IT" sz="1800" dirty="0" err="1">
                <a:latin typeface="Times New Roman" panose="02020603050405020304" pitchFamily="18" charset="0"/>
                <a:cs typeface="Times New Roman" panose="02020603050405020304" pitchFamily="18" charset="0"/>
              </a:rPr>
              <a:t>inconferibilità</a:t>
            </a:r>
            <a:r>
              <a:rPr lang="it-IT" altLang="it-IT" sz="1800" dirty="0">
                <a:latin typeface="Times New Roman" panose="02020603050405020304" pitchFamily="18" charset="0"/>
                <a:cs typeface="Times New Roman" panose="02020603050405020304" pitchFamily="18" charset="0"/>
              </a:rPr>
              <a:t> e di incompatibilità per gli incarichi pubblici (d.lgs.n.39/2013); </a:t>
            </a:r>
          </a:p>
          <a:p>
            <a:pPr algn="l">
              <a:buFontTx/>
              <a:buChar char="-"/>
            </a:pPr>
            <a:r>
              <a:rPr lang="it-IT" altLang="it-IT" sz="1800" dirty="0">
                <a:latin typeface="Times New Roman" panose="02020603050405020304" pitchFamily="18" charset="0"/>
                <a:cs typeface="Times New Roman" panose="02020603050405020304" pitchFamily="18" charset="0"/>
              </a:rPr>
              <a:t>Revisione del codice di comportamento generale dei dipendenti pubblici (D.P.R.n.62/2013) e valore di illecito disciplinare della sua violazione   </a:t>
            </a:r>
          </a:p>
          <a:p>
            <a:pPr algn="l">
              <a:buFontTx/>
              <a:buChar char="-"/>
            </a:pPr>
            <a:r>
              <a:rPr lang="it-IT" altLang="it-IT" sz="1800" dirty="0">
                <a:latin typeface="Times New Roman" panose="02020603050405020304" pitchFamily="18" charset="0"/>
                <a:cs typeface="Times New Roman" panose="02020603050405020304" pitchFamily="18" charset="0"/>
              </a:rPr>
              <a:t>Obbligo di ciascuna P.A. di adozione di un codice di comportamento</a:t>
            </a:r>
          </a:p>
          <a:p>
            <a:pPr algn="l">
              <a:buFontTx/>
              <a:buChar char="-"/>
            </a:pPr>
            <a:r>
              <a:rPr lang="it-IT" altLang="it-IT" sz="1800" dirty="0">
                <a:latin typeface="Times New Roman" panose="02020603050405020304" pitchFamily="18" charset="0"/>
                <a:cs typeface="Times New Roman" panose="02020603050405020304" pitchFamily="18" charset="0"/>
              </a:rPr>
              <a:t>Estensione degli obblighi di comportamento a tutti i soggetti che in qualsiasi modo (consulenti, appaltatori</a:t>
            </a:r>
            <a:r>
              <a:rPr lang="it-IT" altLang="it-IT" sz="1800">
                <a:latin typeface="Times New Roman" panose="02020603050405020304" pitchFamily="18" charset="0"/>
                <a:cs typeface="Times New Roman" panose="02020603050405020304" pitchFamily="18" charset="0"/>
              </a:rPr>
              <a:t>) collaborano con la P.A.</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54868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misure anticorruzione in senso lato</a:t>
            </a:r>
            <a:endParaRPr lang="it-IT" alt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4813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Convenzione sulla corruzione penale sottoscritta a Strasburgo dagli Stati del Consiglio di Europa il 27 gennaio 1999 e ratificata con L. 28 giugno 2012 n. 110 definisce il pubblico ufficiale e impegna gli Stati ad adottare misure legislative «affinché i seguenti fatti, quando sono commessi intenzionalmente, siano definiti reati penali secondo il proprio diritto interno»: il fatto di promettere, offrire o di procurare direttamente o indirettamente, qualsiasi vantaggio indebito a un suo pubblico ufficiale, per sé o per terzi, affinché compia o si astenga dal compiere un atto nell’esercizio delle sue funzioni (corruzione attiva)  ovvero per sollecitare o ricevere direttamente o indirettamente qualsiasi vantaggio indebito, per sé o per terzi, o di accettarne l’offerta o la promessa, allo scopo di compiere o astenersi dal compiere un atto nell’esercizio delle proprie funzioni (corruzione passiva).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convenzione definisce anche la corruzione attiva e passiva nel settore privato (nell’ambito di un’attività commerciale, relativamente a fatti di una qualsiasi persona che dirige un ente privato o chi vi lavora).</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nozione di corruzione in ambito internazionale</a:t>
            </a:r>
            <a:br>
              <a:rPr lang="it-IT" altLang="it-IT" sz="28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La Convenzione del Consiglio d’Europa 27 gennaio 1999</a:t>
            </a:r>
          </a:p>
        </p:txBody>
      </p:sp>
    </p:spTree>
    <p:extLst>
      <p:ext uri="{BB962C8B-B14F-4D97-AF65-F5344CB8AC3E}">
        <p14:creationId xmlns:p14="http://schemas.microsoft.com/office/powerpoint/2010/main" val="244002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 </a:t>
            </a:r>
          </a:p>
          <a:p>
            <a:pPr marL="0" indent="0" algn="l">
              <a:buNone/>
            </a:pPr>
            <a:r>
              <a:rPr lang="it-IT" altLang="it-IT" sz="1800" dirty="0">
                <a:latin typeface="Times New Roman" panose="02020603050405020304" pitchFamily="18" charset="0"/>
                <a:cs typeface="Times New Roman" panose="02020603050405020304" pitchFamily="18" charset="0"/>
              </a:rPr>
              <a:t>La Convenzione di Strasburgo stabilisce che le  Parti contraenti: </a:t>
            </a:r>
          </a:p>
          <a:p>
            <a:pPr algn="l">
              <a:buFontTx/>
              <a:buChar char="-"/>
            </a:pPr>
            <a:r>
              <a:rPr lang="it-IT" altLang="it-IT" sz="1800" dirty="0">
                <a:latin typeface="Times New Roman" panose="02020603050405020304" pitchFamily="18" charset="0"/>
                <a:cs typeface="Times New Roman" panose="02020603050405020304" pitchFamily="18" charset="0"/>
              </a:rPr>
              <a:t>adottino nel proprio ordinamento misure che consentano di confiscare o sottrarre gli strumenti ed i proventi dei reati penali definiti dalla Convenzione; </a:t>
            </a:r>
          </a:p>
          <a:p>
            <a:pPr algn="l">
              <a:buFontTx/>
              <a:buChar char="-"/>
            </a:pPr>
            <a:r>
              <a:rPr lang="it-IT" altLang="it-IT" sz="1800" dirty="0">
                <a:latin typeface="Times New Roman" panose="02020603050405020304" pitchFamily="18" charset="0"/>
                <a:cs typeface="Times New Roman" panose="02020603050405020304" pitchFamily="18" charset="0"/>
              </a:rPr>
              <a:t>garantiscano la specializzazione di persone o di enti nella lotta contro la corruzione e provvedano affinché i medesimi soggetti dispongano di una formazione e di risorse finanziarie adeguate all’esercizio delle proprie funzioni; </a:t>
            </a:r>
          </a:p>
          <a:p>
            <a:pPr algn="l">
              <a:buFontTx/>
              <a:buChar char="-"/>
            </a:pPr>
            <a:r>
              <a:rPr lang="it-IT" altLang="it-IT" sz="1800" dirty="0">
                <a:latin typeface="Times New Roman" panose="02020603050405020304" pitchFamily="18" charset="0"/>
                <a:cs typeface="Times New Roman" panose="02020603050405020304" pitchFamily="18" charset="0"/>
              </a:rPr>
              <a:t>includano i reati penali che rientrano nel campo di applicazione della presente Convenzione in tutti i futuri trattati di estradizione; </a:t>
            </a:r>
          </a:p>
          <a:p>
            <a:pPr algn="l">
              <a:buFontTx/>
              <a:buChar char="-"/>
            </a:pPr>
            <a:r>
              <a:rPr lang="it-IT" altLang="it-IT" sz="1800" dirty="0">
                <a:latin typeface="Times New Roman" panose="02020603050405020304" pitchFamily="18" charset="0"/>
                <a:cs typeface="Times New Roman" panose="02020603050405020304" pitchFamily="18" charset="0"/>
              </a:rPr>
              <a:t>designino una o più autorità centrali competenti in materia di cooperazione giudiziaria internazionale in tema di corruzione</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br>
              <a:rPr lang="it-IT" altLang="it-IT" sz="28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La Convenzione del Consiglio d’Europa 27 gennaio 1999 (segue)</a:t>
            </a:r>
          </a:p>
        </p:txBody>
      </p:sp>
    </p:spTree>
    <p:extLst>
      <p:ext uri="{BB962C8B-B14F-4D97-AF65-F5344CB8AC3E}">
        <p14:creationId xmlns:p14="http://schemas.microsoft.com/office/powerpoint/2010/main" val="52293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Convenzione di </a:t>
            </a:r>
            <a:r>
              <a:rPr lang="it-IT" altLang="it-IT" sz="1800" dirty="0" err="1">
                <a:latin typeface="Times New Roman" panose="02020603050405020304" pitchFamily="18" charset="0"/>
                <a:cs typeface="Times New Roman" panose="02020603050405020304" pitchFamily="18" charset="0"/>
              </a:rPr>
              <a:t>Merida</a:t>
            </a:r>
            <a:r>
              <a:rPr lang="it-IT" altLang="it-IT" sz="1800" dirty="0">
                <a:latin typeface="Times New Roman" panose="02020603050405020304" pitchFamily="18" charset="0"/>
                <a:cs typeface="Times New Roman" panose="02020603050405020304" pitchFamily="18" charset="0"/>
              </a:rPr>
              <a:t> (Assemblea generale dell’ONU 31 ottobre 2003) – ratificata con L. 3 agosto 2009 n. 116  – pone agli Stati l’obbligo di adottare efficaci politiche di prevenzione della corruzione senza peraltro definirla, mentre definisce invece il «pubblico ufficiale», i «beni», le «prove del crimine».</a:t>
            </a:r>
          </a:p>
          <a:p>
            <a:pPr marL="0" indent="0" algn="l">
              <a:buNone/>
            </a:pPr>
            <a:r>
              <a:rPr lang="it-IT" altLang="it-IT" sz="1800" dirty="0">
                <a:latin typeface="Times New Roman" panose="02020603050405020304" pitchFamily="18" charset="0"/>
                <a:cs typeface="Times New Roman" panose="02020603050405020304" pitchFamily="18" charset="0"/>
              </a:rPr>
              <a:t>Raccomanda agli Stati contraenti di prendere i provvedimenti necessari per: </a:t>
            </a:r>
          </a:p>
          <a:p>
            <a:pPr algn="l">
              <a:buFontTx/>
              <a:buChar char="-"/>
            </a:pPr>
            <a:r>
              <a:rPr lang="it-IT" altLang="it-IT" sz="1800" dirty="0">
                <a:latin typeface="Times New Roman" panose="02020603050405020304" pitchFamily="18" charset="0"/>
                <a:cs typeface="Times New Roman" panose="02020603050405020304" pitchFamily="18" charset="0"/>
              </a:rPr>
              <a:t>prevedere la responsabilità delle persone giuridiche;</a:t>
            </a:r>
          </a:p>
          <a:p>
            <a:pPr algn="l">
              <a:buFontTx/>
              <a:buChar char="-"/>
            </a:pPr>
            <a:r>
              <a:rPr lang="it-IT" altLang="it-IT" sz="1800" dirty="0">
                <a:latin typeface="Times New Roman" panose="02020603050405020304" pitchFamily="18" charset="0"/>
                <a:cs typeface="Times New Roman" panose="02020603050405020304" pitchFamily="18" charset="0"/>
              </a:rPr>
              <a:t>consentire il blocco, il sequestro e la confisca; </a:t>
            </a:r>
          </a:p>
          <a:p>
            <a:pPr algn="l">
              <a:buFontTx/>
              <a:buChar char="-"/>
            </a:pPr>
            <a:r>
              <a:rPr lang="it-IT" altLang="it-IT" sz="1800" dirty="0">
                <a:latin typeface="Times New Roman" panose="02020603050405020304" pitchFamily="18" charset="0"/>
                <a:cs typeface="Times New Roman" panose="02020603050405020304" pitchFamily="18" charset="0"/>
              </a:rPr>
              <a:t>proteggere i testimoni, gli esperti, le vittime e chi sporge denuncia; garantire che gli enti o le persone che hanno subito danni in seguito ad un atto di corruzione, abbiano il diritto di avviare un procedimento giudiziario per ottenere un indennizzo; </a:t>
            </a:r>
          </a:p>
          <a:p>
            <a:pPr algn="l">
              <a:buFontTx/>
              <a:buChar char="-"/>
            </a:pPr>
            <a:r>
              <a:rPr lang="it-IT" altLang="it-IT" sz="1800" dirty="0">
                <a:latin typeface="Times New Roman" panose="02020603050405020304" pitchFamily="18" charset="0"/>
                <a:cs typeface="Times New Roman" panose="02020603050405020304" pitchFamily="18" charset="0"/>
              </a:rPr>
              <a:t>istituire uno o più enti o nominare persone specializzate nella lotta contro la corruzione attraverso l’applicazione della legge; </a:t>
            </a:r>
          </a:p>
          <a:p>
            <a:pPr algn="l">
              <a:buFontTx/>
              <a:buChar char="-"/>
            </a:pPr>
            <a:r>
              <a:rPr lang="it-IT" altLang="it-IT" sz="1800" dirty="0">
                <a:latin typeface="Times New Roman" panose="02020603050405020304" pitchFamily="18" charset="0"/>
                <a:cs typeface="Times New Roman" panose="02020603050405020304" pitchFamily="18" charset="0"/>
              </a:rPr>
              <a:t>favorire la cooperazione con le forze dell’ordine; favorire la cooperazione tra autorità nazionali e con il settore privato;</a:t>
            </a:r>
          </a:p>
          <a:p>
            <a:pPr algn="l">
              <a:buFontTx/>
              <a:buChar char="-"/>
            </a:pPr>
            <a:r>
              <a:rPr lang="it-IT" altLang="it-IT" sz="1800" dirty="0">
                <a:latin typeface="Times New Roman" panose="02020603050405020304" pitchFamily="18" charset="0"/>
                <a:cs typeface="Times New Roman" panose="02020603050405020304" pitchFamily="18" charset="0"/>
              </a:rPr>
              <a:t>superare gli ostacoli che possono derivare dall’applicazione delle leggi sul segreto bancario.</a:t>
            </a:r>
          </a:p>
          <a:p>
            <a:pPr marL="0" indent="0" algn="l">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nozione di corruzione in ambito internazionale</a:t>
            </a:r>
            <a:br>
              <a:rPr lang="it-IT" altLang="it-IT" sz="28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La Convenzione di </a:t>
            </a:r>
            <a:r>
              <a:rPr lang="it-IT" altLang="it-IT" sz="2400" b="1" dirty="0" err="1">
                <a:latin typeface="Times New Roman" panose="02020603050405020304" pitchFamily="18" charset="0"/>
                <a:cs typeface="Times New Roman" panose="02020603050405020304" pitchFamily="18" charset="0"/>
              </a:rPr>
              <a:t>Merida</a:t>
            </a:r>
            <a:r>
              <a:rPr lang="it-IT" altLang="it-IT" sz="2400" b="1" dirty="0">
                <a:latin typeface="Times New Roman" panose="02020603050405020304" pitchFamily="18" charset="0"/>
                <a:cs typeface="Times New Roman" panose="02020603050405020304" pitchFamily="18" charset="0"/>
              </a:rPr>
              <a:t> 2003</a:t>
            </a:r>
          </a:p>
        </p:txBody>
      </p:sp>
    </p:spTree>
    <p:extLst>
      <p:ext uri="{BB962C8B-B14F-4D97-AF65-F5344CB8AC3E}">
        <p14:creationId xmlns:p14="http://schemas.microsoft.com/office/powerpoint/2010/main" val="717896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14288</TotalTime>
  <Words>10665</Words>
  <Application>Microsoft Office PowerPoint</Application>
  <PresentationFormat>Presentazione su schermo (4:3)</PresentationFormat>
  <Paragraphs>460</Paragraphs>
  <Slides>64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64</vt:i4>
      </vt:variant>
    </vt:vector>
  </HeadingPairs>
  <TitlesOfParts>
    <vt:vector size="70"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La corruzione nella storia</vt:lpstr>
      <vt:lpstr>La corruzione: definizione e area della tematica</vt:lpstr>
      <vt:lpstr>La corruzione: definizione e area della tematica</vt:lpstr>
      <vt:lpstr>La nozione di corruzione in ambito internazionale La Convenzione di Bruxelles 26 maggio 1997</vt:lpstr>
      <vt:lpstr>La nozione di corruzione in ambito internazionale La Convenzione del Consiglio d’Europa 27 gennaio 1999</vt:lpstr>
      <vt:lpstr> La Convenzione del Consiglio d’Europa 27 gennaio 1999 (segue)</vt:lpstr>
      <vt:lpstr>La nozione di corruzione in ambito internazionale La Convenzione di Merida 2003</vt:lpstr>
      <vt:lpstr>                     I  rapporti tra corruzione e frode nell’ambito dell’UE </vt:lpstr>
      <vt:lpstr>                     La definizione di pubblico ufficiale nella direttiva  2017/1371</vt:lpstr>
      <vt:lpstr>                     L’art. 322 bis Codice penale</vt:lpstr>
      <vt:lpstr>                     L’art. 322 bis Codice penale (segue)</vt:lpstr>
      <vt:lpstr>Gli effetti della corruzione in ambito internazionale La Convenzione del Consiglio d’Europa 4 novembre 1999</vt:lpstr>
      <vt:lpstr>Il GRECO – Group d’états contre le corruption  </vt:lpstr>
      <vt:lpstr>La situazione italiana nel rapporto della  Commissione 26 febbraio 2020</vt:lpstr>
      <vt:lpstr>Il sistema anticorruzione negli USA</vt:lpstr>
      <vt:lpstr>Il sistema anticorruzione negli USA (segue)</vt:lpstr>
      <vt:lpstr>Il sistema anticorruzione negli USA (segue)</vt:lpstr>
      <vt:lpstr>Il sistema anticorruzione negli USA (segue)</vt:lpstr>
      <vt:lpstr>Il sistema anticorruzione negli USA (segue)</vt:lpstr>
      <vt:lpstr>Il sistema anticorruzione nel Regno Unito</vt:lpstr>
      <vt:lpstr>Il sistema anticorruzione nel Regno Unito (segue)</vt:lpstr>
      <vt:lpstr>Il sistema anticorruzione nel Regno Unito (segue)</vt:lpstr>
      <vt:lpstr>Il sistema anticorruzione nel Regno Unito (segue)</vt:lpstr>
      <vt:lpstr>Il sistema anticorruzione nel Regno Unito (segue)</vt:lpstr>
      <vt:lpstr>Il sistema anticorruzione in Francia</vt:lpstr>
      <vt:lpstr>Il sistema anticorruzione in Francia (segue)</vt:lpstr>
      <vt:lpstr>Il sistema anticorruzione in Francia (segue)</vt:lpstr>
      <vt:lpstr>Il responsabile della prevenzione della corruzione in Francia</vt:lpstr>
      <vt:lpstr>Il whistleblowing in Francia</vt:lpstr>
      <vt:lpstr>Il sistema anticorruzione in Spagna</vt:lpstr>
      <vt:lpstr>Il sistema anticorruzione in Spagna (segue) </vt:lpstr>
      <vt:lpstr>Il sistema anticorruzione in Spagna (segue) </vt:lpstr>
      <vt:lpstr>Il sistema anticorruzione in Spagna (segue) </vt:lpstr>
      <vt:lpstr>Il sistema anticorruzione in Spagna (segue) </vt:lpstr>
      <vt:lpstr>La definizione di corruzione nel sistema internazionale</vt:lpstr>
      <vt:lpstr>La definizione di corruzione nel sistema internazionale</vt:lpstr>
      <vt:lpstr>Le tipologie della corruzione  </vt:lpstr>
      <vt:lpstr>Corruzione legislativa e corruzione amministrativa</vt:lpstr>
      <vt:lpstr>I livelli più elevati della corruzione</vt:lpstr>
      <vt:lpstr>La definizione di corruzione nel sistema nazionale</vt:lpstr>
      <vt:lpstr>Le condotte di natura corruttiva</vt:lpstr>
      <vt:lpstr>Gli elementi rilevanti nella corruzione  </vt:lpstr>
      <vt:lpstr>La corruzione «privata»</vt:lpstr>
      <vt:lpstr>La corruzione «privata»</vt:lpstr>
      <vt:lpstr>La corruzione «privata»</vt:lpstr>
      <vt:lpstr>Le dimensioni della corruzione  </vt:lpstr>
      <vt:lpstr>Le dimensioni della corruzione  </vt:lpstr>
      <vt:lpstr>Gli «indici»  della corruzione  </vt:lpstr>
      <vt:lpstr>Gli indicatori disponibili su scala internazionale</vt:lpstr>
      <vt:lpstr>Gli indici di Transparency international</vt:lpstr>
      <vt:lpstr>L’importanza degli indici</vt:lpstr>
      <vt:lpstr>Le due tipologie principali della corruzione  e le forme di contrasto</vt:lpstr>
      <vt:lpstr>I rapporti tra corruzione ed economia</vt:lpstr>
      <vt:lpstr>Il «costo» della corruzione</vt:lpstr>
      <vt:lpstr>Il «costo» della corruzione: la storia</vt:lpstr>
      <vt:lpstr>     Gli aspetti critici e le difficoltà per definire il «costo» della corruzione</vt:lpstr>
      <vt:lpstr>        L’inquadramento costituzionale</vt:lpstr>
      <vt:lpstr>        La legge 6 novembre 2012 n. 190: premessa</vt:lpstr>
      <vt:lpstr>I principali strumenti della legge  2012 n. 190  </vt:lpstr>
      <vt:lpstr>I soggetti coinvolti nell’applicazione della legge</vt:lpstr>
      <vt:lpstr>La nozione di corruzione in senso lato</vt:lpstr>
      <vt:lpstr>Le misure anticorruzione in senso lato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188</cp:revision>
  <cp:lastPrinted>2020-05-22T09:43:37Z</cp:lastPrinted>
  <dcterms:created xsi:type="dcterms:W3CDTF">2019-11-12T10:51:11Z</dcterms:created>
  <dcterms:modified xsi:type="dcterms:W3CDTF">2020-05-22T09:56:56Z</dcterms:modified>
</cp:coreProperties>
</file>