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handoutMasterIdLst>
    <p:handoutMasterId r:id="rId44"/>
  </p:handoutMasterIdLst>
  <p:sldIdLst>
    <p:sldId id="678" r:id="rId2"/>
    <p:sldId id="680" r:id="rId3"/>
    <p:sldId id="593" r:id="rId4"/>
    <p:sldId id="650" r:id="rId5"/>
    <p:sldId id="651" r:id="rId6"/>
    <p:sldId id="652" r:id="rId7"/>
    <p:sldId id="653" r:id="rId8"/>
    <p:sldId id="654" r:id="rId9"/>
    <p:sldId id="661" r:id="rId10"/>
    <p:sldId id="649" r:id="rId11"/>
    <p:sldId id="662" r:id="rId12"/>
    <p:sldId id="657" r:id="rId13"/>
    <p:sldId id="683" r:id="rId14"/>
    <p:sldId id="642" r:id="rId15"/>
    <p:sldId id="594" r:id="rId16"/>
    <p:sldId id="595" r:id="rId17"/>
    <p:sldId id="663" r:id="rId18"/>
    <p:sldId id="644" r:id="rId19"/>
    <p:sldId id="596" r:id="rId20"/>
    <p:sldId id="597" r:id="rId21"/>
    <p:sldId id="664" r:id="rId22"/>
    <p:sldId id="598" r:id="rId23"/>
    <p:sldId id="599" r:id="rId24"/>
    <p:sldId id="665" r:id="rId25"/>
    <p:sldId id="658" r:id="rId26"/>
    <p:sldId id="666" r:id="rId27"/>
    <p:sldId id="667" r:id="rId28"/>
    <p:sldId id="668" r:id="rId29"/>
    <p:sldId id="669" r:id="rId30"/>
    <p:sldId id="659" r:id="rId31"/>
    <p:sldId id="670" r:id="rId32"/>
    <p:sldId id="671" r:id="rId33"/>
    <p:sldId id="672" r:id="rId34"/>
    <p:sldId id="660" r:id="rId35"/>
    <p:sldId id="674" r:id="rId36"/>
    <p:sldId id="675" r:id="rId37"/>
    <p:sldId id="676" r:id="rId38"/>
    <p:sldId id="682" r:id="rId39"/>
    <p:sldId id="601" r:id="rId40"/>
    <p:sldId id="643" r:id="rId41"/>
    <p:sldId id="602" r:id="rId42"/>
  </p:sldIdLst>
  <p:sldSz cx="9144000" cy="6858000" type="screen4x3"/>
  <p:notesSz cx="6797675" cy="9926638"/>
  <p:defaultTex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AEA"/>
    <a:srgbClr val="CCECFF"/>
    <a:srgbClr val="666699"/>
    <a:srgbClr val="727C7B"/>
    <a:srgbClr val="FFFF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30" autoAdjust="0"/>
    <p:restoredTop sz="93381" autoAdjust="0"/>
  </p:normalViewPr>
  <p:slideViewPr>
    <p:cSldViewPr>
      <p:cViewPr varScale="1">
        <p:scale>
          <a:sx n="68" d="100"/>
          <a:sy n="68" d="100"/>
        </p:scale>
        <p:origin x="17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327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atin typeface="Arial" charset="0"/>
                <a:cs typeface="Arial" charset="0"/>
              </a:defRPr>
            </a:lvl1pPr>
          </a:lstStyle>
          <a:p>
            <a:pPr>
              <a:defRPr/>
            </a:pPr>
            <a:fld id="{FF2A732D-C45E-4330-ABA5-35837F385C21}" type="datetimeFigureOut">
              <a:rPr lang="it-IT"/>
              <a:pPr>
                <a:defRPr/>
              </a:pPr>
              <a:t>26/05/2020</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8272DB3F-123F-4ADE-9BB0-C0DB42FEAA30}" type="slidenum">
              <a:rPr lang="it-IT"/>
              <a:pPr>
                <a:defRPr/>
              </a:pPr>
              <a:t>‹N›</a:t>
            </a:fld>
            <a:endParaRPr lang="it-IT"/>
          </a:p>
        </p:txBody>
      </p:sp>
    </p:spTree>
    <p:extLst>
      <p:ext uri="{BB962C8B-B14F-4D97-AF65-F5344CB8AC3E}">
        <p14:creationId xmlns:p14="http://schemas.microsoft.com/office/powerpoint/2010/main" val="1649623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Arial" charset="0"/>
                <a:cs typeface="Arial" charset="0"/>
              </a:defRPr>
            </a:lvl1pPr>
          </a:lstStyle>
          <a:p>
            <a:pPr>
              <a:defRPr/>
            </a:pPr>
            <a:endParaRPr lang="it-IT"/>
          </a:p>
        </p:txBody>
      </p:sp>
      <p:sp>
        <p:nvSpPr>
          <p:cNvPr id="103427" name="Rectangle 3"/>
          <p:cNvSpPr>
            <a:spLocks noGrp="1" noChangeArrowheads="1"/>
          </p:cNvSpPr>
          <p:nvPr>
            <p:ph type="dt" idx="1"/>
          </p:nvPr>
        </p:nvSpPr>
        <p:spPr bwMode="auto">
          <a:xfrm>
            <a:off x="3850443"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cs typeface="Arial" charset="0"/>
              </a:defRPr>
            </a:lvl1pPr>
          </a:lstStyle>
          <a:p>
            <a:pPr>
              <a:defRPr/>
            </a:pPr>
            <a:endParaRPr lang="it-IT"/>
          </a:p>
        </p:txBody>
      </p:sp>
      <p:sp>
        <p:nvSpPr>
          <p:cNvPr id="71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30" name="Rectangle 6"/>
          <p:cNvSpPr>
            <a:spLocks noGrp="1" noChangeArrowheads="1"/>
          </p:cNvSpPr>
          <p:nvPr>
            <p:ph type="ftr" sz="quarter" idx="4"/>
          </p:nvPr>
        </p:nvSpPr>
        <p:spPr bwMode="auto">
          <a:xfrm>
            <a:off x="0"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Arial" charset="0"/>
                <a:cs typeface="Arial" charset="0"/>
              </a:defRPr>
            </a:lvl1pPr>
          </a:lstStyle>
          <a:p>
            <a:pPr>
              <a:defRPr/>
            </a:pPr>
            <a:endParaRPr lang="it-IT"/>
          </a:p>
        </p:txBody>
      </p:sp>
    </p:spTree>
    <p:extLst>
      <p:ext uri="{BB962C8B-B14F-4D97-AF65-F5344CB8AC3E}">
        <p14:creationId xmlns:p14="http://schemas.microsoft.com/office/powerpoint/2010/main" val="23612330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2" name="Rettangolo 1"/>
          <p:cNvSpPr/>
          <p:nvPr userDrawn="1"/>
        </p:nvSpPr>
        <p:spPr>
          <a:xfrm>
            <a:off x="914400" y="549275"/>
            <a:ext cx="7413625" cy="2951163"/>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Rettangolo 2"/>
          <p:cNvSpPr/>
          <p:nvPr/>
        </p:nvSpPr>
        <p:spPr>
          <a:xfrm>
            <a:off x="914400" y="4365625"/>
            <a:ext cx="7315200" cy="1223963"/>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Rettangolo 3"/>
          <p:cNvSpPr/>
          <p:nvPr userDrawn="1"/>
        </p:nvSpPr>
        <p:spPr>
          <a:xfrm>
            <a:off x="914400" y="549275"/>
            <a:ext cx="228600" cy="29591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ttangolo 4"/>
          <p:cNvSpPr/>
          <p:nvPr/>
        </p:nvSpPr>
        <p:spPr>
          <a:xfrm>
            <a:off x="914400" y="4365625"/>
            <a:ext cx="228600" cy="1223963"/>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extLst>
      <p:ext uri="{BB962C8B-B14F-4D97-AF65-F5344CB8AC3E}">
        <p14:creationId xmlns:p14="http://schemas.microsoft.com/office/powerpoint/2010/main" val="4276348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8" name="Segnaposto contenuto 7"/>
          <p:cNvSpPr>
            <a:spLocks noGrp="1"/>
          </p:cNvSpPr>
          <p:nvPr>
            <p:ph sz="quarter" idx="1"/>
          </p:nvPr>
        </p:nvSpPr>
        <p:spPr>
          <a:xfrm>
            <a:off x="457200" y="1219200"/>
            <a:ext cx="8229600" cy="4802088"/>
          </a:xfrm>
        </p:spPr>
        <p:txBody>
          <a:bodyPr/>
          <a:lstStyle>
            <a:lvl1pPr algn="just">
              <a:defRPr/>
            </a:lvl1pPr>
            <a:lvl2pPr algn="just">
              <a:defRPr/>
            </a:lvl2pPr>
            <a:lvl3pPr algn="just">
              <a:defRPr/>
            </a:lvl3pPr>
            <a:lvl4pPr algn="just">
              <a:defRPr/>
            </a:lvl4pPr>
            <a:lvl5pPr algn="just">
              <a:defRPr/>
            </a:lvl5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Segnaposto titolo 21"/>
          <p:cNvSpPr>
            <a:spLocks noGrp="1"/>
          </p:cNvSpPr>
          <p:nvPr>
            <p:ph type="title"/>
          </p:nvPr>
        </p:nvSpPr>
        <p:spPr bwMode="auto">
          <a:xfrm>
            <a:off x="457200" y="476250"/>
            <a:ext cx="8256587" cy="666750"/>
          </a:xfrm>
          <a:prstGeom prst="rect">
            <a:avLst/>
          </a:prstGeom>
          <a:solidFill>
            <a:srgbClr val="EAEAEA">
              <a:alpha val="41176"/>
            </a:srgbClr>
          </a:solidFill>
          <a:ln>
            <a:noFill/>
          </a:ln>
        </p:spPr>
        <p:txBody>
          <a:bodyPr/>
          <a:lstStyle/>
          <a:p>
            <a:pPr lvl="0"/>
            <a:r>
              <a:rPr lang="it-IT" altLang="it-IT"/>
              <a:t>Fare clic per modificare lo stile del titolo</a:t>
            </a:r>
            <a:endParaRPr lang="en-US" altLang="it-IT"/>
          </a:p>
        </p:txBody>
      </p:sp>
    </p:spTree>
    <p:extLst>
      <p:ext uri="{BB962C8B-B14F-4D97-AF65-F5344CB8AC3E}">
        <p14:creationId xmlns:p14="http://schemas.microsoft.com/office/powerpoint/2010/main" val="32328710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21"/>
          <p:cNvSpPr>
            <a:spLocks noGrp="1"/>
          </p:cNvSpPr>
          <p:nvPr>
            <p:ph type="title"/>
          </p:nvPr>
        </p:nvSpPr>
        <p:spPr bwMode="auto">
          <a:xfrm>
            <a:off x="457200" y="476250"/>
            <a:ext cx="8256588" cy="666750"/>
          </a:xfrm>
          <a:prstGeom prst="rect">
            <a:avLst/>
          </a:prstGeom>
          <a:solidFill>
            <a:srgbClr val="EAEAEA">
              <a:alpha val="41176"/>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a:t>
            </a:r>
            <a:endParaRPr lang="en-US" altLang="it-IT"/>
          </a:p>
        </p:txBody>
      </p:sp>
      <p:sp>
        <p:nvSpPr>
          <p:cNvPr id="1027" name="Segnaposto testo 12"/>
          <p:cNvSpPr>
            <a:spLocks noGrp="1"/>
          </p:cNvSpPr>
          <p:nvPr>
            <p:ph type="body" idx="1"/>
          </p:nvPr>
        </p:nvSpPr>
        <p:spPr bwMode="auto">
          <a:xfrm>
            <a:off x="457200" y="1219200"/>
            <a:ext cx="8229600" cy="4802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endParaRPr lang="en-US" altLang="it-IT"/>
          </a:p>
        </p:txBody>
      </p:sp>
      <p:sp>
        <p:nvSpPr>
          <p:cNvPr id="1028" name="Connettore 1 28"/>
          <p:cNvSpPr>
            <a:spLocks noChangeShapeType="1"/>
          </p:cNvSpPr>
          <p:nvPr/>
        </p:nvSpPr>
        <p:spPr bwMode="auto">
          <a:xfrm>
            <a:off x="457200" y="1143000"/>
            <a:ext cx="8229600" cy="0"/>
          </a:xfrm>
          <a:prstGeom prst="line">
            <a:avLst/>
          </a:prstGeom>
          <a:noFill/>
          <a:ln w="9525" algn="ctr">
            <a:solidFill>
              <a:schemeClr val="accent2"/>
            </a:solidFill>
            <a:prstDash val="dash"/>
            <a:round/>
            <a:headEnd/>
            <a:tailEnd/>
          </a:ln>
          <a:extLst>
            <a:ext uri="{909E8E84-426E-40DD-AFC4-6F175D3DCCD1}">
              <a14:hiddenFill xmlns:a14="http://schemas.microsoft.com/office/drawing/2010/main">
                <a:noFill/>
              </a14:hiddenFill>
            </a:ext>
          </a:extLst>
        </p:spPr>
        <p:txBody>
          <a:bodyPr/>
          <a:lstStyle/>
          <a:p>
            <a:endParaRPr lang="it-IT"/>
          </a:p>
        </p:txBody>
      </p:sp>
      <p:sp>
        <p:nvSpPr>
          <p:cNvPr id="16" name="Segnaposto numero diapositiva 5"/>
          <p:cNvSpPr txBox="1">
            <a:spLocks/>
          </p:cNvSpPr>
          <p:nvPr/>
        </p:nvSpPr>
        <p:spPr>
          <a:xfrm>
            <a:off x="6732588" y="6165850"/>
            <a:ext cx="1981200" cy="365125"/>
          </a:xfrm>
          <a:prstGeom prst="rect">
            <a:avLst/>
          </a:prstGeom>
        </p:spPr>
        <p:txBody>
          <a:bodyPr/>
          <a:lstStyle>
            <a:defPPr>
              <a:defRPr lang="it-IT"/>
            </a:defPPr>
            <a:lvl1pPr algn="l" rtl="0" eaLnBrk="1" fontAlgn="base" latinLnBrk="0" hangingPunct="1">
              <a:spcBef>
                <a:spcPct val="0"/>
              </a:spcBef>
              <a:spcAft>
                <a:spcPct val="0"/>
              </a:spcAft>
              <a:defRPr kumimoji="0" sz="1400" b="1" kern="1200">
                <a:solidFill>
                  <a:schemeClr val="tx2"/>
                </a:solidFill>
                <a:latin typeface="Arial" charset="0"/>
                <a:ea typeface="+mn-ea"/>
                <a:cs typeface="Arial" charset="0"/>
              </a:defRPr>
            </a:lvl1pPr>
            <a:lvl2pPr marL="457200" algn="l" rtl="0" fontAlgn="base">
              <a:spcBef>
                <a:spcPct val="0"/>
              </a:spcBef>
              <a:spcAft>
                <a:spcPct val="0"/>
              </a:spcAft>
              <a:defRPr b="1" kern="1200">
                <a:solidFill>
                  <a:schemeClr val="tx1"/>
                </a:solidFill>
                <a:latin typeface="Arial" charset="0"/>
                <a:ea typeface="+mn-ea"/>
                <a:cs typeface="Arial" charset="0"/>
              </a:defRPr>
            </a:lvl2pPr>
            <a:lvl3pPr marL="914400" algn="l" rtl="0" fontAlgn="base">
              <a:spcBef>
                <a:spcPct val="0"/>
              </a:spcBef>
              <a:spcAft>
                <a:spcPct val="0"/>
              </a:spcAft>
              <a:defRPr b="1" kern="1200">
                <a:solidFill>
                  <a:schemeClr val="tx1"/>
                </a:solidFill>
                <a:latin typeface="Arial" charset="0"/>
                <a:ea typeface="+mn-ea"/>
                <a:cs typeface="Arial" charset="0"/>
              </a:defRPr>
            </a:lvl3pPr>
            <a:lvl4pPr marL="1371600" algn="l" rtl="0" fontAlgn="base">
              <a:spcBef>
                <a:spcPct val="0"/>
              </a:spcBef>
              <a:spcAft>
                <a:spcPct val="0"/>
              </a:spcAft>
              <a:defRPr b="1" kern="1200">
                <a:solidFill>
                  <a:schemeClr val="tx1"/>
                </a:solidFill>
                <a:latin typeface="Arial" charset="0"/>
                <a:ea typeface="+mn-ea"/>
                <a:cs typeface="Arial" charset="0"/>
              </a:defRPr>
            </a:lvl4pPr>
            <a:lvl5pPr marL="1828800" algn="l" rtl="0" fontAlgn="base">
              <a:spcBef>
                <a:spcPct val="0"/>
              </a:spcBef>
              <a:spcAft>
                <a:spcPct val="0"/>
              </a:spcAft>
              <a:defRPr b="1" kern="1200">
                <a:solidFill>
                  <a:schemeClr val="tx1"/>
                </a:solidFill>
                <a:latin typeface="Arial" charset="0"/>
                <a:ea typeface="+mn-ea"/>
                <a:cs typeface="Arial" charset="0"/>
              </a:defRPr>
            </a:lvl5pPr>
            <a:lvl6pPr marL="2286000" algn="l" defTabSz="914400" rtl="0" eaLnBrk="1" latinLnBrk="0" hangingPunct="1">
              <a:defRPr b="1" kern="1200">
                <a:solidFill>
                  <a:schemeClr val="tx1"/>
                </a:solidFill>
                <a:latin typeface="Arial" charset="0"/>
                <a:ea typeface="+mn-ea"/>
                <a:cs typeface="Arial" charset="0"/>
              </a:defRPr>
            </a:lvl6pPr>
            <a:lvl7pPr marL="2743200" algn="l" defTabSz="914400" rtl="0" eaLnBrk="1" latinLnBrk="0" hangingPunct="1">
              <a:defRPr b="1" kern="1200">
                <a:solidFill>
                  <a:schemeClr val="tx1"/>
                </a:solidFill>
                <a:latin typeface="Arial" charset="0"/>
                <a:ea typeface="+mn-ea"/>
                <a:cs typeface="Arial" charset="0"/>
              </a:defRPr>
            </a:lvl7pPr>
            <a:lvl8pPr marL="3200400" algn="l" defTabSz="914400" rtl="0" eaLnBrk="1" latinLnBrk="0" hangingPunct="1">
              <a:defRPr b="1" kern="1200">
                <a:solidFill>
                  <a:schemeClr val="tx1"/>
                </a:solidFill>
                <a:latin typeface="Arial" charset="0"/>
                <a:ea typeface="+mn-ea"/>
                <a:cs typeface="Arial" charset="0"/>
              </a:defRPr>
            </a:lvl8pPr>
            <a:lvl9pPr marL="3657600" algn="l" defTabSz="914400" rtl="0" eaLnBrk="1" latinLnBrk="0" hangingPunct="1">
              <a:defRPr b="1" kern="1200">
                <a:solidFill>
                  <a:schemeClr val="tx1"/>
                </a:solidFill>
                <a:latin typeface="Arial" charset="0"/>
                <a:ea typeface="+mn-ea"/>
                <a:cs typeface="Arial" charset="0"/>
              </a:defRPr>
            </a:lvl9pPr>
          </a:lstStyle>
          <a:p>
            <a:pPr algn="r">
              <a:defRPr/>
            </a:pPr>
            <a:fld id="{BA521925-76C2-44A7-BFC4-8C7B9E22EDC6}" type="slidenum">
              <a:rPr lang="it-IT" b="0" i="1" smtClean="0"/>
              <a:pPr algn="r">
                <a:defRPr/>
              </a:pPr>
              <a:t>‹N›</a:t>
            </a:fld>
            <a:endParaRPr lang="it-IT" b="0" i="1" dirty="0"/>
          </a:p>
        </p:txBody>
      </p:sp>
      <p:sp>
        <p:nvSpPr>
          <p:cNvPr id="1031" name="CasellaDiTesto 1"/>
          <p:cNvSpPr txBox="1">
            <a:spLocks noChangeArrowheads="1"/>
          </p:cNvSpPr>
          <p:nvPr/>
        </p:nvSpPr>
        <p:spPr bwMode="auto">
          <a:xfrm>
            <a:off x="2124075" y="6165850"/>
            <a:ext cx="532923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algn="ctr" eaLnBrk="1" hangingPunct="1">
              <a:defRPr/>
            </a:pPr>
            <a:r>
              <a:rPr lang="it-IT" altLang="it-IT" sz="1400" b="0" i="1" dirty="0"/>
              <a:t>Autore: Nome Cognome</a:t>
            </a:r>
          </a:p>
        </p:txBody>
      </p:sp>
      <p:sp>
        <p:nvSpPr>
          <p:cNvPr id="11" name="Rettangolo 10"/>
          <p:cNvSpPr/>
          <p:nvPr/>
        </p:nvSpPr>
        <p:spPr>
          <a:xfrm>
            <a:off x="454025" y="1268413"/>
            <a:ext cx="8259763" cy="4752975"/>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3" name="CasellaDiTesto 1"/>
          <p:cNvSpPr txBox="1">
            <a:spLocks noChangeArrowheads="1"/>
          </p:cNvSpPr>
          <p:nvPr/>
        </p:nvSpPr>
        <p:spPr bwMode="auto">
          <a:xfrm>
            <a:off x="-3997325" y="-892175"/>
            <a:ext cx="185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b="1">
                <a:solidFill>
                  <a:schemeClr val="tx1"/>
                </a:solidFill>
                <a:latin typeface="Arial" pitchFamily="34" charset="0"/>
                <a:cs typeface="Arial" pitchFamily="34" charset="0"/>
              </a:defRPr>
            </a:lvl1pPr>
            <a:lvl2pPr marL="742950" indent="-285750" eaLnBrk="0" hangingPunct="0">
              <a:defRPr b="1">
                <a:solidFill>
                  <a:schemeClr val="tx1"/>
                </a:solidFill>
                <a:latin typeface="Arial" pitchFamily="34" charset="0"/>
                <a:cs typeface="Arial" pitchFamily="34" charset="0"/>
              </a:defRPr>
            </a:lvl2pPr>
            <a:lvl3pPr marL="1143000" indent="-228600" eaLnBrk="0" hangingPunct="0">
              <a:defRPr b="1">
                <a:solidFill>
                  <a:schemeClr val="tx1"/>
                </a:solidFill>
                <a:latin typeface="Arial" pitchFamily="34" charset="0"/>
                <a:cs typeface="Arial" pitchFamily="34" charset="0"/>
              </a:defRPr>
            </a:lvl3pPr>
            <a:lvl4pPr marL="1600200" indent="-228600" eaLnBrk="0" hangingPunct="0">
              <a:defRPr b="1">
                <a:solidFill>
                  <a:schemeClr val="tx1"/>
                </a:solidFill>
                <a:latin typeface="Arial" pitchFamily="34" charset="0"/>
                <a:cs typeface="Arial" pitchFamily="34" charset="0"/>
              </a:defRPr>
            </a:lvl4pPr>
            <a:lvl5pPr marL="2057400" indent="-228600" eaLnBrk="0" hangingPunct="0">
              <a:defRPr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b="1">
                <a:solidFill>
                  <a:schemeClr val="tx1"/>
                </a:solidFill>
                <a:latin typeface="Arial" pitchFamily="34" charset="0"/>
                <a:cs typeface="Arial" pitchFamily="34" charset="0"/>
              </a:defRPr>
            </a:lvl9pPr>
          </a:lstStyle>
          <a:p>
            <a:pPr eaLnBrk="1" hangingPunct="1">
              <a:defRPr/>
            </a:pPr>
            <a:endParaRPr lang="it-IT" altLang="it-IT"/>
          </a:p>
        </p:txBody>
      </p:sp>
      <p:sp>
        <p:nvSpPr>
          <p:cNvPr id="10" name="CasellaDiTesto 1"/>
          <p:cNvSpPr txBox="1">
            <a:spLocks noChangeArrowheads="1"/>
          </p:cNvSpPr>
          <p:nvPr/>
        </p:nvSpPr>
        <p:spPr bwMode="auto">
          <a:xfrm>
            <a:off x="3528553" y="6421258"/>
            <a:ext cx="252028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it-IT"/>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a:lstStyle>
          <a:p>
            <a:pPr algn="ctr" eaLnBrk="1" hangingPunct="1">
              <a:defRPr/>
            </a:pPr>
            <a:r>
              <a:rPr lang="it-IT" sz="800" b="0" i="1" u="none" strike="noStrike" kern="1200" baseline="0" dirty="0">
                <a:solidFill>
                  <a:schemeClr val="tx1"/>
                </a:solidFill>
                <a:latin typeface="Arial" pitchFamily="34" charset="0"/>
                <a:ea typeface="+mn-ea"/>
                <a:cs typeface="Arial" pitchFamily="34" charset="0"/>
              </a:rPr>
              <a:t>© Copyright - E' vietata ogni forma di riproduzione</a:t>
            </a:r>
            <a:endParaRPr lang="it-IT" altLang="it-IT" sz="800" b="0" i="1" dirty="0"/>
          </a:p>
        </p:txBody>
      </p:sp>
    </p:spTree>
  </p:cSld>
  <p:clrMap bg1="lt1" tx1="dk1" bg2="lt2" tx2="dk2" accent1="accent1" accent2="accent2" accent3="accent3" accent4="accent4" accent5="accent5" accent6="accent6" hlink="hlink" folHlink="folHlink"/>
  <p:sldLayoutIdLst>
    <p:sldLayoutId id="2147483711" r:id="rId1"/>
    <p:sldLayoutId id="2147483710" r:id="rId2"/>
  </p:sldLayoutIdLst>
  <p:txStyles>
    <p:titleStyle>
      <a:lvl1pPr algn="ctr" rtl="0" eaLnBrk="1" fontAlgn="base" hangingPunct="1">
        <a:spcBef>
          <a:spcPct val="0"/>
        </a:spcBef>
        <a:spcAft>
          <a:spcPct val="0"/>
        </a:spcAft>
        <a:defRPr sz="3000" kern="1200">
          <a:solidFill>
            <a:schemeClr val="tx2"/>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000">
          <a:solidFill>
            <a:schemeClr val="tx2"/>
          </a:solidFill>
          <a:latin typeface="Arial" pitchFamily="34" charset="0"/>
          <a:cs typeface="Arial" pitchFamily="34" charset="0"/>
        </a:defRPr>
      </a:lvl2pPr>
      <a:lvl3pPr algn="ctr" rtl="0" eaLnBrk="1" fontAlgn="base" hangingPunct="1">
        <a:spcBef>
          <a:spcPct val="0"/>
        </a:spcBef>
        <a:spcAft>
          <a:spcPct val="0"/>
        </a:spcAft>
        <a:defRPr sz="3000">
          <a:solidFill>
            <a:schemeClr val="tx2"/>
          </a:solidFill>
          <a:latin typeface="Arial" pitchFamily="34" charset="0"/>
          <a:cs typeface="Arial" pitchFamily="34" charset="0"/>
        </a:defRPr>
      </a:lvl3pPr>
      <a:lvl4pPr algn="ctr" rtl="0" eaLnBrk="1" fontAlgn="base" hangingPunct="1">
        <a:spcBef>
          <a:spcPct val="0"/>
        </a:spcBef>
        <a:spcAft>
          <a:spcPct val="0"/>
        </a:spcAft>
        <a:defRPr sz="3000">
          <a:solidFill>
            <a:schemeClr val="tx2"/>
          </a:solidFill>
          <a:latin typeface="Arial" pitchFamily="34" charset="0"/>
          <a:cs typeface="Arial" pitchFamily="34" charset="0"/>
        </a:defRPr>
      </a:lvl4pPr>
      <a:lvl5pPr algn="ctr" rtl="0" eaLnBrk="1" fontAlgn="base" hangingPunct="1">
        <a:spcBef>
          <a:spcPct val="0"/>
        </a:spcBef>
        <a:spcAft>
          <a:spcPct val="0"/>
        </a:spcAft>
        <a:defRPr sz="3000">
          <a:solidFill>
            <a:schemeClr val="tx2"/>
          </a:solidFill>
          <a:latin typeface="Arial" pitchFamily="34" charset="0"/>
          <a:cs typeface="Arial" pitchFamily="34" charset="0"/>
        </a:defRPr>
      </a:lvl5pPr>
      <a:lvl6pPr marL="457200" algn="l" rtl="0" eaLnBrk="1" fontAlgn="base" hangingPunct="1">
        <a:spcBef>
          <a:spcPct val="0"/>
        </a:spcBef>
        <a:spcAft>
          <a:spcPct val="0"/>
        </a:spcAft>
        <a:defRPr sz="3000">
          <a:solidFill>
            <a:schemeClr val="tx2"/>
          </a:solidFill>
          <a:latin typeface="Arial" pitchFamily="34" charset="0"/>
          <a:cs typeface="Arial" pitchFamily="34" charset="0"/>
        </a:defRPr>
      </a:lvl6pPr>
      <a:lvl7pPr marL="914400" algn="l" rtl="0" eaLnBrk="1" fontAlgn="base" hangingPunct="1">
        <a:spcBef>
          <a:spcPct val="0"/>
        </a:spcBef>
        <a:spcAft>
          <a:spcPct val="0"/>
        </a:spcAft>
        <a:defRPr sz="3000">
          <a:solidFill>
            <a:schemeClr val="tx2"/>
          </a:solidFill>
          <a:latin typeface="Arial" pitchFamily="34" charset="0"/>
          <a:cs typeface="Arial" pitchFamily="34" charset="0"/>
        </a:defRPr>
      </a:lvl7pPr>
      <a:lvl8pPr marL="1371600" algn="l" rtl="0" eaLnBrk="1" fontAlgn="base" hangingPunct="1">
        <a:spcBef>
          <a:spcPct val="0"/>
        </a:spcBef>
        <a:spcAft>
          <a:spcPct val="0"/>
        </a:spcAft>
        <a:defRPr sz="3000">
          <a:solidFill>
            <a:schemeClr val="tx2"/>
          </a:solidFill>
          <a:latin typeface="Arial" pitchFamily="34" charset="0"/>
          <a:cs typeface="Arial" pitchFamily="34" charset="0"/>
        </a:defRPr>
      </a:lvl8pPr>
      <a:lvl9pPr marL="1828800" algn="l" rtl="0" eaLnBrk="1" fontAlgn="base" hangingPunct="1">
        <a:spcBef>
          <a:spcPct val="0"/>
        </a:spcBef>
        <a:spcAft>
          <a:spcPct val="0"/>
        </a:spcAft>
        <a:defRPr sz="3000">
          <a:solidFill>
            <a:schemeClr val="tx2"/>
          </a:solidFill>
          <a:latin typeface="Arial" pitchFamily="34" charset="0"/>
          <a:cs typeface="Arial" pitchFamily="34" charset="0"/>
        </a:defRPr>
      </a:lvl9pPr>
    </p:titleStyle>
    <p:bodyStyle>
      <a:lvl1pPr marL="273050" indent="-273050" algn="just" rtl="0" eaLnBrk="1" fontAlgn="base" hangingPunct="1">
        <a:spcBef>
          <a:spcPts val="600"/>
        </a:spcBef>
        <a:spcAft>
          <a:spcPct val="0"/>
        </a:spcAft>
        <a:buClr>
          <a:schemeClr val="accent1"/>
        </a:buClr>
        <a:buSzPct val="76000"/>
        <a:buFont typeface="Wingdings 3" pitchFamily="18" charset="2"/>
        <a:buChar char=""/>
        <a:defRPr sz="2600" kern="1200">
          <a:solidFill>
            <a:schemeClr val="tx1"/>
          </a:solidFill>
          <a:latin typeface="Arial" panose="020B0604020202020204" pitchFamily="34" charset="0"/>
          <a:ea typeface="+mn-ea"/>
          <a:cs typeface="Arial" panose="020B0604020202020204" pitchFamily="34" charset="0"/>
        </a:defRPr>
      </a:lvl1pPr>
      <a:lvl2pPr marL="547688" indent="-273050" algn="just" rtl="0" eaLnBrk="1" fontAlgn="base" hangingPunct="1">
        <a:spcBef>
          <a:spcPts val="500"/>
        </a:spcBef>
        <a:spcAft>
          <a:spcPct val="0"/>
        </a:spcAft>
        <a:buClr>
          <a:schemeClr val="accent2"/>
        </a:buClr>
        <a:buSzPct val="76000"/>
        <a:buFont typeface="Wingdings 3" pitchFamily="18" charset="2"/>
        <a:buChar char=""/>
        <a:defRPr sz="2300" kern="1200">
          <a:solidFill>
            <a:schemeClr val="tx2"/>
          </a:solidFill>
          <a:latin typeface="Arial" panose="020B0604020202020204" pitchFamily="34" charset="0"/>
          <a:ea typeface="+mn-ea"/>
          <a:cs typeface="Arial" panose="020B0604020202020204" pitchFamily="34" charset="0"/>
        </a:defRPr>
      </a:lvl2pPr>
      <a:lvl3pPr marL="822325" indent="-228600" algn="just" rtl="0" eaLnBrk="1" fontAlgn="base" hangingPunct="1">
        <a:spcBef>
          <a:spcPts val="500"/>
        </a:spcBef>
        <a:spcAft>
          <a:spcPct val="0"/>
        </a:spcAft>
        <a:buClr>
          <a:srgbClr val="BCBCBC"/>
        </a:buClr>
        <a:buSzPct val="76000"/>
        <a:buFont typeface="Wingdings 3" pitchFamily="18" charset="2"/>
        <a:buChar char=""/>
        <a:defRPr sz="2000" kern="1200">
          <a:solidFill>
            <a:srgbClr val="7F7F7F"/>
          </a:solidFill>
          <a:latin typeface="Arial" panose="020B0604020202020204" pitchFamily="34" charset="0"/>
          <a:ea typeface="+mn-ea"/>
          <a:cs typeface="Arial" panose="020B0604020202020204" pitchFamily="34" charset="0"/>
        </a:defRPr>
      </a:lvl3pPr>
      <a:lvl4pPr marL="1096963" indent="-228600" algn="just" rtl="0" eaLnBrk="1" fontAlgn="base" hangingPunct="1">
        <a:spcBef>
          <a:spcPts val="400"/>
        </a:spcBef>
        <a:spcAft>
          <a:spcPct val="0"/>
        </a:spcAft>
        <a:buClr>
          <a:srgbClr val="8BA2B4"/>
        </a:buClr>
        <a:buSzPct val="70000"/>
        <a:buFont typeface="Wingdings" pitchFamily="2" charset="2"/>
        <a:buChar char=""/>
        <a:defRPr kern="1200">
          <a:solidFill>
            <a:srgbClr val="7F7F7F"/>
          </a:solidFill>
          <a:latin typeface="Arial" panose="020B0604020202020204" pitchFamily="34" charset="0"/>
          <a:ea typeface="+mn-ea"/>
          <a:cs typeface="Arial" panose="020B0604020202020204" pitchFamily="34" charset="0"/>
        </a:defRPr>
      </a:lvl4pPr>
      <a:lvl5pPr marL="1371600" indent="-228600" algn="just" rtl="0" eaLnBrk="1" fontAlgn="base" hangingPunct="1">
        <a:spcBef>
          <a:spcPts val="300"/>
        </a:spcBef>
        <a:spcAft>
          <a:spcPct val="0"/>
        </a:spcAft>
        <a:buClr>
          <a:schemeClr val="accent2"/>
        </a:buClr>
        <a:buSzPct val="70000"/>
        <a:buFont typeface="Wingdings" pitchFamily="2" charset="2"/>
        <a:buChar char=""/>
        <a:defRPr sz="1600" kern="1200">
          <a:solidFill>
            <a:srgbClr val="7F7F7F"/>
          </a:solidFill>
          <a:latin typeface="Arial" panose="020B0604020202020204" pitchFamily="34" charset="0"/>
          <a:ea typeface="+mn-ea"/>
          <a:cs typeface="Arial" panose="020B0604020202020204" pitchFamily="34" charset="0"/>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187450" y="549275"/>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ANTICORRUZIONE, TRASPARENZA E INTEGRITA’ </a:t>
            </a:r>
          </a:p>
          <a:p>
            <a:pPr algn="ctr" eaLnBrk="1" hangingPunct="1">
              <a:spcBef>
                <a:spcPct val="0"/>
              </a:spcBef>
              <a:buClrTx/>
              <a:buSzTx/>
              <a:buFontTx/>
              <a:buNone/>
            </a:pPr>
            <a:endParaRPr lang="it-IT" altLang="it-IT" sz="3200" dirty="0">
              <a:solidFill>
                <a:srgbClr val="666699"/>
              </a:solidFill>
              <a:latin typeface="Times New Roman" panose="02020603050405020304" pitchFamily="18" charset="0"/>
              <a:cs typeface="Times New Roman" panose="02020603050405020304" pitchFamily="18" charset="0"/>
            </a:endParaRPr>
          </a:p>
          <a:p>
            <a:pPr algn="ctr" eaLnBrk="1" hangingPunct="1">
              <a:spcBef>
                <a:spcPct val="0"/>
              </a:spcBef>
              <a:buClrTx/>
              <a:buSzTx/>
              <a:buFontTx/>
              <a:buNone/>
            </a:pPr>
            <a:r>
              <a:rPr lang="it-IT" altLang="it-IT" sz="3200" dirty="0">
                <a:solidFill>
                  <a:srgbClr val="666699"/>
                </a:solidFill>
                <a:latin typeface="Times New Roman" panose="02020603050405020304" pitchFamily="18" charset="0"/>
                <a:cs typeface="Times New Roman" panose="02020603050405020304" pitchFamily="18" charset="0"/>
              </a:rPr>
              <a:t>II Giornata </a:t>
            </a: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latin typeface="Times New Roman" panose="02020603050405020304" pitchFamily="18" charset="0"/>
                <a:cs typeface="Times New Roman" panose="02020603050405020304" pitchFamily="18" charset="0"/>
              </a:rPr>
              <a:t>Claudio </a:t>
            </a:r>
            <a:r>
              <a:rPr lang="it-IT" altLang="it-IT" sz="2400" dirty="0" err="1">
                <a:latin typeface="Times New Roman" panose="02020603050405020304" pitchFamily="18" charset="0"/>
                <a:cs typeface="Times New Roman" panose="02020603050405020304" pitchFamily="18" charset="0"/>
              </a:rPr>
              <a:t>Galtieri</a:t>
            </a:r>
            <a:endParaRPr lang="it-IT" altLang="it-IT" sz="24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60362" y="908720"/>
            <a:ext cx="8326438" cy="524760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L’analisi del contesto esterno è un elemento caratterizzante del PTPC in quanto contribuisce a determinare le aree a rischio, la loro entità e le correlate misure di prevenzione.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Consiste nell’individuazione e descrizione delle caratteristiche sociali, economiche e culturali dell’ambito territoriale o di quello specifico in cui si deve realizzare l’intervento, considerando come gli ambienti umani (associativi, di categoria, di singoli individui) possono influire sull’attività dell’amministrazione, favorendo eventualmente l’insorgere, lo svilupparsi o il mantenersi di fenomeni corruttivi.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E’ evidente come l’individuazione e la valutazione delle «spinte» e delle «pressioni» esterne sull’attività e le scelte dell’Ente possono aver rilievo anche per individuare la aree di potenziale conflitto di interessi all’interno dell’Ente stesso.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 questo fine è quindi necessaria l’acquisizione dei dati rilevanti e la loro interpretazione, con un bilanciamento tra l’esigenza di completezza e quella di effettiva proficuità.</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PTPCT deve mettere in rilievo l’utilità dei dati raccolti e della loro valutazione al fine di consentire anche una definizione delle priorità.</a:t>
            </a:r>
          </a:p>
        </p:txBody>
      </p:sp>
      <p:sp>
        <p:nvSpPr>
          <p:cNvPr id="4099" name="Titolo 2"/>
          <p:cNvSpPr>
            <a:spLocks noGrp="1"/>
          </p:cNvSpPr>
          <p:nvPr>
            <p:ph type="title"/>
          </p:nvPr>
        </p:nvSpPr>
        <p:spPr>
          <a:xfrm>
            <a:off x="408781" y="47363"/>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L’analisi del contesto esterno</a:t>
            </a:r>
          </a:p>
        </p:txBody>
      </p:sp>
    </p:spTree>
    <p:extLst>
      <p:ext uri="{BB962C8B-B14F-4D97-AF65-F5344CB8AC3E}">
        <p14:creationId xmlns:p14="http://schemas.microsoft.com/office/powerpoint/2010/main" val="3619834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Nell’analisi del contesto esterno occorre far riferimento a:</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Fonti esterne, riguardanti i dati giudiziari relativi al tasso di criminalità generale del territorio e/o della collettività di riferimento, alla presenza di criminalità organizzata o di fenomeni di infiltrazione criminosa nelle istituzioni, ai reati contro la P.A. (banche dati ISTAT, del Ministero della giustizia, della Corte di cassazione, della Corte dei conti, dei BES- indicatori di benessere equo e sostenibile, delle Province, i rapporti ANAC: ultimo quello su «la corruzione in Italia 2016-2019, pubblicato il 17 ottobre 2019, del CNEL, le relazioni periodiche della DNA)</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Fonti interne, consistenti nelle opinioni degli organi di indirizzo politico e dei responsabili delle strutture, nelle segnalazioni pervenute dai whistleblower, i risultati del monitoraggio dei precedenti PTPCP</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fonti per l’analisi del contesto esterno</a:t>
            </a:r>
          </a:p>
        </p:txBody>
      </p:sp>
    </p:spTree>
    <p:extLst>
      <p:ext uri="{BB962C8B-B14F-4D97-AF65-F5344CB8AC3E}">
        <p14:creationId xmlns:p14="http://schemas.microsoft.com/office/powerpoint/2010/main" val="4124747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L’analisi del contesto interno concerne gli aspetti connessi all’organizzazione ed al funzionamento delle strutture che possono avere effetti sull’esposizione al rischio. </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Infatti, la contiguità dei dirigenti e dei funzionari con  soggetti esponenziali degli interessi della collettività, il livello di professionalità posseduto a fronte di quello degli interlocutori, le esperienze maturate sia a livello di struttura sia singolarmente, possono determinare situazioni nelle quali maturano conflitti di interesse, si determinano asimmetrie informative o possono avere effetti rilevanti le pressioni psicologiche che provengono dall’esterno.</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Profili particolari possono riguardare poi determinate categorie di personale (ad esempio gli stagionali) per le quali in relazione anche alla loro provenienza, potrebbero essere necessarie particolari cautele o azioni formative più mirate.</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L’analisi del contesto interno</a:t>
            </a:r>
          </a:p>
        </p:txBody>
      </p:sp>
    </p:spTree>
    <p:extLst>
      <p:ext uri="{BB962C8B-B14F-4D97-AF65-F5344CB8AC3E}">
        <p14:creationId xmlns:p14="http://schemas.microsoft.com/office/powerpoint/2010/main" val="3648708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Nell’analisi del contesto interno  assumono rilievo in particolare: </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le dimensioni finanziarie dell’attività della struttura e il loro andamento nel tempo  </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i profili quali-quantitativi del personale in relazione all’entità e complessità delle procedure da svolgere </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il livello di informatizzazione delle procedure e l’esistenza di sistemi di controllo automatizzato della loro tempistica e del loro sviluppo </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il livello etico degli organi politici, dei responsabili delle strutture e dei dipendenti </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la natura e l’intensità dei rapporti tra questi e il loro parenti da un lato e la collettività di riferimento dall’altro </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la sensibilità alla percezione dei conflitti di interesse</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L’analisi del contesto interno: elementi rilevanti</a:t>
            </a:r>
          </a:p>
        </p:txBody>
      </p:sp>
    </p:spTree>
    <p:extLst>
      <p:ext uri="{BB962C8B-B14F-4D97-AF65-F5344CB8AC3E}">
        <p14:creationId xmlns:p14="http://schemas.microsoft.com/office/powerpoint/2010/main" val="21794655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836712"/>
            <a:ext cx="8291264" cy="5153149"/>
          </a:xfrm>
        </p:spPr>
        <p:txBody>
          <a:bodyPr/>
          <a:lstStyle/>
          <a:p>
            <a:pPr marL="0" indent="0">
              <a:buNone/>
            </a:pPr>
            <a:endParaRPr lang="it-IT" altLang="it-IT" sz="1800" dirty="0">
              <a:latin typeface="Times New Roman" panose="02020603050405020304" pitchFamily="18" charset="0"/>
              <a:cs typeface="Times New Roman" panose="02020603050405020304" pitchFamily="18" charset="0"/>
            </a:endParaRPr>
          </a:p>
          <a:p>
            <a:pPr marL="0" indent="0">
              <a:buNone/>
            </a:pPr>
            <a:r>
              <a:rPr lang="it-IT" altLang="it-IT" sz="1800" dirty="0">
                <a:latin typeface="Times New Roman" panose="02020603050405020304" pitchFamily="18" charset="0"/>
                <a:cs typeface="Times New Roman" panose="02020603050405020304" pitchFamily="18" charset="0"/>
              </a:rPr>
              <a:t>Le amministrazioni debbono individuare e definire l’elenco dei processi che riguardano tutta l’attività svolta e non solo quelli che, in base alle indicazioni generali ed ai PTPCT precedenti o comunque  alle opinioni maturate sono ritenuti esposti a rischio.</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mappatura dei processi si articola in tre fasi:</a:t>
            </a:r>
          </a:p>
          <a:p>
            <a:pPr eaLnBrk="1" hangingPunct="1">
              <a:buFontTx/>
              <a:buChar char="-"/>
            </a:pPr>
            <a:r>
              <a:rPr lang="it-IT" altLang="it-IT" sz="1800" dirty="0">
                <a:latin typeface="Times New Roman" panose="02020603050405020304" pitchFamily="18" charset="0"/>
                <a:cs typeface="Times New Roman" panose="02020603050405020304" pitchFamily="18" charset="0"/>
              </a:rPr>
              <a:t>identificazione</a:t>
            </a:r>
          </a:p>
          <a:p>
            <a:pPr eaLnBrk="1" hangingPunct="1">
              <a:buFontTx/>
              <a:buChar char="-"/>
            </a:pPr>
            <a:r>
              <a:rPr lang="it-IT" altLang="it-IT" sz="1800" dirty="0">
                <a:latin typeface="Times New Roman" panose="02020603050405020304" pitchFamily="18" charset="0"/>
                <a:cs typeface="Times New Roman" panose="02020603050405020304" pitchFamily="18" charset="0"/>
              </a:rPr>
              <a:t>descrizione</a:t>
            </a:r>
          </a:p>
          <a:p>
            <a:pPr eaLnBrk="1" hangingPunct="1">
              <a:buFontTx/>
              <a:buChar char="-"/>
            </a:pPr>
            <a:r>
              <a:rPr lang="it-IT" altLang="it-IT" sz="1800" dirty="0">
                <a:latin typeface="Times New Roman" panose="02020603050405020304" pitchFamily="18" charset="0"/>
                <a:cs typeface="Times New Roman" panose="02020603050405020304" pitchFamily="18" charset="0"/>
              </a:rPr>
              <a:t>rappresentazione</a:t>
            </a:r>
          </a:p>
          <a:p>
            <a:pPr marL="0" indent="0" eaLnBrk="1" hangingPunct="1">
              <a:buNone/>
            </a:pPr>
            <a:r>
              <a:rPr lang="it-IT" altLang="it-IT" sz="1800" dirty="0">
                <a:latin typeface="Times New Roman" panose="02020603050405020304" pitchFamily="18" charset="0"/>
                <a:cs typeface="Times New Roman" panose="02020603050405020304" pitchFamily="18" charset="0"/>
              </a:rPr>
              <a:t>L’allegato I puntualizza che nella mappatura occorre considerare anche le attività eventualmente «esternalizzate» ad altre strutture pubbliche o private o miste, con particolare riferimento a:</a:t>
            </a:r>
          </a:p>
          <a:p>
            <a:pPr eaLnBrk="1" hangingPunct="1">
              <a:buFontTx/>
              <a:buChar char="-"/>
            </a:pPr>
            <a:r>
              <a:rPr lang="it-IT" altLang="it-IT" sz="1800" dirty="0">
                <a:latin typeface="Times New Roman" panose="02020603050405020304" pitchFamily="18" charset="0"/>
                <a:cs typeface="Times New Roman" panose="02020603050405020304" pitchFamily="18" charset="0"/>
              </a:rPr>
              <a:t>funzioni pubbliche [l’esternalizzazione di funzioni pubbliche non sarebbe ammessa in via generale]</a:t>
            </a:r>
          </a:p>
          <a:p>
            <a:pPr eaLnBrk="1" hangingPunct="1">
              <a:buFontTx/>
              <a:buChar char="-"/>
            </a:pPr>
            <a:r>
              <a:rPr lang="it-IT" altLang="it-IT" sz="1800" dirty="0">
                <a:latin typeface="Times New Roman" panose="02020603050405020304" pitchFamily="18" charset="0"/>
                <a:cs typeface="Times New Roman" panose="02020603050405020304" pitchFamily="18" charset="0"/>
              </a:rPr>
              <a:t>erogazione, a favore dell’amministrazione affidante, di attività strumentali</a:t>
            </a:r>
          </a:p>
          <a:p>
            <a:pPr eaLnBrk="1" hangingPunct="1">
              <a:buFontTx/>
              <a:buChar char="-"/>
            </a:pPr>
            <a:r>
              <a:rPr lang="it-IT" altLang="it-IT" sz="1800" dirty="0">
                <a:latin typeface="Times New Roman" panose="02020603050405020304" pitchFamily="18" charset="0"/>
                <a:cs typeface="Times New Roman" panose="02020603050405020304" pitchFamily="18" charset="0"/>
              </a:rPr>
              <a:t>erogazione, a favore della collettività, di servizi pubblici sia «di interesse generale», sia «di interesse economico generale», secondo le definizioni comunitarie</a:t>
            </a:r>
          </a:p>
        </p:txBody>
      </p:sp>
      <p:sp>
        <p:nvSpPr>
          <p:cNvPr id="4099" name="Titolo 2"/>
          <p:cNvSpPr>
            <a:spLocks noGrp="1"/>
          </p:cNvSpPr>
          <p:nvPr>
            <p:ph type="title"/>
          </p:nvPr>
        </p:nvSpPr>
        <p:spPr>
          <a:xfrm>
            <a:off x="395536" y="116632"/>
            <a:ext cx="8353177" cy="72008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fasi della mappatura dei processi</a:t>
            </a:r>
          </a:p>
        </p:txBody>
      </p:sp>
    </p:spTree>
    <p:extLst>
      <p:ext uri="{BB962C8B-B14F-4D97-AF65-F5344CB8AC3E}">
        <p14:creationId xmlns:p14="http://schemas.microsoft.com/office/powerpoint/2010/main" val="2174112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611746" y="1281638"/>
            <a:ext cx="8229600" cy="4937125"/>
          </a:xfrm>
        </p:spPr>
        <p:txBody>
          <a:bodyPr/>
          <a:lstStyle/>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L’identificazione dei processi deve avvenire non solo con un’analisi delle attività svolte dalla struttura e in genere considerate, ma anche con una comparazione con quelli individuati da strutture simili e la lista dei processi così ottenuta deve essere formata mediante aggregazione in base alle aree di rischio «generali» e «specifiche» cui si riferiscono.</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L’allegato 1 al PNA 2019 contiene la Tabella 3, che facilita l’individuazione delle aree di rischio «generali» e «specifiche» con riferimento sia alle indicazioni contenute direttamente nella legge n. 190/2012, sia ai precedenti PNA.</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 contenuti della tabella non possono essere considerati come «completi», in quanto è onere di ciascuna amministrazione verificare in concreto l’esistenza di altri processi non già «catalogati».</a:t>
            </a: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p>
          <a:p>
            <a:pPr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116632"/>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L’identificazione del processo</a:t>
            </a:r>
          </a:p>
        </p:txBody>
      </p:sp>
    </p:spTree>
    <p:extLst>
      <p:ext uri="{BB962C8B-B14F-4D97-AF65-F5344CB8AC3E}">
        <p14:creationId xmlns:p14="http://schemas.microsoft.com/office/powerpoint/2010/main" val="23454127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26368" y="836712"/>
            <a:ext cx="8291264" cy="4793109"/>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Consiste in una breve ma completa descrizione delle modalità di svolgimento del processo, che consente di far emergere le criticità in funzione dei profili interni ed esterni che possono influire sul rischio di eventi corruttivi. Rilevano: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Denominazione del processo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Origine del processo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Risultato atteso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Fasi di attività per raggiungere il risultato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Strutture organizzative coinvolte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Tempistica </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Vincoli normativi, regolamentari, organizzativi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Risorse disponibili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Utilizzazione di procedure informatizzate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Soggetti esterni alla P.A. coinvolti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Sistema dei controlli e tracciabilità</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Interrelazioni con altri processi</a:t>
            </a:r>
          </a:p>
        </p:txBody>
      </p:sp>
      <p:sp>
        <p:nvSpPr>
          <p:cNvPr id="4099" name="Titolo 2"/>
          <p:cNvSpPr>
            <a:spLocks noGrp="1"/>
          </p:cNvSpPr>
          <p:nvPr>
            <p:ph type="title"/>
          </p:nvPr>
        </p:nvSpPr>
        <p:spPr>
          <a:xfrm>
            <a:off x="372777" y="0"/>
            <a:ext cx="8398446" cy="730575"/>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descrizione del processo</a:t>
            </a:r>
          </a:p>
        </p:txBody>
      </p:sp>
    </p:spTree>
    <p:extLst>
      <p:ext uri="{BB962C8B-B14F-4D97-AF65-F5344CB8AC3E}">
        <p14:creationId xmlns:p14="http://schemas.microsoft.com/office/powerpoint/2010/main" val="28853695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26368" y="836712"/>
            <a:ext cx="8291264" cy="4793109"/>
          </a:xfrm>
        </p:spPr>
        <p:txBody>
          <a:bodyPr/>
          <a:lstStyle/>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L’ANAC indica la possibilità di pervenire gradualmente alla descrizione analitica dei processi anche in base ai cicli annuali di gestione del rischio, compatibilmente con le risorse disponibili.</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E’ così possibile procedere per approfondimenti successivi, programmati nel tempo, tenendo conto delle anomalie eventualmente verificatesi nel periodo, con riferimento anche ai cambiamenti del contesto</a:t>
            </a:r>
          </a:p>
        </p:txBody>
      </p:sp>
      <p:sp>
        <p:nvSpPr>
          <p:cNvPr id="4099" name="Titolo 2"/>
          <p:cNvSpPr>
            <a:spLocks noGrp="1"/>
          </p:cNvSpPr>
          <p:nvPr>
            <p:ph type="title"/>
          </p:nvPr>
        </p:nvSpPr>
        <p:spPr>
          <a:xfrm>
            <a:off x="372777" y="0"/>
            <a:ext cx="8398446" cy="730575"/>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descrizione del processo: le indicazioni dell’ANAC</a:t>
            </a:r>
          </a:p>
        </p:txBody>
      </p:sp>
    </p:spTree>
    <p:extLst>
      <p:ext uri="{BB962C8B-B14F-4D97-AF65-F5344CB8AC3E}">
        <p14:creationId xmlns:p14="http://schemas.microsoft.com/office/powerpoint/2010/main" val="2336676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980728"/>
            <a:ext cx="8291264" cy="4793109"/>
          </a:xfrm>
        </p:spPr>
        <p:txBody>
          <a:bodyPr/>
          <a:lstStyle/>
          <a:p>
            <a:pPr marL="0" indent="0" algn="l" eaLnBrk="1" hangingPunct="1">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None/>
            </a:pPr>
            <a:r>
              <a:rPr lang="it-IT" altLang="it-IT" sz="2000" dirty="0">
                <a:latin typeface="Times New Roman" panose="02020603050405020304" pitchFamily="18" charset="0"/>
                <a:cs typeface="Times New Roman" panose="02020603050405020304" pitchFamily="18" charset="0"/>
              </a:rPr>
              <a:t>La fase finale della mappatura consiste in una sintesi rilevante sotto il profilo organizzativo, esemplificata nella «tabella 2» dell’Allegato I del PNA, da cui risultano evidenti le competenze e le loro interrelazioni.</a:t>
            </a:r>
          </a:p>
        </p:txBody>
      </p:sp>
      <p:sp>
        <p:nvSpPr>
          <p:cNvPr id="4099" name="Titolo 2"/>
          <p:cNvSpPr>
            <a:spLocks noGrp="1"/>
          </p:cNvSpPr>
          <p:nvPr>
            <p:ph type="title"/>
          </p:nvPr>
        </p:nvSpPr>
        <p:spPr>
          <a:xfrm>
            <a:off x="539552" y="180457"/>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rappresentazione del processo</a:t>
            </a:r>
          </a:p>
        </p:txBody>
      </p:sp>
    </p:spTree>
    <p:extLst>
      <p:ext uri="{BB962C8B-B14F-4D97-AF65-F5344CB8AC3E}">
        <p14:creationId xmlns:p14="http://schemas.microsoft.com/office/powerpoint/2010/main" val="269125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Nella valutazione dei rischi si deve procedere all’identificazione, analisi e confronto dei rischi, per individuare le priorità di intervento e le possibili misure preventive/correttive.</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 valutazione si articola in tre fasi: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identificazione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analisi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ponderazione</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valutazione dei rischi</a:t>
            </a:r>
          </a:p>
        </p:txBody>
      </p:sp>
    </p:spTree>
    <p:extLst>
      <p:ext uri="{BB962C8B-B14F-4D97-AF65-F5344CB8AC3E}">
        <p14:creationId xmlns:p14="http://schemas.microsoft.com/office/powerpoint/2010/main" val="3807747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nvSpPr>
        <p:spPr bwMode="auto">
          <a:xfrm>
            <a:off x="1078705" y="549274"/>
            <a:ext cx="7129463" cy="295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algn="ctr" eaLnBrk="1" hangingPunct="1">
              <a:spcBef>
                <a:spcPct val="0"/>
              </a:spcBef>
              <a:buClrTx/>
              <a:buSzTx/>
              <a:buFontTx/>
              <a:buNone/>
            </a:pPr>
            <a:endParaRPr lang="it-IT" altLang="it-IT" sz="3600" dirty="0"/>
          </a:p>
          <a:p>
            <a:pPr algn="ctr" eaLnBrk="1" hangingPunct="1">
              <a:spcBef>
                <a:spcPct val="0"/>
              </a:spcBef>
              <a:buClrTx/>
              <a:buSzTx/>
              <a:buFontTx/>
              <a:buNone/>
            </a:pPr>
            <a:r>
              <a:rPr lang="it-IT" altLang="it-IT" sz="3600" dirty="0">
                <a:solidFill>
                  <a:srgbClr val="666699"/>
                </a:solidFill>
              </a:rPr>
              <a:t>Il PNA 2019</a:t>
            </a:r>
          </a:p>
          <a:p>
            <a:pPr algn="ctr" eaLnBrk="1" hangingPunct="1">
              <a:spcBef>
                <a:spcPct val="0"/>
              </a:spcBef>
              <a:buClrTx/>
              <a:buSzTx/>
              <a:buFontTx/>
              <a:buNone/>
            </a:pPr>
            <a:r>
              <a:rPr lang="it-IT" altLang="it-IT" sz="3600" dirty="0">
                <a:solidFill>
                  <a:srgbClr val="666699"/>
                </a:solidFill>
              </a:rPr>
              <a:t>(delibera ANAC 13 novembre 2019 n. 1064)</a:t>
            </a:r>
            <a:endParaRPr lang="it-IT" altLang="it-IT" sz="2000" dirty="0">
              <a:solidFill>
                <a:srgbClr val="666699"/>
              </a:solidFill>
            </a:endParaRPr>
          </a:p>
        </p:txBody>
      </p:sp>
      <p:sp>
        <p:nvSpPr>
          <p:cNvPr id="3075" name="Rettangolo 6"/>
          <p:cNvSpPr>
            <a:spLocks noChangeArrowheads="1"/>
          </p:cNvSpPr>
          <p:nvPr/>
        </p:nvSpPr>
        <p:spPr bwMode="auto">
          <a:xfrm>
            <a:off x="1187450" y="4635500"/>
            <a:ext cx="6911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just" eaLnBrk="0" hangingPunct="0">
              <a:spcBef>
                <a:spcPts val="600"/>
              </a:spcBef>
              <a:buClr>
                <a:schemeClr val="accent1"/>
              </a:buClr>
              <a:buSzPct val="76000"/>
              <a:buFont typeface="Wingdings 3" pitchFamily="18" charset="2"/>
              <a:buChar char=""/>
              <a:defRPr sz="2600">
                <a:solidFill>
                  <a:schemeClr val="tx1"/>
                </a:solidFill>
                <a:latin typeface="Arial" pitchFamily="34" charset="0"/>
                <a:cs typeface="Arial" pitchFamily="34" charset="0"/>
              </a:defRPr>
            </a:lvl1pPr>
            <a:lvl2pPr marL="547688" indent="-285750" algn="just" eaLnBrk="0" hangingPunct="0">
              <a:spcBef>
                <a:spcPts val="500"/>
              </a:spcBef>
              <a:buClr>
                <a:schemeClr val="accent2"/>
              </a:buClr>
              <a:buSzPct val="76000"/>
              <a:buFont typeface="Wingdings 3" pitchFamily="18" charset="2"/>
              <a:buChar char=""/>
              <a:defRPr sz="2300">
                <a:solidFill>
                  <a:schemeClr val="tx2"/>
                </a:solidFill>
                <a:latin typeface="Arial" pitchFamily="34" charset="0"/>
                <a:cs typeface="Arial" pitchFamily="34" charset="0"/>
              </a:defRPr>
            </a:lvl2pPr>
            <a:lvl3pPr marL="822325" indent="-228600" algn="just" eaLnBrk="0" hangingPunct="0">
              <a:spcBef>
                <a:spcPts val="500"/>
              </a:spcBef>
              <a:buClr>
                <a:srgbClr val="BCBCBC"/>
              </a:buClr>
              <a:buSzPct val="76000"/>
              <a:buFont typeface="Wingdings 3" pitchFamily="18" charset="2"/>
              <a:buChar char=""/>
              <a:defRPr sz="2000">
                <a:solidFill>
                  <a:srgbClr val="7F7F7F"/>
                </a:solidFill>
                <a:latin typeface="Arial" pitchFamily="34" charset="0"/>
                <a:cs typeface="Arial" pitchFamily="34" charset="0"/>
              </a:defRPr>
            </a:lvl3pPr>
            <a:lvl4pPr marL="1096963" indent="-228600" algn="just" eaLnBrk="0" hangingPunct="0">
              <a:spcBef>
                <a:spcPts val="400"/>
              </a:spcBef>
              <a:buClr>
                <a:srgbClr val="8BA2B4"/>
              </a:buClr>
              <a:buSzPct val="70000"/>
              <a:buFont typeface="Wingdings" pitchFamily="2" charset="2"/>
              <a:buChar char=""/>
              <a:defRPr>
                <a:solidFill>
                  <a:srgbClr val="7F7F7F"/>
                </a:solidFill>
                <a:latin typeface="Arial" pitchFamily="34" charset="0"/>
                <a:cs typeface="Arial" pitchFamily="34" charset="0"/>
              </a:defRPr>
            </a:lvl4pPr>
            <a:lvl5pPr marL="1371600" indent="-228600" algn="just" eaLnBrk="0" hangingPunct="0">
              <a:spcBef>
                <a:spcPts val="300"/>
              </a:spcBef>
              <a:buClr>
                <a:schemeClr val="accent2"/>
              </a:buClr>
              <a:buSzPct val="70000"/>
              <a:buFont typeface="Wingdings" pitchFamily="2" charset="2"/>
              <a:buChar char=""/>
              <a:defRPr sz="1600">
                <a:solidFill>
                  <a:srgbClr val="7F7F7F"/>
                </a:solidFill>
                <a:latin typeface="Arial" pitchFamily="34" charset="0"/>
                <a:cs typeface="Arial" pitchFamily="34" charset="0"/>
              </a:defRPr>
            </a:lvl5pPr>
            <a:lvl6pPr marL="18288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6pPr>
            <a:lvl7pPr marL="22860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7pPr>
            <a:lvl8pPr marL="27432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8pPr>
            <a:lvl9pPr marL="3200400" indent="-228600" algn="just" eaLnBrk="0" fontAlgn="base" hangingPunct="0">
              <a:spcBef>
                <a:spcPts val="300"/>
              </a:spcBef>
              <a:spcAft>
                <a:spcPct val="0"/>
              </a:spcAft>
              <a:buClr>
                <a:schemeClr val="accent2"/>
              </a:buClr>
              <a:buSzPct val="70000"/>
              <a:buFont typeface="Wingdings" pitchFamily="2" charset="2"/>
              <a:buChar char=""/>
              <a:defRPr sz="1600">
                <a:solidFill>
                  <a:srgbClr val="7F7F7F"/>
                </a:solidFill>
                <a:latin typeface="Arial" pitchFamily="34" charset="0"/>
                <a:cs typeface="Arial" pitchFamily="34" charset="0"/>
              </a:defRPr>
            </a:lvl9pPr>
          </a:lstStyle>
          <a:p>
            <a:pPr eaLnBrk="1" hangingPunct="1">
              <a:spcBef>
                <a:spcPct val="0"/>
              </a:spcBef>
              <a:buClrTx/>
              <a:buSzTx/>
              <a:buFontTx/>
              <a:buNone/>
            </a:pPr>
            <a:r>
              <a:rPr lang="it-IT" altLang="it-IT" sz="2400" dirty="0"/>
              <a:t>Claudio </a:t>
            </a:r>
            <a:r>
              <a:rPr lang="it-IT" altLang="it-IT" sz="2400" dirty="0" err="1"/>
              <a:t>Galtieri</a:t>
            </a:r>
            <a:endParaRPr lang="it-IT" altLang="it-IT" sz="2400" dirty="0"/>
          </a:p>
        </p:txBody>
      </p:sp>
    </p:spTree>
    <p:extLst>
      <p:ext uri="{BB962C8B-B14F-4D97-AF65-F5344CB8AC3E}">
        <p14:creationId xmlns:p14="http://schemas.microsoft.com/office/powerpoint/2010/main" val="27522053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08715" y="1183873"/>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L’identificazione dei rischi deve comprendere tutti gli eventi rischiosi, anche meramente ipotetici, che potrebbero verificarsi.</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 questo fine il percorso logico da seguire consiste in:</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definizione dell’oggetto di analisi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definizione e selezione delle tecniche di identificazione e delle fonti informative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individuazione dei rischi associabili all’oggetto di analisi e loro formalizzazione nel PTPCT</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L’analisi può prendere in considerazione l’intero processo o le sue singole fasi, motivando i mancati approfondimenti, alla luce anche del mancato verificarsi nel tempo di criticità. </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Nel caso di individuazione di una pluralità di eventi rischiosi è opportuno individuare i rischi con riferimento alle singole attività comprese nel processo, anche per definire misure differenziate ed azioni di monitoraggio specifiche.</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L’identificazione del rischio</a:t>
            </a:r>
          </a:p>
        </p:txBody>
      </p:sp>
    </p:spTree>
    <p:extLst>
      <p:ext uri="{BB962C8B-B14F-4D97-AF65-F5344CB8AC3E}">
        <p14:creationId xmlns:p14="http://schemas.microsoft.com/office/powerpoint/2010/main" val="2742473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508715" y="1183873"/>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L’allegato indica le tecniche più diffuse per l’identificazione del rischio: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prompt list, che consiste in un elenco dettagliato di potenziali eventi rischiosi standard per diversi settori di attività o per diversi professi che costituisce una base di partenza per gli approfondimenti da parte dei responsabili delle unità operative e del RPCT</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l’analisi dell’esperienza passata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 check list, cioè una lista di controllo finalizzata ad individuare gli elementi significativi di processo o delle sue attività per far emergere le criticità</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interviste ed i workshop (questionari, interviste informali ,il dibattito)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l’analisi del flusso di processo: attraverso la rappresentazione grafica si individuano  più agevolmente i momenti critici</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tecniche per l’identificazione del rischio</a:t>
            </a:r>
          </a:p>
        </p:txBody>
      </p:sp>
    </p:spTree>
    <p:extLst>
      <p:ext uri="{BB962C8B-B14F-4D97-AF65-F5344CB8AC3E}">
        <p14:creationId xmlns:p14="http://schemas.microsoft.com/office/powerpoint/2010/main" val="299534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L’analisi del rischio ha il duplice obiettivo di: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analizzare i fattori che possono determinare la corruzione, per pervenire ad una individuazione più approfondita degli eventi rischiosi identificati nella fase precedente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stimare il livello di esposizione al rischio del processo e delle attività che  comprende</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L’analisi del rischio</a:t>
            </a:r>
          </a:p>
        </p:txBody>
      </p:sp>
    </p:spTree>
    <p:extLst>
      <p:ext uri="{BB962C8B-B14F-4D97-AF65-F5344CB8AC3E}">
        <p14:creationId xmlns:p14="http://schemas.microsoft.com/office/powerpoint/2010/main" val="490064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r>
              <a:rPr lang="it-IT" altLang="it-IT" sz="1800" dirty="0">
                <a:latin typeface="Times New Roman" panose="02020603050405020304" pitchFamily="18" charset="0"/>
                <a:cs typeface="Times New Roman" panose="02020603050405020304" pitchFamily="18" charset="0"/>
              </a:rPr>
              <a:t>Tra le fonti informative rilevanti: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risultanze dell’analisi del contesto esterno ed interno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risultanze dell’analisi della mappatura dei processi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l’analisi di eventuali casi giudiziari o episodi di corruzione o cattiva gestione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incontri con i responsabili degli uffici o il personale che abbia conoscenza diretta dei processi e delle relative criticità</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risultanze del monitoraggio sia del RPCT sia di altre strutture di controllo interno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segnalazioni di illeciti ricevute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le esemplificazioni dell’ANAC</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il registro dei rischi di altre amministrazioni simili </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PTPC deve contenere indicazioni sulle tecniche e sulle fonti informative utilizzate.</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L’analisi delle fonti informative</a:t>
            </a:r>
          </a:p>
        </p:txBody>
      </p:sp>
    </p:spTree>
    <p:extLst>
      <p:ext uri="{BB962C8B-B14F-4D97-AF65-F5344CB8AC3E}">
        <p14:creationId xmlns:p14="http://schemas.microsoft.com/office/powerpoint/2010/main" val="3508494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r>
              <a:rPr lang="it-IT" altLang="it-IT" sz="1800" dirty="0">
                <a:latin typeface="Times New Roman" panose="02020603050405020304" pitchFamily="18" charset="0"/>
                <a:cs typeface="Times New Roman" panose="02020603050405020304" pitchFamily="18" charset="0"/>
              </a:rPr>
              <a:t>Nell’analisi dei fattori che possono favorire comportamenti scorretti o illeciti si può fare riferimento 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mancanza di misure di trattamento del rischio o mancata attuazione delle misure previste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mancanza di trasparenza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eccessiva regolamentazione, complessità e scarsa chiarezza della normativa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esercizio prolungato e/o esclusivo della responsabilità di un processo da parte di pochi soggetti o di uno solo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scarsa responsabilizzazione interna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inadeguatezza o assenza di competenze del personale addetto alle fasi del processo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inadeguata diffusione della cultura della legalità</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mancata realizzazione effettiva della separazione tra politica ed amministrazione</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L’analisi dei «fattori abilitanti»</a:t>
            </a:r>
          </a:p>
        </p:txBody>
      </p:sp>
      <mc:AlternateContent xmlns:mc="http://schemas.openxmlformats.org/markup-compatibility/2006" xmlns:pslz="http://schemas.microsoft.com/office/powerpoint/2016/slidezoom">
        <mc:Choice Requires="pslz">
          <p:graphicFrame>
            <p:nvGraphicFramePr>
              <p:cNvPr id="3" name="Anteprima della diapositiva 2">
                <a:extLst>
                  <a:ext uri="{FF2B5EF4-FFF2-40B4-BE49-F238E27FC236}">
                    <a16:creationId xmlns:a16="http://schemas.microsoft.com/office/drawing/2014/main" id="{977BBB7A-85A7-42D9-B8DB-05D9ED64BF6E}"/>
                  </a:ext>
                </a:extLst>
              </p:cNvPr>
              <p:cNvGraphicFramePr>
                <a:graphicFrameLocks noChangeAspect="1"/>
              </p:cNvGraphicFramePr>
              <p:nvPr>
                <p:extLst>
                  <p:ext uri="{D42A27DB-BD31-4B8C-83A1-F6EECF244321}">
                    <p14:modId xmlns:p14="http://schemas.microsoft.com/office/powerpoint/2010/main" val="2122291249"/>
                  </p:ext>
                </p:extLst>
              </p:nvPr>
            </p:nvGraphicFramePr>
            <p:xfrm>
              <a:off x="-4758397" y="4482996"/>
              <a:ext cx="2286000" cy="1714500"/>
            </p:xfrm>
            <a:graphic>
              <a:graphicData uri="http://schemas.microsoft.com/office/powerpoint/2016/slidezoom">
                <pslz:sldZm>
                  <pslz:sldZmObj sldId="665" cId="2777584990">
                    <pslz:zmPr id="{58C1CD97-3635-4FF9-8860-DF18AA571215}" returnToParent="0" transitionDur="1000">
                      <p166:blipFill xmlns:p166="http://schemas.microsoft.com/office/powerpoint/2016/6/main">
                        <a:blip r:embed="rId2"/>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3" name="Anteprima della diapositiva 2">
                <a:hlinkClick r:id="rId3" action="ppaction://hlinksldjump"/>
                <a:extLst>
                  <a:ext uri="{FF2B5EF4-FFF2-40B4-BE49-F238E27FC236}">
                    <a16:creationId xmlns:a16="http://schemas.microsoft.com/office/drawing/2014/main" id="{977BBB7A-85A7-42D9-B8DB-05D9ED64BF6E}"/>
                  </a:ext>
                </a:extLst>
              </p:cNvPr>
              <p:cNvPicPr>
                <a:picLocks noGrp="1" noRot="1" noChangeAspect="1" noMove="1" noResize="1" noEditPoints="1" noAdjustHandles="1" noChangeArrowheads="1" noChangeShapeType="1"/>
              </p:cNvPicPr>
              <p:nvPr/>
            </p:nvPicPr>
            <p:blipFill>
              <a:blip r:embed="rId4"/>
              <a:stretch>
                <a:fillRect/>
              </a:stretch>
            </p:blipFill>
            <p:spPr>
              <a:xfrm>
                <a:off x="-4758397" y="4482996"/>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2777584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199" y="1268760"/>
            <a:ext cx="8326437" cy="4887565"/>
          </a:xfrm>
        </p:spPr>
        <p:txBody>
          <a:bodyPr/>
          <a:lstStyle/>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L’allegato 1 contiene una nuova metodologia che sostituisce quella precedente, contenuta nell’allegato 5 del PNA 2013-2016, con un approccio qualitativo in luogo di quello quantitativo, ferma restando la facoltà di ciascuna amministrazione di usare un approccio «misto».</a:t>
            </a: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Il presupposto del cambiamento è la considerazione che molte amministrazioni non hanno una serie storica dei fatti negativi, o comunque queste serie sono incomplete e poco affidabili.</a:t>
            </a:r>
          </a:p>
          <a:p>
            <a:pPr marL="0" indent="0" algn="l" eaLnBrk="1" hangingPunct="1">
              <a:buFont typeface="Wingdings 3" pitchFamily="18" charset="2"/>
              <a:buNone/>
            </a:pPr>
            <a:r>
              <a:rPr lang="it-IT" altLang="it-IT" sz="1600" dirty="0">
                <a:latin typeface="Times New Roman" panose="02020603050405020304" pitchFamily="18" charset="0"/>
                <a:cs typeface="Times New Roman" panose="02020603050405020304" pitchFamily="18" charset="0"/>
              </a:rPr>
              <a:t>Il punto di partenza è costituito dalla definizione della «valutazione del rischio», cioè la misurazione dell’incidenza di un potenziale evento sul conseguimento degli obiettivi dell’amministrazione.</a:t>
            </a:r>
          </a:p>
          <a:p>
            <a:pPr marL="0" indent="0" algn="l">
              <a:buNone/>
            </a:pPr>
            <a:r>
              <a:rPr lang="it-IT" altLang="it-IT" sz="1600" dirty="0">
                <a:latin typeface="Times New Roman" panose="02020603050405020304" pitchFamily="18" charset="0"/>
                <a:cs typeface="Times New Roman" panose="02020603050405020304" pitchFamily="18" charset="0"/>
              </a:rPr>
              <a:t>La metodologia si basa sule indicazioni contenute nella norma ISO 31000/2018: «Gestione del rischio», norma, che secondo la sua stessa declaratoria, «ha carattere generale  ed è destinata a coloro che creano e proteggono valore nelle organizzazioni avendo cura di gestire rischi, prendere decisioni, fissare e conseguire obiettivi e migliorare le prestazioni. Fornisce linee guida per gestire i rischi che le organizzazioni affrontano e può essere utilizzato durante tutta la vita dell’organizzazione, oltre a poter essere applicato a qualsiasi attività, compreso il processo decisionale a tutti i livelli. L’approccio comune suggerito dal documento è idoneo a gestire qualsiasi tipo di rischio, non è dedicato ad un particolare settore o industria e può essere adattato a qualunque organizzazione e al suo contesto. I principi, la struttura di riferimento e il processo delineati nel documento consentono di gestire il rischio in modo efficiente, efficace e sistematico.»</a:t>
            </a:r>
          </a:p>
          <a:p>
            <a:pPr marL="0" indent="0" algn="l">
              <a:buNone/>
            </a:pPr>
            <a:r>
              <a:rPr lang="it-IT" altLang="it-IT" sz="1800" dirty="0">
                <a:latin typeface="Times New Roman" panose="02020603050405020304" pitchFamily="18" charset="0"/>
                <a:cs typeface="Times New Roman" panose="02020603050405020304" pitchFamily="18" charset="0"/>
              </a:rPr>
              <a:t> </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stima e ponderazione del livello di esposizione al rischio</a:t>
            </a:r>
          </a:p>
        </p:txBody>
      </p:sp>
    </p:spTree>
    <p:extLst>
      <p:ext uri="{BB962C8B-B14F-4D97-AF65-F5344CB8AC3E}">
        <p14:creationId xmlns:p14="http://schemas.microsoft.com/office/powerpoint/2010/main" val="28570445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L’indicazione è quella di incrociare i due indicatori di </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impatto: effetti anche dannosi nel caso in cui il rischio di verifichi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probabilità: quanto è probabile che l’evento accada</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Le fasi indicate dall’ANAC sono: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misurazione dl valore di ciascuna delle variabili mediante sia dati oggettivi (giudiziari) sia soggettivi (valutazioni espresse dai responsabili di processo) e collocazione in una scala: Alto, Medio, Basso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sintesi dei valori rilevati nella fase precedente da parte di ciascuna unità operativa che opera nel singolo processo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definizione del valore sintetico degli indicatori di probabilità e di impatto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attribuzione di un livello di rischiosità a ciascun processo articolato su 5 livelli: Alto, Critico, Medio, Basso, Minimo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Per le amministrazioni con articolazioni organizzative meno complesse o per processi realizzati da un’unica unità operativa si «dovrà» omettere la fase della sintesi.</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metodologia della stima e ponderazione del livello di esposizione al rischio</a:t>
            </a:r>
          </a:p>
        </p:txBody>
      </p:sp>
    </p:spTree>
    <p:extLst>
      <p:ext uri="{BB962C8B-B14F-4D97-AF65-F5344CB8AC3E}">
        <p14:creationId xmlns:p14="http://schemas.microsoft.com/office/powerpoint/2010/main" val="400709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Per l’indicatore di probabilità l’ANAC ha individuato nove variabili per ciascuna delle quali va indicato il valore Alto, Medio, Basso: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discrezionalità</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coerenza operativa (conformità delle prassi operative agli strumenti di regolazione)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rilevanza degli interessi esterni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livello di opacità del processo (misurato in base ai solleciti del RPCT, alle richieste di accesso, ai rilievi dell’OIV)</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presenza di eventuali «eventi sentinella»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livello di attuazione delle misure di prevenzioni generali o specifiche desunto dal monitoraggio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segnalazioni, reclami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gravi rilievi in sede di controlli interni di regolarità amministrativa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capacità di far fronte alle carenze organizzative nelle posizioni di responsabilità</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L’indicatore di probabilità</a:t>
            </a:r>
          </a:p>
        </p:txBody>
      </p:sp>
    </p:spTree>
    <p:extLst>
      <p:ext uri="{BB962C8B-B14F-4D97-AF65-F5344CB8AC3E}">
        <p14:creationId xmlns:p14="http://schemas.microsoft.com/office/powerpoint/2010/main" val="33089998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Per l’indicatore di impatto l’ANAC ha individuato quattro variabili per ciascuna delle quali va indicato il valore Alto, Medio, Basso:</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impatto sull’immagine dell’ente</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impatto in termini di contenzioso (costi organizzativi oppure media delle spese per difesa legale dell’ente)</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impatto organizzativo e/o sulla continuità del servizio</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danno derivante dalle irregolarità rilevate dagli organi interni di controllo o da autorità esterne (oppure media delle sanzioni addebitate all’ente nell’ultimo triennio)</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L’indicatore di probabilità</a:t>
            </a:r>
          </a:p>
        </p:txBody>
      </p:sp>
    </p:spTree>
    <p:extLst>
      <p:ext uri="{BB962C8B-B14F-4D97-AF65-F5344CB8AC3E}">
        <p14:creationId xmlns:p14="http://schemas.microsoft.com/office/powerpoint/2010/main" val="3554442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Con la combinazione delle valutazioni Alto, Medio e Basso dei due indicatori si determina, con orientamento al valore più alto, uno dei cinque livelli di rischio: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Alto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Critico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Medio</a:t>
            </a: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Basso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 Minimo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livello è rilevante per determinare un’individuazione delle misure di contrasto efficiente, equilibrata e proporzionata </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57200" y="552450"/>
            <a:ext cx="8326438" cy="666750"/>
          </a:xfrm>
        </p:spPr>
        <p:txBody>
          <a:bodyPr/>
          <a:lstStyle/>
          <a:p>
            <a:pPr eaLnBrk="1" hangingPunct="1"/>
            <a:r>
              <a:rPr lang="it-IT" altLang="it-IT" sz="2400" b="1" dirty="0">
                <a:latin typeface="Times New Roman" panose="02020603050405020304" pitchFamily="18" charset="0"/>
                <a:cs typeface="Times New Roman" panose="02020603050405020304" pitchFamily="18" charset="0"/>
              </a:rPr>
              <a:t>La combinazione degli indicatori di probabilità e di impatto</a:t>
            </a:r>
          </a:p>
        </p:txBody>
      </p:sp>
    </p:spTree>
    <p:extLst>
      <p:ext uri="{BB962C8B-B14F-4D97-AF65-F5344CB8AC3E}">
        <p14:creationId xmlns:p14="http://schemas.microsoft.com/office/powerpoint/2010/main" val="2437912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124744"/>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PNA 2019 nella sua parte generale consolida ed integra in un unico documento tutte le indicazioni contenute nei precedenti piani, e, quindi, ne assorbe e sostituisce tutte le parti generali, lasciando invece in vigore le parti speciali in esse contenuti.</a:t>
            </a:r>
          </a:p>
          <a:p>
            <a:pPr marL="0" indent="0"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suo approccio è «qualitativo» a fronte dell’approccio «quantitativo» dei precedenti aggiornamenti, così dando spazio soprattutto agli elementi valutativi</a:t>
            </a:r>
          </a:p>
          <a:p>
            <a:pPr marL="0" indent="0"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Il PNA comprende tre allegati:</a:t>
            </a:r>
          </a:p>
          <a:p>
            <a:pPr eaLnBrk="1" hangingPunct="1">
              <a:buFontTx/>
              <a:buChar char="-"/>
            </a:pPr>
            <a:r>
              <a:rPr lang="it-IT" altLang="it-IT" sz="1800" dirty="0">
                <a:latin typeface="Times New Roman" panose="02020603050405020304" pitchFamily="18" charset="0"/>
                <a:cs typeface="Times New Roman" panose="02020603050405020304" pitchFamily="18" charset="0"/>
              </a:rPr>
              <a:t>Indicazioni metodologiche per la gestione dei rischi corruttivi</a:t>
            </a:r>
          </a:p>
          <a:p>
            <a:pPr eaLnBrk="1" hangingPunct="1">
              <a:buFontTx/>
              <a:buChar char="-"/>
            </a:pPr>
            <a:r>
              <a:rPr lang="it-IT" altLang="it-IT" sz="1800" dirty="0">
                <a:latin typeface="Times New Roman" panose="02020603050405020304" pitchFamily="18" charset="0"/>
                <a:cs typeface="Times New Roman" panose="02020603050405020304" pitchFamily="18" charset="0"/>
              </a:rPr>
              <a:t>La rotazione ordinaria del personale</a:t>
            </a:r>
          </a:p>
          <a:p>
            <a:pPr eaLnBrk="1" hangingPunct="1">
              <a:buFontTx/>
              <a:buChar char="-"/>
            </a:pPr>
            <a:r>
              <a:rPr lang="it-IT" altLang="it-IT" sz="1800" dirty="0">
                <a:latin typeface="Times New Roman" panose="02020603050405020304" pitchFamily="18" charset="0"/>
                <a:cs typeface="Times New Roman" panose="02020603050405020304" pitchFamily="18" charset="0"/>
              </a:rPr>
              <a:t>I riferimenti normativi sul ruolo e sulle funzioni del Responsabile della prevenzione della corruzione e della trasparenza (RPCT)</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Profili generali del contenuto del PNA 2019</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r>
              <a:rPr lang="it-IT" altLang="it-IT" sz="1800" dirty="0">
                <a:latin typeface="Times New Roman" panose="02020603050405020304" pitchFamily="18" charset="0"/>
                <a:cs typeface="Times New Roman" panose="02020603050405020304" pitchFamily="18" charset="0"/>
              </a:rPr>
              <a:t>Per trattamento del rischio si intende la definizione delle misure per prevenirlo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trattamento si divide in due fasi: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 individuazione delle misure da abbinare al singolo rischio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 programmazione delle misure individuate</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trattamento del rischio</a:t>
            </a:r>
          </a:p>
        </p:txBody>
      </p:sp>
    </p:spTree>
    <p:extLst>
      <p:ext uri="{BB962C8B-B14F-4D97-AF65-F5344CB8AC3E}">
        <p14:creationId xmlns:p14="http://schemas.microsoft.com/office/powerpoint/2010/main" val="12245497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r>
              <a:rPr lang="it-IT" altLang="it-IT" sz="1800" dirty="0">
                <a:latin typeface="Times New Roman" panose="02020603050405020304" pitchFamily="18" charset="0"/>
                <a:cs typeface="Times New Roman" panose="02020603050405020304" pitchFamily="18" charset="0"/>
              </a:rPr>
              <a:t>Nella fase di individuazione delle misure sia generali sia specifiche l’ANAC evidenzia l’importanza di indicare la loro riferibilità alle seguenti 11 tipologie: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controllo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trasparenza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definizione e promozione dell’etica e di standard di comportamento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regolamentazione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semplificazione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formazione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sensibilizzazione e partecipazione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rotazione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segnalazione e protezione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disciplina del conflitto di interessi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disciplina dei rapporti con i rappresentanti di interessi (lobbies)</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L’individuazione delle misure</a:t>
            </a:r>
          </a:p>
        </p:txBody>
      </p:sp>
    </p:spTree>
    <p:extLst>
      <p:ext uri="{BB962C8B-B14F-4D97-AF65-F5344CB8AC3E}">
        <p14:creationId xmlns:p14="http://schemas.microsoft.com/office/powerpoint/2010/main" val="4120271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Per verificare l’effettività delle misure di prevenzione l’ANAC indica come riferimento i seguenti parametri: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presenza e grado di realizzazione di precedenti misure e/o controlli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capacità di neutralizzare il rischio ed i suoi fattori abilitanti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capacità di realizzazione in termini economici e organizzativi</a:t>
            </a: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verifica di effettività delle misure</a:t>
            </a:r>
          </a:p>
        </p:txBody>
      </p:sp>
    </p:spTree>
    <p:extLst>
      <p:ext uri="{BB962C8B-B14F-4D97-AF65-F5344CB8AC3E}">
        <p14:creationId xmlns:p14="http://schemas.microsoft.com/office/powerpoint/2010/main" val="38970649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r>
              <a:rPr lang="it-IT" altLang="it-IT" sz="1800" dirty="0">
                <a:latin typeface="Times New Roman" panose="02020603050405020304" pitchFamily="18" charset="0"/>
                <a:cs typeface="Times New Roman" panose="02020603050405020304" pitchFamily="18" charset="0"/>
              </a:rPr>
              <a:t>La fase di programmazione delle misure costituisce il punto centrale del PTPC che, pur rientrando nell’attività di coordinamento del RTPC, dovrebbe prevedere la partecipazione di tutti i soggetti coinvolti.</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Gli aspetti rilevanti sono: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definizione della tipologia della misura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fasi o modalità di attuazione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tempi di attuazione delle varie fasi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responsabili dell’attuazione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risultato atteso di ciascuna fase (con l’uso di indicatori).</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L’allegato contiene una tabella (8) con una serie di esempi  di indicatori riferibili alla singola tipologia di misura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programmazione delle misure</a:t>
            </a:r>
          </a:p>
        </p:txBody>
      </p:sp>
    </p:spTree>
    <p:extLst>
      <p:ext uri="{BB962C8B-B14F-4D97-AF65-F5344CB8AC3E}">
        <p14:creationId xmlns:p14="http://schemas.microsoft.com/office/powerpoint/2010/main" val="10170658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r>
              <a:rPr lang="it-IT" altLang="it-IT" sz="1800" dirty="0">
                <a:latin typeface="Times New Roman" panose="02020603050405020304" pitchFamily="18" charset="0"/>
                <a:cs typeface="Times New Roman" panose="02020603050405020304" pitchFamily="18" charset="0"/>
              </a:rPr>
              <a:t>Il monitoraggio è diretto 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verificare lo stato di attuazione e l’idoneità delle misure di prevenzione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effettuare il riesame periodico sul funzionamento complessivo del sistema di prevenzione del rischio</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Gli elementi da indicare sono: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misure di prevenzione oggetto di monitoraggio</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periodicità delle verifiche</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modalità di svolgimento della verifica</a:t>
            </a:r>
          </a:p>
          <a:p>
            <a:pPr marL="0" indent="0" algn="l" eaLnBrk="1" hangingPunct="1">
              <a:buNone/>
            </a:pPr>
            <a:r>
              <a:rPr lang="it-IT" altLang="it-IT" sz="1800" dirty="0">
                <a:latin typeface="Times New Roman" panose="02020603050405020304" pitchFamily="18" charset="0"/>
                <a:cs typeface="Times New Roman" panose="02020603050405020304" pitchFamily="18" charset="0"/>
              </a:rPr>
              <a:t>Nelle amministrazioni più complesse si prevede la possibilità di articolare il sistema di monitoraggio su due livelli: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un primo livello relativo ai responsabili delle strutture organizzative o ai referenti, fondato sulle loro valutazioni</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un secondo livello relativo al RPCT fondato su verifiche dirette su tutte le misure previste</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monitoraggio</a:t>
            </a:r>
          </a:p>
        </p:txBody>
      </p:sp>
    </p:spTree>
    <p:extLst>
      <p:ext uri="{BB962C8B-B14F-4D97-AF65-F5344CB8AC3E}">
        <p14:creationId xmlns:p14="http://schemas.microsoft.com/office/powerpoint/2010/main" val="540496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PTPC dovrebbe sempre riportare in un’apposita sezione i risultati del monitoraggio sullo stato di attuazione/realizzazione delle misure di prevenzione, risultati che debbono essere tenuti in considerazione nella redazione del PTPC successivo.</a:t>
            </a:r>
          </a:p>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esiti del monitoraggio </a:t>
            </a:r>
          </a:p>
        </p:txBody>
      </p:sp>
    </p:spTree>
    <p:extLst>
      <p:ext uri="{BB962C8B-B14F-4D97-AF65-F5344CB8AC3E}">
        <p14:creationId xmlns:p14="http://schemas.microsoft.com/office/powerpoint/2010/main" val="22180420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Gli esiti del monitoraggio effettuato dovrebbero essere indicati in una relazione sul funzionamento complessivo del sistema per mettere in rilievo le criticità emerse ed i punti di forza manifestatisi, ed effettuare proposte di miglioramento per il successivo PTPC.</a:t>
            </a: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Il riesame</a:t>
            </a:r>
          </a:p>
        </p:txBody>
      </p:sp>
    </p:spTree>
    <p:extLst>
      <p:ext uri="{BB962C8B-B14F-4D97-AF65-F5344CB8AC3E}">
        <p14:creationId xmlns:p14="http://schemas.microsoft.com/office/powerpoint/2010/main" val="584432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None/>
            </a:pPr>
            <a:r>
              <a:rPr lang="it-IT" altLang="it-IT" sz="1800" dirty="0">
                <a:latin typeface="Times New Roman" panose="02020603050405020304" pitchFamily="18" charset="0"/>
                <a:cs typeface="Times New Roman" panose="02020603050405020304" pitchFamily="18" charset="0"/>
              </a:rPr>
              <a:t>Il completamento del sistema è costituito dalla fase di consultazione e comunicazione, che si compone di due principali attività:</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attività di coinvolgimento dei soggetti interni ed esterni per acquisire tutte le informazioni necessaria al miglioramento del livello di  «personalizzazione» della strategia</a:t>
            </a:r>
          </a:p>
          <a:p>
            <a:pPr algn="l" eaLnBrk="1" hangingPunct="1">
              <a:buFontTx/>
              <a:buChar char="-"/>
            </a:pPr>
            <a:r>
              <a:rPr lang="it-IT" altLang="it-IT" sz="1800" dirty="0">
                <a:latin typeface="Times New Roman" panose="02020603050405020304" pitchFamily="18" charset="0"/>
                <a:cs typeface="Times New Roman" panose="02020603050405020304" pitchFamily="18" charset="0"/>
              </a:rPr>
              <a:t>attività di comunicazione interna ed esterna delle azioni sviluppate e di quelle da intraprendere, dei compiti e delle responsabilità di ciascuno e dei risultati attesi.</a:t>
            </a: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Consultazione e comunicazione</a:t>
            </a:r>
          </a:p>
        </p:txBody>
      </p:sp>
    </p:spTree>
    <p:extLst>
      <p:ext uri="{BB962C8B-B14F-4D97-AF65-F5344CB8AC3E}">
        <p14:creationId xmlns:p14="http://schemas.microsoft.com/office/powerpoint/2010/main" val="5316299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a:extLst>
              <a:ext uri="{FF2B5EF4-FFF2-40B4-BE49-F238E27FC236}">
                <a16:creationId xmlns:a16="http://schemas.microsoft.com/office/drawing/2014/main" id="{D162E4CB-49EC-43FC-BE7B-60C9D15BCEA2}"/>
              </a:ext>
            </a:extLst>
          </p:cNvPr>
          <p:cNvSpPr>
            <a:spLocks noGrp="1"/>
          </p:cNvSpPr>
          <p:nvPr>
            <p:ph sz="quarter" idx="1"/>
          </p:nvPr>
        </p:nvSpPr>
        <p:spPr>
          <a:xfrm>
            <a:off x="422031" y="1027956"/>
            <a:ext cx="8229600" cy="4802088"/>
          </a:xfrm>
        </p:spPr>
        <p:txBody>
          <a:bodyPr/>
          <a:lstStyle/>
          <a:p>
            <a:pPr marL="0" indent="0" algn="l">
              <a:buNone/>
            </a:pPr>
            <a:r>
              <a:rPr lang="it-IT" altLang="it-IT" sz="1800" dirty="0">
                <a:latin typeface="Times New Roman" panose="02020603050405020304" pitchFamily="18" charset="0"/>
                <a:cs typeface="Times New Roman" panose="02020603050405020304" pitchFamily="18" charset="0"/>
              </a:rPr>
              <a:t>Nel quadro del sistema «antiriciclaggio», che si fonda sulla segnalazione di «operazioni sospette», l’UIF della Banca d’Italia ha adottato il  provvedimento 23 aprile 2018 recante:</a:t>
            </a:r>
          </a:p>
          <a:p>
            <a:pPr marL="0" indent="0" algn="l">
              <a:buNone/>
            </a:pPr>
            <a:r>
              <a:rPr lang="it-IT" altLang="it-IT" sz="1800" dirty="0">
                <a:latin typeface="Times New Roman" panose="02020603050405020304" pitchFamily="18" charset="0"/>
                <a:cs typeface="Times New Roman" panose="02020603050405020304" pitchFamily="18" charset="0"/>
              </a:rPr>
              <a:t>«istruzioni sulle comunicazioni di dati e informazioni concernenti le operazioni sospette da parte degli uffici delle pubbliche amministrazioni».</a:t>
            </a:r>
          </a:p>
          <a:p>
            <a:pPr marL="0" indent="0" algn="l">
              <a:buNone/>
            </a:pPr>
            <a:r>
              <a:rPr lang="it-IT" altLang="it-IT" sz="1800" dirty="0">
                <a:latin typeface="Times New Roman" panose="02020603050405020304" pitchFamily="18" charset="0"/>
                <a:cs typeface="Times New Roman" panose="02020603050405020304" pitchFamily="18" charset="0"/>
              </a:rPr>
              <a:t>Tra gli indicatori di anomalia sono compresi:</a:t>
            </a:r>
          </a:p>
          <a:p>
            <a:pPr>
              <a:buFontTx/>
              <a:buChar char="-"/>
            </a:pPr>
            <a:r>
              <a:rPr lang="it-IT" altLang="it-IT" sz="1800" dirty="0">
                <a:latin typeface="Times New Roman" panose="02020603050405020304" pitchFamily="18" charset="0"/>
                <a:cs typeface="Times New Roman" panose="02020603050405020304" pitchFamily="18" charset="0"/>
              </a:rPr>
              <a:t>indicatori connessi con l’identità o il comportamento del soggetto cui è riferita l’operazione (ad esempio: il soggetto ha residenza, cittadinanza o sede in un Paese la cui legislazione non contente l’identificazione dei nominativi che detengono la proprietà o il controllo, oppure è notoriamente contiguo a presone che risultano rivestire importanti cariche pubbliche)</a:t>
            </a:r>
          </a:p>
          <a:p>
            <a:pPr>
              <a:buFontTx/>
              <a:buChar char="-"/>
            </a:pPr>
            <a:r>
              <a:rPr lang="it-IT" altLang="it-IT" sz="1800" dirty="0">
                <a:latin typeface="Times New Roman" panose="02020603050405020304" pitchFamily="18" charset="0"/>
                <a:cs typeface="Times New Roman" panose="02020603050405020304" pitchFamily="18" charset="0"/>
              </a:rPr>
              <a:t>indicatori connessi con le modalità di richiesta o di esecuzione delle operazioni (ad esempio, offerta di polizze di assicurazione da parte di agenti o brokers operanti in nome o per conto di società estere a prezzi molto inferiori a quelli di mercato)</a:t>
            </a:r>
          </a:p>
          <a:p>
            <a:pPr>
              <a:buFontTx/>
              <a:buChar char="-"/>
            </a:pPr>
            <a:endParaRPr lang="it-IT" altLang="it-IT" sz="1800" dirty="0">
              <a:latin typeface="Times New Roman" panose="02020603050405020304" pitchFamily="18" charset="0"/>
              <a:cs typeface="Times New Roman" panose="02020603050405020304" pitchFamily="18" charset="0"/>
            </a:endParaRPr>
          </a:p>
          <a:p>
            <a:endParaRPr lang="it-IT" dirty="0"/>
          </a:p>
        </p:txBody>
      </p:sp>
      <p:sp>
        <p:nvSpPr>
          <p:cNvPr id="4" name="Titolo 3">
            <a:extLst>
              <a:ext uri="{FF2B5EF4-FFF2-40B4-BE49-F238E27FC236}">
                <a16:creationId xmlns:a16="http://schemas.microsoft.com/office/drawing/2014/main" id="{E4E65939-C9A8-45A6-BC7E-A26D73E3D356}"/>
              </a:ext>
            </a:extLst>
          </p:cNvPr>
          <p:cNvSpPr>
            <a:spLocks noGrp="1"/>
          </p:cNvSpPr>
          <p:nvPr>
            <p:ph type="title"/>
          </p:nvPr>
        </p:nvSpPr>
        <p:spPr>
          <a:xfrm>
            <a:off x="457200" y="169962"/>
            <a:ext cx="8256587" cy="666750"/>
          </a:xfrm>
        </p:spPr>
        <p:txBody>
          <a:bodyPr/>
          <a:lstStyle/>
          <a:p>
            <a:r>
              <a:rPr lang="it-IT" sz="2400" b="1" dirty="0">
                <a:latin typeface="Times New Roman" panose="02020603050405020304" pitchFamily="18" charset="0"/>
                <a:cs typeface="Times New Roman" panose="02020603050405020304" pitchFamily="18" charset="0"/>
              </a:rPr>
              <a:t>Il sistema «antiriciclaggio» e le Istruzioni UIF</a:t>
            </a:r>
          </a:p>
        </p:txBody>
      </p:sp>
    </p:spTree>
    <p:extLst>
      <p:ext uri="{BB962C8B-B14F-4D97-AF65-F5344CB8AC3E}">
        <p14:creationId xmlns:p14="http://schemas.microsoft.com/office/powerpoint/2010/main" val="19333575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L’allegato C descrive alcuni indicatori specifici nel settore degli appalti pubblici</a:t>
            </a:r>
          </a:p>
          <a:p>
            <a:pPr eaLnBrk="1" hangingPunct="1">
              <a:buFontTx/>
              <a:buChar char="-"/>
            </a:pPr>
            <a:r>
              <a:rPr lang="it-IT" altLang="it-IT" sz="1800" dirty="0">
                <a:latin typeface="Times New Roman" panose="02020603050405020304" pitchFamily="18" charset="0"/>
                <a:cs typeface="Times New Roman" panose="02020603050405020304" pitchFamily="18" charset="0"/>
              </a:rPr>
              <a:t>partecipazione a procedure di affidamento di appalti lavori, servizi e forniture in assenza di qualsiasi convenienza economica all’esecuzione del contratto, anche con riferimento alla dimensione aziendale dell’operatore ed alla località di svolgimento della prestazione</a:t>
            </a:r>
          </a:p>
          <a:p>
            <a:pPr eaLnBrk="1" hangingPunct="1">
              <a:buFontTx/>
              <a:buChar char="-"/>
            </a:pPr>
            <a:r>
              <a:rPr lang="it-IT" altLang="it-IT" sz="1800" dirty="0">
                <a:latin typeface="Times New Roman" panose="02020603050405020304" pitchFamily="18" charset="0"/>
                <a:cs typeface="Times New Roman" panose="02020603050405020304" pitchFamily="18" charset="0"/>
              </a:rPr>
              <a:t>presentazione di una sola offerta da parte del medesimo soggetto nell’ambito di procedure che prevedono tempi ristretti di presentazione delle offerte, requisiti di partecipazione particolarmente stringenti e un costo della documentazione di gara sproporzionato</a:t>
            </a:r>
          </a:p>
          <a:p>
            <a:pPr eaLnBrk="1" hangingPunct="1">
              <a:buFontTx/>
              <a:buChar char="-"/>
            </a:pPr>
            <a:r>
              <a:rPr lang="it-IT" altLang="it-IT" sz="1800" dirty="0">
                <a:latin typeface="Times New Roman" panose="02020603050405020304" pitchFamily="18" charset="0"/>
                <a:cs typeface="Times New Roman" panose="02020603050405020304" pitchFamily="18" charset="0"/>
              </a:rPr>
              <a:t>ripetuti affidamenti allo stesso operatore economico non giustificati dall’esigenza di assicurare soluzioni di continuità di un servizio nelle more di una procedura di gara</a:t>
            </a:r>
          </a:p>
          <a:p>
            <a:pPr marL="0" indent="0">
              <a:buNone/>
            </a:pPr>
            <a:r>
              <a:rPr lang="it-IT" altLang="it-IT" sz="1800" dirty="0">
                <a:latin typeface="Times New Roman" panose="02020603050405020304" pitchFamily="18" charset="0"/>
                <a:cs typeface="Times New Roman" panose="02020603050405020304" pitchFamily="18" charset="0"/>
              </a:rPr>
              <a:t>Come è evidente gli indicatori di anomalia coincidono con situazioni considerate a rischio nell’ottica della predisposizione delle misure anticorruzione.</a:t>
            </a:r>
          </a:p>
          <a:p>
            <a:pPr marL="0" indent="0" eaLnBrk="1" hangingPunct="1">
              <a:buNone/>
            </a:pPr>
            <a:endParaRPr lang="it-IT" altLang="it-IT" sz="1800" dirty="0">
              <a:latin typeface="Times New Roman" panose="02020603050405020304" pitchFamily="18" charset="0"/>
              <a:cs typeface="Times New Roman" panose="02020603050405020304" pitchFamily="18" charset="0"/>
            </a:endParaRPr>
          </a:p>
          <a:p>
            <a:pPr eaLnBrk="1" hangingPunct="1">
              <a:buFontTx/>
              <a:buChar char="-"/>
            </a:pPr>
            <a:endParaRPr lang="it-IT" altLang="it-IT" sz="1800" dirty="0">
              <a:latin typeface="Times New Roman" panose="02020603050405020304" pitchFamily="18" charset="0"/>
              <a:cs typeface="Times New Roman" panose="02020603050405020304" pitchFamily="18" charset="0"/>
            </a:endParaRPr>
          </a:p>
          <a:p>
            <a:pPr marL="0" indent="0" eaLnBrk="1" hangingPunct="1">
              <a:buNone/>
            </a:pPr>
            <a:r>
              <a:rPr lang="it-IT" altLang="it-IT" sz="1800" dirty="0">
                <a:latin typeface="Times New Roman" panose="02020603050405020304" pitchFamily="18" charset="0"/>
                <a:cs typeface="Times New Roman" panose="02020603050405020304" pitchFamily="18" charset="0"/>
              </a:rPr>
              <a:t> </a:t>
            </a:r>
          </a:p>
          <a:p>
            <a:pPr marL="0" indent="0"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indicatori di anomalia negli appalti pubblici</a:t>
            </a:r>
          </a:p>
        </p:txBody>
      </p:sp>
    </p:spTree>
    <p:extLst>
      <p:ext uri="{BB962C8B-B14F-4D97-AF65-F5344CB8AC3E}">
        <p14:creationId xmlns:p14="http://schemas.microsoft.com/office/powerpoint/2010/main" val="313845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124744"/>
            <a:ext cx="8229600" cy="4937125"/>
          </a:xfrm>
        </p:spPr>
        <p:txBody>
          <a:bodyPr/>
          <a:lstStyle/>
          <a:p>
            <a:pPr marL="0" indent="0"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Nella nuova visione della «corruzione» e della «prevenzione della corruzione» la prima è definita come «i comportamenti soggettivi impropri di un pubblico funzionario che, al fine di curare un interesse proprio o un interesse particolare di terzi, assuma (o concorra all’adozione di) una decisione pubblica, deviando, in cambio di un vantaggio (economico o meno), dai propri doveri d’ufficio, cioè dalla cura imparziale dell’interesse  pubblico affidatogli».</a:t>
            </a:r>
          </a:p>
          <a:p>
            <a:pPr marL="0" indent="0"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«prevenzione della corruzione» è costituita da «una vasta serie di misure con cui si creano le condizioni per rendere sempre più difficile l’adozione di comportamenti di corruzione nelle amministrazioni pubbliche e nei soggetti, anche privati, considerati dalla legge190/2012».</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nuova definizione della «corruzione»</a:t>
            </a:r>
          </a:p>
        </p:txBody>
      </p:sp>
    </p:spTree>
    <p:extLst>
      <p:ext uri="{BB962C8B-B14F-4D97-AF65-F5344CB8AC3E}">
        <p14:creationId xmlns:p14="http://schemas.microsoft.com/office/powerpoint/2010/main" val="24070330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Le istruzioni sulla segnalazione di «operazioni sospette» descrivono anche alcuni indicatori nel settore delle attività economiche:</a:t>
            </a:r>
          </a:p>
          <a:p>
            <a:pPr eaLnBrk="1" hangingPunct="1">
              <a:buFontTx/>
              <a:buChar char="-"/>
            </a:pPr>
            <a:r>
              <a:rPr lang="it-IT" altLang="it-IT" sz="1800" dirty="0">
                <a:latin typeface="Times New Roman" panose="02020603050405020304" pitchFamily="18" charset="0"/>
                <a:cs typeface="Times New Roman" panose="02020603050405020304" pitchFamily="18" charset="0"/>
              </a:rPr>
              <a:t>estinzione anticipata di finanziamenti agevolati con utilizzo di ingenti somme che non appaiono compatibili con il profilo economico del soggetto</a:t>
            </a:r>
          </a:p>
          <a:p>
            <a:pPr eaLnBrk="1" hangingPunct="1">
              <a:buFontTx/>
              <a:buChar char="-"/>
            </a:pPr>
            <a:r>
              <a:rPr lang="it-IT" altLang="it-IT" sz="1800" dirty="0">
                <a:latin typeface="Times New Roman" panose="02020603050405020304" pitchFamily="18" charset="0"/>
                <a:cs typeface="Times New Roman" panose="02020603050405020304" pitchFamily="18" charset="0"/>
              </a:rPr>
              <a:t>acquisto e vendita di immobili, specie se di pregio, in un ristretto arco di tempo, soprattutto se sia riscontrabile un’elevata differenza di prezzo tra la vendita e l’acquisto</a:t>
            </a:r>
          </a:p>
          <a:p>
            <a:pPr eaLnBrk="1" hangingPunct="1">
              <a:buFontTx/>
              <a:buChar char="-"/>
            </a:pPr>
            <a:r>
              <a:rPr lang="it-IT" altLang="it-IT" sz="1800" dirty="0">
                <a:latin typeface="Times New Roman" panose="02020603050405020304" pitchFamily="18" charset="0"/>
                <a:cs typeface="Times New Roman" panose="02020603050405020304" pitchFamily="18" charset="0"/>
              </a:rPr>
              <a:t>ripetute cessioni di licenze di commercio in un ristretto arco di tempo, soprattutto  se per importi molto differenti</a:t>
            </a:r>
          </a:p>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 </a:t>
            </a: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indicatori di anomalia in attività economiche</a:t>
            </a:r>
          </a:p>
        </p:txBody>
      </p:sp>
    </p:spTree>
    <p:extLst>
      <p:ext uri="{BB962C8B-B14F-4D97-AF65-F5344CB8AC3E}">
        <p14:creationId xmlns:p14="http://schemas.microsoft.com/office/powerpoint/2010/main" val="925537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57200" y="1219200"/>
            <a:ext cx="8229600" cy="4937125"/>
          </a:xfrm>
        </p:spPr>
        <p:txBody>
          <a:bodyPr/>
          <a:lstStyle/>
          <a:p>
            <a:pPr marL="0" indent="0" algn="l" eaLnBrk="1" hangingPunct="1">
              <a:buFont typeface="Wingdings 3" pitchFamily="18" charset="2"/>
              <a:buNone/>
            </a:pPr>
            <a:endParaRPr lang="it-IT" altLang="it-IT" sz="18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Per assicurare l’efficace svolgimento della propria attività di prevenzione del riciclaggio, l’unità organizzativa deve poter fare affidamento su;</a:t>
            </a:r>
          </a:p>
          <a:p>
            <a:pPr eaLnBrk="1" hangingPunct="1">
              <a:buFontTx/>
              <a:buChar char="-"/>
            </a:pPr>
            <a:r>
              <a:rPr lang="it-IT" altLang="it-IT" sz="1800" dirty="0">
                <a:latin typeface="Times New Roman" panose="02020603050405020304" pitchFamily="18" charset="0"/>
                <a:cs typeface="Times New Roman" panose="02020603050405020304" pitchFamily="18" charset="0"/>
              </a:rPr>
              <a:t>un’adeguata definizione dei flussi informativi con gli uffici che possono rilevare le situazioni anomale</a:t>
            </a:r>
          </a:p>
          <a:p>
            <a:pPr eaLnBrk="1" hangingPunct="1">
              <a:buFontTx/>
              <a:buChar char="-"/>
            </a:pPr>
            <a:r>
              <a:rPr lang="it-IT" altLang="it-IT" sz="1800" dirty="0">
                <a:latin typeface="Times New Roman" panose="02020603050405020304" pitchFamily="18" charset="0"/>
                <a:cs typeface="Times New Roman" panose="02020603050405020304" pitchFamily="18" charset="0"/>
              </a:rPr>
              <a:t>accesso alle banche dati pubbliche e adeguate metodologie di incrocio dei dati così ottenuti</a:t>
            </a:r>
          </a:p>
          <a:p>
            <a:pPr marL="0" indent="0" eaLnBrk="1" hangingPunct="1">
              <a:buNone/>
            </a:pPr>
            <a:r>
              <a:rPr lang="it-IT" altLang="it-IT" sz="1800" dirty="0">
                <a:latin typeface="Times New Roman" panose="02020603050405020304" pitchFamily="18" charset="0"/>
                <a:cs typeface="Times New Roman" panose="02020603050405020304" pitchFamily="18" charset="0"/>
              </a:rPr>
              <a:t>In ogni caso è necessario l’inserimento di misure organizzative nel Piano anticorruzione.</a:t>
            </a:r>
          </a:p>
          <a:p>
            <a:pPr marL="0" indent="0" eaLnBrk="1" hangingPunct="1">
              <a:buNone/>
            </a:pPr>
            <a:r>
              <a:rPr lang="it-IT" altLang="it-IT" sz="1800" dirty="0">
                <a:latin typeface="Times New Roman" panose="02020603050405020304" pitchFamily="18" charset="0"/>
                <a:cs typeface="Times New Roman" panose="02020603050405020304" pitchFamily="18" charset="0"/>
              </a:rPr>
              <a:t>L’art. 6 quinto comma del D.M. interno 25 settembre 2015 (Determinazione degli indicatori di anomalia) prevede che </a:t>
            </a:r>
            <a:r>
              <a:rPr lang="it-IT" altLang="it-IT" sz="1800">
                <a:latin typeface="Times New Roman" panose="02020603050405020304" pitchFamily="18" charset="0"/>
                <a:cs typeface="Times New Roman" panose="02020603050405020304" pitchFamily="18" charset="0"/>
              </a:rPr>
              <a:t>nelle amministrazioni la </a:t>
            </a:r>
            <a:r>
              <a:rPr lang="it-IT" altLang="it-IT" sz="1800" dirty="0">
                <a:latin typeface="Times New Roman" panose="02020603050405020304" pitchFamily="18" charset="0"/>
                <a:cs typeface="Times New Roman" panose="02020603050405020304" pitchFamily="18" charset="0"/>
              </a:rPr>
              <a:t>persona individuata come «gestore» delle segnalazioni di operazioni sospette può coincidere con il RPCT, in una logica di continuità esistente tra i presidi anticorruzione e quelli antiriciclaggio da un lato e l’utilità delle misure di prevenzione del riciclaggio a fini di contrasto della corruzione.</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 profili organizzativi dell’antiriciclaggio</a:t>
            </a:r>
          </a:p>
        </p:txBody>
      </p:sp>
    </p:spTree>
    <p:extLst>
      <p:ext uri="{BB962C8B-B14F-4D97-AF65-F5344CB8AC3E}">
        <p14:creationId xmlns:p14="http://schemas.microsoft.com/office/powerpoint/2010/main" val="2276210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408781" y="836712"/>
            <a:ext cx="8229600" cy="4937125"/>
          </a:xfrm>
        </p:spPr>
        <p:txBody>
          <a:bodyPr/>
          <a:lstStyle/>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Il PNA 2019 mette in evidenza gli aspetti che le amministrazioni debbono considerare nella progettazione del sistema anticorruzione individuando i seguenti principi</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Principi strategici: necessità di coinvolgimento degli organi di indirizzo politico-amministrativo nella definizione delle strategie di contrasto al rischio corruttivo e di tutta la struttura mediante la responsabilizzazione dei soggetti coinvolti, in un quadro di collaborazione tra amministrazioni</a:t>
            </a:r>
          </a:p>
          <a:p>
            <a:pPr algn="l" eaLnBrk="1" hangingPunct="1">
              <a:buFontTx/>
              <a:buChar char="-"/>
            </a:pPr>
            <a:r>
              <a:rPr lang="it-IT" altLang="it-IT" sz="2000" dirty="0">
                <a:latin typeface="Times New Roman" panose="02020603050405020304" pitchFamily="18" charset="0"/>
                <a:cs typeface="Times New Roman" panose="02020603050405020304" pitchFamily="18" charset="0"/>
              </a:rPr>
              <a:t>Principi metodologici: attuazione del sistema in senso sostanziale e non formale, gradualità del processo di gestione del rischio tenendo conto delle dimensioni dell’ente, selettività nella determinazione delle priorità , integrazione tra processo di gestione del rischio e processo di misurazione e valutazione delle performance; miglioramento continuo del sistema di gestione del rischio</a:t>
            </a:r>
          </a:p>
          <a:p>
            <a:pPr algn="l">
              <a:buFontTx/>
              <a:buChar char="-"/>
            </a:pPr>
            <a:r>
              <a:rPr lang="it-IT" altLang="it-IT" sz="2000" dirty="0">
                <a:latin typeface="Times New Roman" panose="02020603050405020304" pitchFamily="18" charset="0"/>
                <a:cs typeface="Times New Roman" panose="02020603050405020304" pitchFamily="18" charset="0"/>
              </a:rPr>
              <a:t>Principi finalistici:  effettività della strategia di prevenzione, evitando nuovi oneri amministrativi, «creazione di benessere pubblico» con miglioramento del livello di benessere della collettività di riferimento</a:t>
            </a:r>
          </a:p>
          <a:p>
            <a:pPr algn="l" eaLnBrk="1" hangingPunct="1">
              <a:buFontTx/>
              <a:buChar char="-"/>
            </a:pPr>
            <a:endParaRPr lang="it-IT" altLang="it-IT" sz="20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408781" y="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Gli aspetti organizzativi e gli organi coinvolti</a:t>
            </a:r>
          </a:p>
        </p:txBody>
      </p:sp>
    </p:spTree>
    <p:extLst>
      <p:ext uri="{BB962C8B-B14F-4D97-AF65-F5344CB8AC3E}">
        <p14:creationId xmlns:p14="http://schemas.microsoft.com/office/powerpoint/2010/main" val="234973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1124744"/>
            <a:ext cx="8229600" cy="4937125"/>
          </a:xfrm>
        </p:spPr>
        <p:txBody>
          <a:bodyPr/>
          <a:lstStyle/>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Il PNA 2019, modificando l’approccio seguito in precedenza, interviene in maniera sostanziale sull’intero processo di gestione dei rischi, incidendo su tutte le sue fasi.</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Precisa al riguardo che l’Allegato 1 diviene l’unico documento metodologico da seguire per la predisposizione dei piani e che, ove le amministrazioni abbiano già predisposto il PTPCT utilizzando l’allegato 5 al PNA 2013, «il nuovo approccio valutativo (di tipo qualitativo) …può essere applicato in modo graduale in ogni caso  non oltre l’adozione del PTPCT 2021-2023».</a:t>
            </a:r>
          </a:p>
          <a:p>
            <a:pPr marL="0" indent="0" algn="l" eaLnBrk="1" hangingPunct="1">
              <a:buFont typeface="Wingdings 3" pitchFamily="18" charset="2"/>
              <a:buNone/>
            </a:pPr>
            <a:endParaRPr lang="it-IT" altLang="it-IT" sz="2000" dirty="0">
              <a:latin typeface="Times New Roman" panose="02020603050405020304" pitchFamily="18" charset="0"/>
              <a:cs typeface="Times New Roman" panose="02020603050405020304" pitchFamily="18" charset="0"/>
            </a:endParaRPr>
          </a:p>
          <a:p>
            <a:pPr marL="0" indent="0"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 </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Indicazioni metodologiche per la gestione dei rischi</a:t>
            </a:r>
          </a:p>
        </p:txBody>
      </p:sp>
    </p:spTree>
    <p:extLst>
      <p:ext uri="{BB962C8B-B14F-4D97-AF65-F5344CB8AC3E}">
        <p14:creationId xmlns:p14="http://schemas.microsoft.com/office/powerpoint/2010/main" val="1105693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287" y="1143000"/>
            <a:ext cx="8353426" cy="4918869"/>
          </a:xfrm>
        </p:spPr>
        <p:txBody>
          <a:bodyPr/>
          <a:lstStyle/>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La complessità dei problemi connessi con lo studio e la strutturazione di un «sistema anticorruzione» richiede una compartecipazione attiva ed una continua interazione tra tutti i principali «attori» interni della singola struttura:</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 - l’organo di indirizzo politico-amministrativo</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 il RPCT</a:t>
            </a:r>
          </a:p>
          <a:p>
            <a:pPr marL="0" indent="0" algn="l" eaLnBrk="1" hangingPunct="1">
              <a:buFont typeface="Wingdings 3" pitchFamily="18" charset="2"/>
              <a:buNone/>
            </a:pPr>
            <a:r>
              <a:rPr lang="it-IT" altLang="it-IT" sz="2000" dirty="0">
                <a:latin typeface="Times New Roman" panose="02020603050405020304" pitchFamily="18" charset="0"/>
                <a:cs typeface="Times New Roman" panose="02020603050405020304" pitchFamily="18" charset="0"/>
              </a:rPr>
              <a:t>- i dirigenti e i responsabili delle unità organizzative</a:t>
            </a:r>
          </a:p>
          <a:p>
            <a:pPr marL="0" indent="0" algn="l" eaLnBrk="1" hangingPunct="1">
              <a:buNone/>
            </a:pPr>
            <a:r>
              <a:rPr lang="it-IT" altLang="it-IT" sz="2000" dirty="0">
                <a:latin typeface="Times New Roman" panose="02020603050405020304" pitchFamily="18" charset="0"/>
                <a:cs typeface="Times New Roman" panose="02020603050405020304" pitchFamily="18" charset="0"/>
              </a:rPr>
              <a:t>- gli organismi indipendenti di valutazione (OIV) e le strutture con funzioni assimilabili</a:t>
            </a:r>
          </a:p>
          <a:p>
            <a:pPr marL="0" indent="0" algn="l" eaLnBrk="1" hangingPunct="1">
              <a:buNone/>
            </a:pPr>
            <a:r>
              <a:rPr lang="it-IT" altLang="it-IT" sz="2000" dirty="0">
                <a:latin typeface="Times New Roman" panose="02020603050405020304" pitchFamily="18" charset="0"/>
                <a:cs typeface="Times New Roman" panose="02020603050405020304" pitchFamily="18" charset="0"/>
              </a:rPr>
              <a:t>Per assicurare un approccio «sostanziale» e non meramente formale occorre il coinvolgimento e l’interazione anche con gli «attori» esterni, non solo quelli  istituzionali, ma anche quelli rappresentativi del territorio e della collettività di riferimento, il cui apporto è essenziale per la comprensione del contesto esterno (professionisti, rappresentanti del mondo economico, istituzioni formative soprattutto se collegate con il contesto interno, associazioni di cittadini etc.)</a:t>
            </a:r>
          </a:p>
        </p:txBody>
      </p:sp>
      <p:sp>
        <p:nvSpPr>
          <p:cNvPr id="4099" name="Titolo 2"/>
          <p:cNvSpPr>
            <a:spLocks noGrp="1"/>
          </p:cNvSpPr>
          <p:nvPr>
            <p:ph type="title"/>
          </p:nvPr>
        </p:nvSpPr>
        <p:spPr>
          <a:xfrm>
            <a:off x="422275" y="476250"/>
            <a:ext cx="8326438" cy="666750"/>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L’approccio «complessivo» e i principali «attori» della gestione del rischio</a:t>
            </a:r>
          </a:p>
        </p:txBody>
      </p:sp>
    </p:spTree>
    <p:extLst>
      <p:ext uri="{BB962C8B-B14F-4D97-AF65-F5344CB8AC3E}">
        <p14:creationId xmlns:p14="http://schemas.microsoft.com/office/powerpoint/2010/main" val="4113219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764704"/>
            <a:ext cx="8229600" cy="5297165"/>
          </a:xfrm>
        </p:spPr>
        <p:txBody>
          <a:bodyPr/>
          <a:lstStyle/>
          <a:p>
            <a:pPr marL="0" indent="0" eaLnBrk="1" hangingPunct="1">
              <a:buNone/>
            </a:pPr>
            <a:endParaRPr lang="it-IT" altLang="it-IT" sz="2000" dirty="0">
              <a:latin typeface="Times New Roman" panose="02020603050405020304" pitchFamily="18" charset="0"/>
              <a:cs typeface="Times New Roman" panose="02020603050405020304" pitchFamily="18" charset="0"/>
            </a:endParaRPr>
          </a:p>
          <a:p>
            <a:pPr marL="0" indent="0" eaLnBrk="1" hangingPunct="1">
              <a:buNone/>
            </a:pPr>
            <a:endParaRPr lang="it-IT" altLang="it-IT" sz="2000" dirty="0">
              <a:latin typeface="Times New Roman" panose="02020603050405020304" pitchFamily="18" charset="0"/>
              <a:cs typeface="Times New Roman" panose="02020603050405020304" pitchFamily="18" charset="0"/>
            </a:endParaRPr>
          </a:p>
          <a:p>
            <a:pPr marL="0" indent="0" eaLnBrk="1" hangingPunct="1">
              <a:buNone/>
            </a:pPr>
            <a:r>
              <a:rPr lang="it-IT" altLang="it-IT" sz="2000" dirty="0">
                <a:latin typeface="Times New Roman" panose="02020603050405020304" pitchFamily="18" charset="0"/>
                <a:cs typeface="Times New Roman" panose="02020603050405020304" pitchFamily="18" charset="0"/>
              </a:rPr>
              <a:t>La mappatura dei processi richiede l’individuazione e la collaborazione dei responsabili del singolo processo (operazione che presenta elementi di assonanza con i registri delle attività di trattamento dei dati previsti dall’art. 30 del Regolamento UE 2016/679), tenendo peraltro presente la differenza tra:</a:t>
            </a:r>
          </a:p>
          <a:p>
            <a:pPr eaLnBrk="1" hangingPunct="1">
              <a:buFontTx/>
              <a:buChar char="-"/>
            </a:pPr>
            <a:r>
              <a:rPr lang="it-IT" altLang="it-IT" sz="2000" dirty="0">
                <a:latin typeface="Times New Roman" panose="02020603050405020304" pitchFamily="18" charset="0"/>
                <a:cs typeface="Times New Roman" panose="02020603050405020304" pitchFamily="18" charset="0"/>
              </a:rPr>
              <a:t>processi specifici, che debbono essere analizzati con un unico responsabile (e quindi una sola volta)</a:t>
            </a:r>
          </a:p>
          <a:p>
            <a:pPr eaLnBrk="1" hangingPunct="1">
              <a:buFontTx/>
              <a:buChar char="-"/>
            </a:pPr>
            <a:r>
              <a:rPr lang="it-IT" altLang="it-IT" sz="2000" dirty="0">
                <a:latin typeface="Times New Roman" panose="02020603050405020304" pitchFamily="18" charset="0"/>
                <a:cs typeface="Times New Roman" panose="02020603050405020304" pitchFamily="18" charset="0"/>
              </a:rPr>
              <a:t>processi trasversali, che debbono essere analizzati con tutti i responsabili che li attuano in strutture diverse</a:t>
            </a:r>
          </a:p>
          <a:p>
            <a:pPr marL="0" indent="0" eaLnBrk="1" hangingPunct="1">
              <a:buNone/>
            </a:pPr>
            <a:r>
              <a:rPr lang="it-IT" altLang="it-IT" sz="2000" dirty="0">
                <a:latin typeface="Times New Roman" panose="02020603050405020304" pitchFamily="18" charset="0"/>
                <a:cs typeface="Times New Roman" panose="02020603050405020304" pitchFamily="18" charset="0"/>
              </a:rPr>
              <a:t>Per ciascuno dei processi assumono rilevanza il contesto esterno ed il contesto interno nel quale si debbono sviluppare, per i differenti effetti e condizionamenti in ordine alla sussistenza e intensità dei rischi.</a:t>
            </a:r>
          </a:p>
        </p:txBody>
      </p:sp>
      <p:sp>
        <p:nvSpPr>
          <p:cNvPr id="4099" name="Titolo 2"/>
          <p:cNvSpPr>
            <a:spLocks noGrp="1"/>
          </p:cNvSpPr>
          <p:nvPr>
            <p:ph type="title"/>
          </p:nvPr>
        </p:nvSpPr>
        <p:spPr>
          <a:xfrm>
            <a:off x="539552" y="1"/>
            <a:ext cx="8497193" cy="620687"/>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La mappatura dei processi</a:t>
            </a:r>
          </a:p>
        </p:txBody>
      </p:sp>
    </p:spTree>
    <p:extLst>
      <p:ext uri="{BB962C8B-B14F-4D97-AF65-F5344CB8AC3E}">
        <p14:creationId xmlns:p14="http://schemas.microsoft.com/office/powerpoint/2010/main" val="1374878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contenuto 1"/>
          <p:cNvSpPr>
            <a:spLocks noGrp="1"/>
          </p:cNvSpPr>
          <p:nvPr>
            <p:ph sz="quarter" idx="1"/>
          </p:nvPr>
        </p:nvSpPr>
        <p:spPr>
          <a:xfrm>
            <a:off x="395536" y="764704"/>
            <a:ext cx="8229600" cy="5297165"/>
          </a:xfrm>
        </p:spPr>
        <p:txBody>
          <a:bodyPr/>
          <a:lstStyle/>
          <a:p>
            <a:pPr marL="0" indent="0" eaLnBrk="1" hangingPunct="1">
              <a:buFont typeface="Wingdings 3" pitchFamily="18" charset="2"/>
              <a:buNone/>
            </a:pPr>
            <a:r>
              <a:rPr lang="it-IT" altLang="it-IT" sz="1800" dirty="0">
                <a:latin typeface="Times New Roman" panose="02020603050405020304" pitchFamily="18" charset="0"/>
                <a:cs typeface="Times New Roman" panose="02020603050405020304" pitchFamily="18" charset="0"/>
              </a:rPr>
              <a:t>Analisi del contesto:</a:t>
            </a:r>
          </a:p>
          <a:p>
            <a:pPr eaLnBrk="1" hangingPunct="1">
              <a:buFontTx/>
              <a:buChar char="-"/>
            </a:pPr>
            <a:r>
              <a:rPr lang="it-IT" altLang="it-IT" sz="1800" dirty="0">
                <a:latin typeface="Times New Roman" panose="02020603050405020304" pitchFamily="18" charset="0"/>
                <a:cs typeface="Times New Roman" panose="02020603050405020304" pitchFamily="18" charset="0"/>
              </a:rPr>
              <a:t>Contesto esterno</a:t>
            </a:r>
          </a:p>
          <a:p>
            <a:pPr eaLnBrk="1" hangingPunct="1">
              <a:buFontTx/>
              <a:buChar char="-"/>
            </a:pPr>
            <a:r>
              <a:rPr lang="it-IT" altLang="it-IT" sz="1800" dirty="0">
                <a:latin typeface="Times New Roman" panose="02020603050405020304" pitchFamily="18" charset="0"/>
                <a:cs typeface="Times New Roman" panose="02020603050405020304" pitchFamily="18" charset="0"/>
              </a:rPr>
              <a:t>Contesto interno</a:t>
            </a:r>
          </a:p>
          <a:p>
            <a:pPr marL="0" indent="0" eaLnBrk="1" hangingPunct="1">
              <a:buNone/>
            </a:pPr>
            <a:r>
              <a:rPr lang="it-IT" altLang="it-IT" sz="1800" dirty="0">
                <a:latin typeface="Times New Roman" panose="02020603050405020304" pitchFamily="18" charset="0"/>
                <a:cs typeface="Times New Roman" panose="02020603050405020304" pitchFamily="18" charset="0"/>
              </a:rPr>
              <a:t>Valutazione del rischio:</a:t>
            </a:r>
          </a:p>
          <a:p>
            <a:pPr eaLnBrk="1" hangingPunct="1">
              <a:buFontTx/>
              <a:buChar char="-"/>
            </a:pPr>
            <a:r>
              <a:rPr lang="it-IT" altLang="it-IT" sz="1800" dirty="0">
                <a:latin typeface="Times New Roman" panose="02020603050405020304" pitchFamily="18" charset="0"/>
                <a:cs typeface="Times New Roman" panose="02020603050405020304" pitchFamily="18" charset="0"/>
              </a:rPr>
              <a:t>Identificazione degli eventi rischiosi</a:t>
            </a:r>
          </a:p>
          <a:p>
            <a:pPr eaLnBrk="1" hangingPunct="1">
              <a:buFontTx/>
              <a:buChar char="-"/>
            </a:pPr>
            <a:r>
              <a:rPr lang="it-IT" altLang="it-IT" sz="1800" dirty="0">
                <a:latin typeface="Times New Roman" panose="02020603050405020304" pitchFamily="18" charset="0"/>
                <a:cs typeface="Times New Roman" panose="02020603050405020304" pitchFamily="18" charset="0"/>
              </a:rPr>
              <a:t>Analisi del rischio</a:t>
            </a:r>
          </a:p>
          <a:p>
            <a:pPr eaLnBrk="1" hangingPunct="1">
              <a:buFontTx/>
              <a:buChar char="-"/>
            </a:pPr>
            <a:r>
              <a:rPr lang="it-IT" altLang="it-IT" sz="1800" dirty="0">
                <a:latin typeface="Times New Roman" panose="02020603050405020304" pitchFamily="18" charset="0"/>
                <a:cs typeface="Times New Roman" panose="02020603050405020304" pitchFamily="18" charset="0"/>
              </a:rPr>
              <a:t>Ponderazione del rischio</a:t>
            </a:r>
          </a:p>
          <a:p>
            <a:pPr marL="0" indent="0" eaLnBrk="1" hangingPunct="1">
              <a:buNone/>
            </a:pPr>
            <a:r>
              <a:rPr lang="it-IT" altLang="it-IT" sz="1800" dirty="0">
                <a:latin typeface="Times New Roman" panose="02020603050405020304" pitchFamily="18" charset="0"/>
                <a:cs typeface="Times New Roman" panose="02020603050405020304" pitchFamily="18" charset="0"/>
              </a:rPr>
              <a:t>Trattamento del rischio:</a:t>
            </a:r>
          </a:p>
          <a:p>
            <a:pPr marL="0" indent="0" eaLnBrk="1" hangingPunct="1">
              <a:buNone/>
            </a:pPr>
            <a:r>
              <a:rPr lang="it-IT" altLang="it-IT" sz="1800" dirty="0">
                <a:latin typeface="Times New Roman" panose="02020603050405020304" pitchFamily="18" charset="0"/>
                <a:cs typeface="Times New Roman" panose="02020603050405020304" pitchFamily="18" charset="0"/>
              </a:rPr>
              <a:t>- Individuazione delle misure</a:t>
            </a:r>
          </a:p>
          <a:p>
            <a:pPr marL="0" indent="0" eaLnBrk="1" hangingPunct="1">
              <a:buNone/>
            </a:pPr>
            <a:r>
              <a:rPr lang="it-IT" altLang="it-IT" sz="1800" dirty="0">
                <a:latin typeface="Times New Roman" panose="02020603050405020304" pitchFamily="18" charset="0"/>
                <a:cs typeface="Times New Roman" panose="02020603050405020304" pitchFamily="18" charset="0"/>
              </a:rPr>
              <a:t>- Programmazione delle misure</a:t>
            </a:r>
          </a:p>
          <a:p>
            <a:pPr marL="0" indent="0" eaLnBrk="1" hangingPunct="1">
              <a:buNone/>
            </a:pPr>
            <a:r>
              <a:rPr lang="it-IT" altLang="it-IT" sz="1800" dirty="0">
                <a:latin typeface="Times New Roman" panose="02020603050405020304" pitchFamily="18" charset="0"/>
                <a:cs typeface="Times New Roman" panose="02020603050405020304" pitchFamily="18" charset="0"/>
              </a:rPr>
              <a:t>Monitoraggio e riesame:</a:t>
            </a:r>
          </a:p>
          <a:p>
            <a:pPr eaLnBrk="1" hangingPunct="1">
              <a:buFontTx/>
              <a:buChar char="-"/>
            </a:pPr>
            <a:r>
              <a:rPr lang="it-IT" altLang="it-IT" sz="1800" dirty="0">
                <a:latin typeface="Times New Roman" panose="02020603050405020304" pitchFamily="18" charset="0"/>
                <a:cs typeface="Times New Roman" panose="02020603050405020304" pitchFamily="18" charset="0"/>
              </a:rPr>
              <a:t>Monitoraggio sull’attuazione delle misure</a:t>
            </a:r>
          </a:p>
          <a:p>
            <a:pPr eaLnBrk="1" hangingPunct="1">
              <a:buFontTx/>
              <a:buChar char="-"/>
            </a:pPr>
            <a:r>
              <a:rPr lang="it-IT" altLang="it-IT" sz="1800" dirty="0">
                <a:latin typeface="Times New Roman" panose="02020603050405020304" pitchFamily="18" charset="0"/>
                <a:cs typeface="Times New Roman" panose="02020603050405020304" pitchFamily="18" charset="0"/>
              </a:rPr>
              <a:t>Monitoraggio sull’idoneità delle misure</a:t>
            </a:r>
          </a:p>
          <a:p>
            <a:pPr eaLnBrk="1" hangingPunct="1">
              <a:buFontTx/>
              <a:buChar char="-"/>
            </a:pPr>
            <a:r>
              <a:rPr lang="it-IT" altLang="it-IT" sz="1800" dirty="0">
                <a:latin typeface="Times New Roman" panose="02020603050405020304" pitchFamily="18" charset="0"/>
                <a:cs typeface="Times New Roman" panose="02020603050405020304" pitchFamily="18" charset="0"/>
              </a:rPr>
              <a:t>Riesame periodico della funzionalità complessiva del sistema</a:t>
            </a:r>
          </a:p>
          <a:p>
            <a:pPr marL="0" indent="0" eaLnBrk="1" hangingPunct="1">
              <a:buNone/>
            </a:pPr>
            <a:r>
              <a:rPr lang="it-IT" altLang="it-IT" sz="1800" dirty="0">
                <a:latin typeface="Times New Roman" panose="02020603050405020304" pitchFamily="18" charset="0"/>
                <a:cs typeface="Times New Roman" panose="02020603050405020304" pitchFamily="18" charset="0"/>
              </a:rPr>
              <a:t>Consultazione e comunicazione</a:t>
            </a:r>
          </a:p>
          <a:p>
            <a:pPr marL="0" indent="0" eaLnBrk="1" hangingPunct="1">
              <a:buNone/>
            </a:pPr>
            <a:endParaRPr lang="it-IT" altLang="it-IT" sz="1800" dirty="0">
              <a:latin typeface="Times New Roman" panose="02020603050405020304" pitchFamily="18" charset="0"/>
              <a:cs typeface="Times New Roman" panose="02020603050405020304" pitchFamily="18" charset="0"/>
            </a:endParaRPr>
          </a:p>
        </p:txBody>
      </p:sp>
      <p:sp>
        <p:nvSpPr>
          <p:cNvPr id="4099" name="Titolo 2"/>
          <p:cNvSpPr>
            <a:spLocks noGrp="1"/>
          </p:cNvSpPr>
          <p:nvPr>
            <p:ph type="title"/>
          </p:nvPr>
        </p:nvSpPr>
        <p:spPr>
          <a:xfrm>
            <a:off x="539552" y="1"/>
            <a:ext cx="8497193" cy="620687"/>
          </a:xfrm>
        </p:spPr>
        <p:txBody>
          <a:bodyPr/>
          <a:lstStyle/>
          <a:p>
            <a:pPr eaLnBrk="1" hangingPunct="1"/>
            <a:r>
              <a:rPr lang="it-IT" altLang="it-IT" sz="2800" b="1" dirty="0">
                <a:latin typeface="Times New Roman" panose="02020603050405020304" pitchFamily="18" charset="0"/>
                <a:cs typeface="Times New Roman" panose="02020603050405020304" pitchFamily="18" charset="0"/>
              </a:rPr>
              <a:t>Le fasi del processo di gestione del rischio</a:t>
            </a:r>
          </a:p>
        </p:txBody>
      </p:sp>
    </p:spTree>
    <p:extLst>
      <p:ext uri="{BB962C8B-B14F-4D97-AF65-F5344CB8AC3E}">
        <p14:creationId xmlns:p14="http://schemas.microsoft.com/office/powerpoint/2010/main" val="16694990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ello slide Anutel per Office 2010 o successivi">
  <a:themeElements>
    <a:clrScheme name="Satellit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atellit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tellit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slide Anutel per Office 2010 o successivi</Template>
  <TotalTime>10099</TotalTime>
  <Words>4168</Words>
  <Application>Microsoft Office PowerPoint</Application>
  <PresentationFormat>Presentazione su schermo (4:3)</PresentationFormat>
  <Paragraphs>319</Paragraphs>
  <Slides>41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41</vt:i4>
      </vt:variant>
    </vt:vector>
  </HeadingPairs>
  <TitlesOfParts>
    <vt:vector size="47" baseType="lpstr">
      <vt:lpstr>Arial</vt:lpstr>
      <vt:lpstr>Gill Sans MT</vt:lpstr>
      <vt:lpstr>Times New Roman</vt:lpstr>
      <vt:lpstr>Wingdings</vt:lpstr>
      <vt:lpstr>Wingdings 3</vt:lpstr>
      <vt:lpstr>Modello slide Anutel per Office 2010 o successivi</vt:lpstr>
      <vt:lpstr>Presentazione standard di PowerPoint</vt:lpstr>
      <vt:lpstr>Presentazione standard di PowerPoint</vt:lpstr>
      <vt:lpstr>Profili generali del contenuto del PNA 2019</vt:lpstr>
      <vt:lpstr>La nuova definizione della «corruzione»</vt:lpstr>
      <vt:lpstr>Gli aspetti organizzativi e gli organi coinvolti</vt:lpstr>
      <vt:lpstr>Indicazioni metodologiche per la gestione dei rischi</vt:lpstr>
      <vt:lpstr>L’approccio «complessivo» e i principali «attori» della gestione del rischio</vt:lpstr>
      <vt:lpstr>La mappatura dei processi</vt:lpstr>
      <vt:lpstr>Le fasi del processo di gestione del rischio</vt:lpstr>
      <vt:lpstr>L’analisi del contesto esterno</vt:lpstr>
      <vt:lpstr>Le fonti per l’analisi del contesto esterno</vt:lpstr>
      <vt:lpstr>L’analisi del contesto interno</vt:lpstr>
      <vt:lpstr>L’analisi del contesto interno: elementi rilevanti</vt:lpstr>
      <vt:lpstr>Le fasi della mappatura dei processi</vt:lpstr>
      <vt:lpstr>L’identificazione del processo</vt:lpstr>
      <vt:lpstr>La descrizione del processo</vt:lpstr>
      <vt:lpstr>La descrizione del processo: le indicazioni dell’ANAC</vt:lpstr>
      <vt:lpstr>La rappresentazione del processo</vt:lpstr>
      <vt:lpstr>La valutazione dei rischi</vt:lpstr>
      <vt:lpstr>L’identificazione del rischio</vt:lpstr>
      <vt:lpstr>Le tecniche per l’identificazione del rischio</vt:lpstr>
      <vt:lpstr>L’analisi del rischio</vt:lpstr>
      <vt:lpstr>L’analisi delle fonti informative</vt:lpstr>
      <vt:lpstr>L’analisi dei «fattori abilitanti»</vt:lpstr>
      <vt:lpstr>La stima e ponderazione del livello di esposizione al rischio</vt:lpstr>
      <vt:lpstr>La metodologia della stima e ponderazione del livello di esposizione al rischio</vt:lpstr>
      <vt:lpstr>L’indicatore di probabilità</vt:lpstr>
      <vt:lpstr>L’indicatore di probabilità</vt:lpstr>
      <vt:lpstr>La combinazione degli indicatori di probabilità e di impatto</vt:lpstr>
      <vt:lpstr>Il trattamento del rischio</vt:lpstr>
      <vt:lpstr>L’individuazione delle misure</vt:lpstr>
      <vt:lpstr>La verifica di effettività delle misure</vt:lpstr>
      <vt:lpstr>La programmazione delle misure</vt:lpstr>
      <vt:lpstr>Il monitoraggio</vt:lpstr>
      <vt:lpstr>Gli esiti del monitoraggio </vt:lpstr>
      <vt:lpstr>Il riesame</vt:lpstr>
      <vt:lpstr>Consultazione e comunicazione</vt:lpstr>
      <vt:lpstr>Il sistema «antiriciclaggio» e le Istruzioni UIF</vt:lpstr>
      <vt:lpstr>Gli indicatori di anomalia negli appalti pubblici</vt:lpstr>
      <vt:lpstr>Gli indicatori di anomalia in attività economiche</vt:lpstr>
      <vt:lpstr>I profili organizzativi dell’antiriciclaggio</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Hp</dc:creator>
  <cp:lastModifiedBy>Claudio Galtieri</cp:lastModifiedBy>
  <cp:revision>170</cp:revision>
  <cp:lastPrinted>2020-05-26T07:15:35Z</cp:lastPrinted>
  <dcterms:created xsi:type="dcterms:W3CDTF">2019-11-12T10:51:11Z</dcterms:created>
  <dcterms:modified xsi:type="dcterms:W3CDTF">2020-05-26T16:52:00Z</dcterms:modified>
</cp:coreProperties>
</file>