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5"/>
  </p:notesMasterIdLst>
  <p:handoutMasterIdLst>
    <p:handoutMasterId r:id="rId66"/>
  </p:handoutMasterIdLst>
  <p:sldIdLst>
    <p:sldId id="256" r:id="rId2"/>
    <p:sldId id="639" r:id="rId3"/>
    <p:sldId id="612" r:id="rId4"/>
    <p:sldId id="689" r:id="rId5"/>
    <p:sldId id="640" r:id="rId6"/>
    <p:sldId id="691" r:id="rId7"/>
    <p:sldId id="638" r:id="rId8"/>
    <p:sldId id="643" r:id="rId9"/>
    <p:sldId id="644" r:id="rId10"/>
    <p:sldId id="645" r:id="rId11"/>
    <p:sldId id="669" r:id="rId12"/>
    <p:sldId id="670" r:id="rId13"/>
    <p:sldId id="696" r:id="rId14"/>
    <p:sldId id="648" r:id="rId15"/>
    <p:sldId id="646" r:id="rId16"/>
    <p:sldId id="613" r:id="rId17"/>
    <p:sldId id="649" r:id="rId18"/>
    <p:sldId id="668" r:id="rId19"/>
    <p:sldId id="671" r:id="rId20"/>
    <p:sldId id="641" r:id="rId21"/>
    <p:sldId id="693" r:id="rId22"/>
    <p:sldId id="694" r:id="rId23"/>
    <p:sldId id="650" r:id="rId24"/>
    <p:sldId id="651" r:id="rId25"/>
    <p:sldId id="672" r:id="rId26"/>
    <p:sldId id="666" r:id="rId27"/>
    <p:sldId id="690" r:id="rId28"/>
    <p:sldId id="667" r:id="rId29"/>
    <p:sldId id="692" r:id="rId30"/>
    <p:sldId id="652" r:id="rId31"/>
    <p:sldId id="653" r:id="rId32"/>
    <p:sldId id="654" r:id="rId33"/>
    <p:sldId id="655" r:id="rId34"/>
    <p:sldId id="658" r:id="rId35"/>
    <p:sldId id="659" r:id="rId36"/>
    <p:sldId id="661" r:id="rId37"/>
    <p:sldId id="697" r:id="rId38"/>
    <p:sldId id="662" r:id="rId39"/>
    <p:sldId id="673" r:id="rId40"/>
    <p:sldId id="663" r:id="rId41"/>
    <p:sldId id="699" r:id="rId42"/>
    <p:sldId id="674" r:id="rId43"/>
    <p:sldId id="676" r:id="rId44"/>
    <p:sldId id="664" r:id="rId45"/>
    <p:sldId id="702" r:id="rId46"/>
    <p:sldId id="701" r:id="rId47"/>
    <p:sldId id="700" r:id="rId48"/>
    <p:sldId id="677" r:id="rId49"/>
    <p:sldId id="660" r:id="rId50"/>
    <p:sldId id="678" r:id="rId51"/>
    <p:sldId id="680" r:id="rId52"/>
    <p:sldId id="615" r:id="rId53"/>
    <p:sldId id="665" r:id="rId54"/>
    <p:sldId id="681" r:id="rId55"/>
    <p:sldId id="616" r:id="rId56"/>
    <p:sldId id="684" r:id="rId57"/>
    <p:sldId id="682" r:id="rId58"/>
    <p:sldId id="695" r:id="rId59"/>
    <p:sldId id="685" r:id="rId60"/>
    <p:sldId id="686" r:id="rId61"/>
    <p:sldId id="687" r:id="rId62"/>
    <p:sldId id="688" r:id="rId63"/>
    <p:sldId id="703" r:id="rId64"/>
  </p:sldIdLst>
  <p:sldSz cx="9144000" cy="6858000" type="screen4x3"/>
  <p:notesSz cx="6797675" cy="9926638"/>
  <p:defaultTex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CCECFF"/>
    <a:srgbClr val="666699"/>
    <a:srgbClr val="727C7B"/>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91" autoAdjust="0"/>
    <p:restoredTop sz="93381" autoAdjust="0"/>
  </p:normalViewPr>
  <p:slideViewPr>
    <p:cSldViewPr>
      <p:cViewPr varScale="1">
        <p:scale>
          <a:sx n="68" d="100"/>
          <a:sy n="68" d="100"/>
        </p:scale>
        <p:origin x="1752" y="4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327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it-IT"/>
          </a:p>
        </p:txBody>
      </p:sp>
      <p:sp>
        <p:nvSpPr>
          <p:cNvPr id="3" name="Segnaposto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atin typeface="Arial" charset="0"/>
                <a:cs typeface="Arial" charset="0"/>
              </a:defRPr>
            </a:lvl1pPr>
          </a:lstStyle>
          <a:p>
            <a:pPr>
              <a:defRPr/>
            </a:pPr>
            <a:fld id="{FF2A732D-C45E-4330-ABA5-35837F385C21}" type="datetimeFigureOut">
              <a:rPr lang="it-IT"/>
              <a:pPr>
                <a:defRPr/>
              </a:pPr>
              <a:t>02/06/2020</a:t>
            </a:fld>
            <a:endParaRPr lang="it-IT"/>
          </a:p>
        </p:txBody>
      </p:sp>
      <p:sp>
        <p:nvSpPr>
          <p:cNvPr id="4" name="Segnaposto piè di pagina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it-IT"/>
          </a:p>
        </p:txBody>
      </p:sp>
      <p:sp>
        <p:nvSpPr>
          <p:cNvPr id="5" name="Segnaposto numero diapositiva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8272DB3F-123F-4ADE-9BB0-C0DB42FEAA30}" type="slidenum">
              <a:rPr lang="it-IT"/>
              <a:pPr>
                <a:defRPr/>
              </a:pPr>
              <a:t>‹N›</a:t>
            </a:fld>
            <a:endParaRPr lang="it-IT"/>
          </a:p>
        </p:txBody>
      </p:sp>
    </p:spTree>
    <p:extLst>
      <p:ext uri="{BB962C8B-B14F-4D97-AF65-F5344CB8AC3E}">
        <p14:creationId xmlns:p14="http://schemas.microsoft.com/office/powerpoint/2010/main" val="1649623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cs typeface="Arial" charset="0"/>
              </a:defRPr>
            </a:lvl1pPr>
          </a:lstStyle>
          <a:p>
            <a:pPr>
              <a:defRPr/>
            </a:pPr>
            <a:endParaRPr lang="it-IT"/>
          </a:p>
        </p:txBody>
      </p:sp>
      <p:sp>
        <p:nvSpPr>
          <p:cNvPr id="103427"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cs typeface="Arial" charset="0"/>
              </a:defRPr>
            </a:lvl1pPr>
          </a:lstStyle>
          <a:p>
            <a:pPr>
              <a:defRPr/>
            </a:pPr>
            <a:endParaRPr lang="it-IT"/>
          </a:p>
        </p:txBody>
      </p:sp>
      <p:sp>
        <p:nvSpPr>
          <p:cNvPr id="717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30"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cs typeface="Arial" charset="0"/>
              </a:defRPr>
            </a:lvl1pPr>
          </a:lstStyle>
          <a:p>
            <a:pPr>
              <a:defRPr/>
            </a:pPr>
            <a:endParaRPr lang="it-IT"/>
          </a:p>
        </p:txBody>
      </p:sp>
    </p:spTree>
    <p:extLst>
      <p:ext uri="{BB962C8B-B14F-4D97-AF65-F5344CB8AC3E}">
        <p14:creationId xmlns:p14="http://schemas.microsoft.com/office/powerpoint/2010/main" val="23612330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sp>
        <p:nvSpPr>
          <p:cNvPr id="2" name="Rettangolo 1"/>
          <p:cNvSpPr/>
          <p:nvPr userDrawn="1"/>
        </p:nvSpPr>
        <p:spPr>
          <a:xfrm>
            <a:off x="914400" y="549275"/>
            <a:ext cx="7413625" cy="2951163"/>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Rettangolo 2"/>
          <p:cNvSpPr/>
          <p:nvPr/>
        </p:nvSpPr>
        <p:spPr>
          <a:xfrm>
            <a:off x="914400" y="4365625"/>
            <a:ext cx="7315200" cy="1223963"/>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Rettangolo 3"/>
          <p:cNvSpPr/>
          <p:nvPr userDrawn="1"/>
        </p:nvSpPr>
        <p:spPr>
          <a:xfrm>
            <a:off x="914400" y="549275"/>
            <a:ext cx="228600" cy="29591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ttangolo 4"/>
          <p:cNvSpPr/>
          <p:nvPr/>
        </p:nvSpPr>
        <p:spPr>
          <a:xfrm>
            <a:off x="914400" y="4365625"/>
            <a:ext cx="228600" cy="1223963"/>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4276348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8" name="Segnaposto contenuto 7"/>
          <p:cNvSpPr>
            <a:spLocks noGrp="1"/>
          </p:cNvSpPr>
          <p:nvPr>
            <p:ph sz="quarter" idx="1"/>
          </p:nvPr>
        </p:nvSpPr>
        <p:spPr>
          <a:xfrm>
            <a:off x="457200" y="1219200"/>
            <a:ext cx="8229600" cy="4802088"/>
          </a:xfrm>
        </p:spPr>
        <p:txBody>
          <a:bodyPr/>
          <a:lstStyle>
            <a:lvl1pPr algn="just">
              <a:defRPr/>
            </a:lvl1pPr>
            <a:lvl2pPr algn="just">
              <a:defRPr/>
            </a:lvl2pPr>
            <a:lvl3pPr algn="just">
              <a:defRPr/>
            </a:lvl3pPr>
            <a:lvl4pPr algn="just">
              <a:defRPr/>
            </a:lvl4pPr>
            <a:lvl5pPr algn="just">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Segnaposto titolo 21"/>
          <p:cNvSpPr>
            <a:spLocks noGrp="1"/>
          </p:cNvSpPr>
          <p:nvPr>
            <p:ph type="title"/>
          </p:nvPr>
        </p:nvSpPr>
        <p:spPr bwMode="auto">
          <a:xfrm>
            <a:off x="457200" y="476250"/>
            <a:ext cx="8256587" cy="666750"/>
          </a:xfrm>
          <a:prstGeom prst="rect">
            <a:avLst/>
          </a:prstGeom>
          <a:solidFill>
            <a:srgbClr val="EAEAEA">
              <a:alpha val="41176"/>
            </a:srgbClr>
          </a:solidFill>
          <a:ln>
            <a:noFill/>
          </a:ln>
        </p:spPr>
        <p:txBody>
          <a:bodyPr/>
          <a:lstStyle/>
          <a:p>
            <a:pPr lvl="0"/>
            <a:r>
              <a:rPr lang="it-IT" altLang="it-IT"/>
              <a:t>Fare clic per modificare lo stile del titolo</a:t>
            </a:r>
            <a:endParaRPr lang="en-US" altLang="it-IT"/>
          </a:p>
        </p:txBody>
      </p:sp>
    </p:spTree>
    <p:extLst>
      <p:ext uri="{BB962C8B-B14F-4D97-AF65-F5344CB8AC3E}">
        <p14:creationId xmlns:p14="http://schemas.microsoft.com/office/powerpoint/2010/main" val="32328710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21"/>
          <p:cNvSpPr>
            <a:spLocks noGrp="1"/>
          </p:cNvSpPr>
          <p:nvPr>
            <p:ph type="title"/>
          </p:nvPr>
        </p:nvSpPr>
        <p:spPr bwMode="auto">
          <a:xfrm>
            <a:off x="457200" y="476250"/>
            <a:ext cx="8256588" cy="666750"/>
          </a:xfrm>
          <a:prstGeom prst="rect">
            <a:avLst/>
          </a:prstGeom>
          <a:solidFill>
            <a:srgbClr val="EAEAEA">
              <a:alpha val="4117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a:t>
            </a:r>
            <a:endParaRPr lang="en-US" altLang="it-IT"/>
          </a:p>
        </p:txBody>
      </p:sp>
      <p:sp>
        <p:nvSpPr>
          <p:cNvPr id="1027" name="Segnaposto testo 12"/>
          <p:cNvSpPr>
            <a:spLocks noGrp="1"/>
          </p:cNvSpPr>
          <p:nvPr>
            <p:ph type="body" idx="1"/>
          </p:nvPr>
        </p:nvSpPr>
        <p:spPr bwMode="auto">
          <a:xfrm>
            <a:off x="457200" y="1219200"/>
            <a:ext cx="8229600" cy="480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1028" name="Connettore 1 28"/>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6" name="Segnaposto numero diapositiva 5"/>
          <p:cNvSpPr txBox="1">
            <a:spLocks/>
          </p:cNvSpPr>
          <p:nvPr/>
        </p:nvSpPr>
        <p:spPr>
          <a:xfrm>
            <a:off x="6732588" y="6165850"/>
            <a:ext cx="1981200" cy="365125"/>
          </a:xfrm>
          <a:prstGeom prst="rect">
            <a:avLst/>
          </a:prstGeom>
        </p:spPr>
        <p:txBody>
          <a:bodyPr/>
          <a:lstStyle>
            <a:defPPr>
              <a:defRPr lang="it-IT"/>
            </a:defPPr>
            <a:lvl1pPr algn="l" rtl="0" eaLnBrk="1" fontAlgn="base" latinLnBrk="0" hangingPunct="1">
              <a:spcBef>
                <a:spcPct val="0"/>
              </a:spcBef>
              <a:spcAft>
                <a:spcPct val="0"/>
              </a:spcAft>
              <a:defRPr kumimoji="0" sz="1400" b="1" kern="1200">
                <a:solidFill>
                  <a:schemeClr val="tx2"/>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a:lstStyle>
          <a:p>
            <a:pPr algn="r">
              <a:defRPr/>
            </a:pPr>
            <a:fld id="{BA521925-76C2-44A7-BFC4-8C7B9E22EDC6}" type="slidenum">
              <a:rPr lang="it-IT" b="0" i="1" smtClean="0"/>
              <a:pPr algn="r">
                <a:defRPr/>
              </a:pPr>
              <a:t>‹N›</a:t>
            </a:fld>
            <a:endParaRPr lang="it-IT" b="0" i="1" dirty="0"/>
          </a:p>
        </p:txBody>
      </p:sp>
      <p:sp>
        <p:nvSpPr>
          <p:cNvPr id="1031" name="CasellaDiTesto 1"/>
          <p:cNvSpPr txBox="1">
            <a:spLocks noChangeArrowheads="1"/>
          </p:cNvSpPr>
          <p:nvPr/>
        </p:nvSpPr>
        <p:spPr bwMode="auto">
          <a:xfrm>
            <a:off x="2124075" y="6165850"/>
            <a:ext cx="53292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ctr" eaLnBrk="1" hangingPunct="1">
              <a:defRPr/>
            </a:pPr>
            <a:r>
              <a:rPr lang="it-IT" altLang="it-IT" sz="1400" b="0" i="1" dirty="0"/>
              <a:t>Autore: Nome Cognome</a:t>
            </a:r>
          </a:p>
        </p:txBody>
      </p:sp>
      <p:sp>
        <p:nvSpPr>
          <p:cNvPr id="11" name="Rettangolo 10"/>
          <p:cNvSpPr/>
          <p:nvPr/>
        </p:nvSpPr>
        <p:spPr>
          <a:xfrm>
            <a:off x="454025" y="1268413"/>
            <a:ext cx="8259763" cy="4752975"/>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3" name="CasellaDiTesto 1"/>
          <p:cNvSpPr txBox="1">
            <a:spLocks noChangeArrowheads="1"/>
          </p:cNvSpPr>
          <p:nvPr/>
        </p:nvSpPr>
        <p:spPr bwMode="auto">
          <a:xfrm>
            <a:off x="-3997325" y="-892175"/>
            <a:ext cx="185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eaLnBrk="1" hangingPunct="1">
              <a:defRPr/>
            </a:pPr>
            <a:endParaRPr lang="it-IT" altLang="it-IT"/>
          </a:p>
        </p:txBody>
      </p:sp>
      <p:sp>
        <p:nvSpPr>
          <p:cNvPr id="10" name="CasellaDiTesto 1"/>
          <p:cNvSpPr txBox="1">
            <a:spLocks noChangeArrowheads="1"/>
          </p:cNvSpPr>
          <p:nvPr/>
        </p:nvSpPr>
        <p:spPr bwMode="auto">
          <a:xfrm>
            <a:off x="3528553" y="6421258"/>
            <a:ext cx="252028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a:lstStyle>
          <a:p>
            <a:pPr algn="ctr" eaLnBrk="1" hangingPunct="1">
              <a:defRPr/>
            </a:pPr>
            <a:r>
              <a:rPr lang="it-IT" sz="800" b="0" i="1" u="none" strike="noStrike" kern="1200" baseline="0" dirty="0">
                <a:solidFill>
                  <a:schemeClr val="tx1"/>
                </a:solidFill>
                <a:latin typeface="Arial" pitchFamily="34" charset="0"/>
                <a:ea typeface="+mn-ea"/>
                <a:cs typeface="Arial" pitchFamily="34" charset="0"/>
              </a:rPr>
              <a:t>© Copyright - E' vietata ogni forma di riproduzione</a:t>
            </a:r>
            <a:endParaRPr lang="it-IT" altLang="it-IT" sz="800" b="0" i="1" dirty="0"/>
          </a:p>
        </p:txBody>
      </p:sp>
    </p:spTree>
  </p:cSld>
  <p:clrMap bg1="lt1" tx1="dk1" bg2="lt2" tx2="dk2" accent1="accent1" accent2="accent2" accent3="accent3" accent4="accent4" accent5="accent5" accent6="accent6" hlink="hlink" folHlink="folHlink"/>
  <p:sldLayoutIdLst>
    <p:sldLayoutId id="2147483711" r:id="rId1"/>
    <p:sldLayoutId id="2147483710" r:id="rId2"/>
  </p:sldLayoutIdLst>
  <p:txStyles>
    <p:titleStyle>
      <a:lvl1pPr algn="ctr" rtl="0" eaLnBrk="1" fontAlgn="base" hangingPunct="1">
        <a:spcBef>
          <a:spcPct val="0"/>
        </a:spcBef>
        <a:spcAft>
          <a:spcPct val="0"/>
        </a:spcAft>
        <a:defRPr sz="3000" kern="1200">
          <a:solidFill>
            <a:schemeClr val="tx2"/>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000">
          <a:solidFill>
            <a:schemeClr val="tx2"/>
          </a:solidFill>
          <a:latin typeface="Arial" pitchFamily="34" charset="0"/>
          <a:cs typeface="Arial" pitchFamily="34" charset="0"/>
        </a:defRPr>
      </a:lvl2pPr>
      <a:lvl3pPr algn="ctr" rtl="0" eaLnBrk="1" fontAlgn="base" hangingPunct="1">
        <a:spcBef>
          <a:spcPct val="0"/>
        </a:spcBef>
        <a:spcAft>
          <a:spcPct val="0"/>
        </a:spcAft>
        <a:defRPr sz="3000">
          <a:solidFill>
            <a:schemeClr val="tx2"/>
          </a:solidFill>
          <a:latin typeface="Arial" pitchFamily="34" charset="0"/>
          <a:cs typeface="Arial" pitchFamily="34" charset="0"/>
        </a:defRPr>
      </a:lvl3pPr>
      <a:lvl4pPr algn="ctr" rtl="0" eaLnBrk="1" fontAlgn="base" hangingPunct="1">
        <a:spcBef>
          <a:spcPct val="0"/>
        </a:spcBef>
        <a:spcAft>
          <a:spcPct val="0"/>
        </a:spcAft>
        <a:defRPr sz="3000">
          <a:solidFill>
            <a:schemeClr val="tx2"/>
          </a:solidFill>
          <a:latin typeface="Arial" pitchFamily="34" charset="0"/>
          <a:cs typeface="Arial" pitchFamily="34" charset="0"/>
        </a:defRPr>
      </a:lvl4pPr>
      <a:lvl5pPr algn="ctr" rtl="0" eaLnBrk="1" fontAlgn="base" hangingPunct="1">
        <a:spcBef>
          <a:spcPct val="0"/>
        </a:spcBef>
        <a:spcAft>
          <a:spcPct val="0"/>
        </a:spcAft>
        <a:defRPr sz="3000">
          <a:solidFill>
            <a:schemeClr val="tx2"/>
          </a:solidFill>
          <a:latin typeface="Arial" pitchFamily="34" charset="0"/>
          <a:cs typeface="Arial" pitchFamily="34" charset="0"/>
        </a:defRPr>
      </a:lvl5pPr>
      <a:lvl6pPr marL="457200" algn="l" rtl="0" eaLnBrk="1" fontAlgn="base" hangingPunct="1">
        <a:spcBef>
          <a:spcPct val="0"/>
        </a:spcBef>
        <a:spcAft>
          <a:spcPct val="0"/>
        </a:spcAft>
        <a:defRPr sz="3000">
          <a:solidFill>
            <a:schemeClr val="tx2"/>
          </a:solidFill>
          <a:latin typeface="Arial" pitchFamily="34" charset="0"/>
          <a:cs typeface="Arial" pitchFamily="34" charset="0"/>
        </a:defRPr>
      </a:lvl6pPr>
      <a:lvl7pPr marL="914400" algn="l" rtl="0" eaLnBrk="1" fontAlgn="base" hangingPunct="1">
        <a:spcBef>
          <a:spcPct val="0"/>
        </a:spcBef>
        <a:spcAft>
          <a:spcPct val="0"/>
        </a:spcAft>
        <a:defRPr sz="3000">
          <a:solidFill>
            <a:schemeClr val="tx2"/>
          </a:solidFill>
          <a:latin typeface="Arial" pitchFamily="34" charset="0"/>
          <a:cs typeface="Arial" pitchFamily="34" charset="0"/>
        </a:defRPr>
      </a:lvl7pPr>
      <a:lvl8pPr marL="1371600" algn="l" rtl="0" eaLnBrk="1" fontAlgn="base" hangingPunct="1">
        <a:spcBef>
          <a:spcPct val="0"/>
        </a:spcBef>
        <a:spcAft>
          <a:spcPct val="0"/>
        </a:spcAft>
        <a:defRPr sz="3000">
          <a:solidFill>
            <a:schemeClr val="tx2"/>
          </a:solidFill>
          <a:latin typeface="Arial" pitchFamily="34" charset="0"/>
          <a:cs typeface="Arial" pitchFamily="34" charset="0"/>
        </a:defRPr>
      </a:lvl8pPr>
      <a:lvl9pPr marL="1828800" algn="l" rtl="0" eaLnBrk="1" fontAlgn="base" hangingPunct="1">
        <a:spcBef>
          <a:spcPct val="0"/>
        </a:spcBef>
        <a:spcAft>
          <a:spcPct val="0"/>
        </a:spcAft>
        <a:defRPr sz="3000">
          <a:solidFill>
            <a:schemeClr val="tx2"/>
          </a:solidFill>
          <a:latin typeface="Arial" pitchFamily="34" charset="0"/>
          <a:cs typeface="Arial" pitchFamily="34" charset="0"/>
        </a:defRPr>
      </a:lvl9pPr>
    </p:titleStyle>
    <p:bodyStyle>
      <a:lvl1pPr marL="273050" indent="-273050" algn="just" rtl="0" eaLnBrk="1" fontAlgn="base" hangingPunct="1">
        <a:spcBef>
          <a:spcPts val="600"/>
        </a:spcBef>
        <a:spcAft>
          <a:spcPct val="0"/>
        </a:spcAft>
        <a:buClr>
          <a:schemeClr val="accent1"/>
        </a:buClr>
        <a:buSzPct val="76000"/>
        <a:buFont typeface="Wingdings 3" pitchFamily="18" charset="2"/>
        <a:buChar char=""/>
        <a:defRPr sz="2600" kern="1200">
          <a:solidFill>
            <a:schemeClr val="tx1"/>
          </a:solidFill>
          <a:latin typeface="Arial" panose="020B0604020202020204" pitchFamily="34" charset="0"/>
          <a:ea typeface="+mn-ea"/>
          <a:cs typeface="Arial" panose="020B0604020202020204" pitchFamily="34" charset="0"/>
        </a:defRPr>
      </a:lvl1pPr>
      <a:lvl2pPr marL="547688" indent="-273050" algn="just" rtl="0" eaLnBrk="1" fontAlgn="base" hangingPunct="1">
        <a:spcBef>
          <a:spcPts val="500"/>
        </a:spcBef>
        <a:spcAft>
          <a:spcPct val="0"/>
        </a:spcAft>
        <a:buClr>
          <a:schemeClr val="accent2"/>
        </a:buClr>
        <a:buSzPct val="76000"/>
        <a:buFont typeface="Wingdings 3" pitchFamily="18" charset="2"/>
        <a:buChar char=""/>
        <a:defRPr sz="2300" kern="1200">
          <a:solidFill>
            <a:schemeClr val="tx2"/>
          </a:solidFill>
          <a:latin typeface="Arial" panose="020B0604020202020204" pitchFamily="34" charset="0"/>
          <a:ea typeface="+mn-ea"/>
          <a:cs typeface="Arial" panose="020B0604020202020204" pitchFamily="34" charset="0"/>
        </a:defRPr>
      </a:lvl2pPr>
      <a:lvl3pPr marL="822325" indent="-228600" algn="just" rtl="0" eaLnBrk="1" fontAlgn="base" hangingPunct="1">
        <a:spcBef>
          <a:spcPts val="500"/>
        </a:spcBef>
        <a:spcAft>
          <a:spcPct val="0"/>
        </a:spcAft>
        <a:buClr>
          <a:srgbClr val="BCBCBC"/>
        </a:buClr>
        <a:buSzPct val="76000"/>
        <a:buFont typeface="Wingdings 3" pitchFamily="18" charset="2"/>
        <a:buChar char=""/>
        <a:defRPr sz="2000" kern="1200">
          <a:solidFill>
            <a:srgbClr val="7F7F7F"/>
          </a:solidFill>
          <a:latin typeface="Arial" panose="020B0604020202020204" pitchFamily="34" charset="0"/>
          <a:ea typeface="+mn-ea"/>
          <a:cs typeface="Arial" panose="020B0604020202020204" pitchFamily="34" charset="0"/>
        </a:defRPr>
      </a:lvl3pPr>
      <a:lvl4pPr marL="1096963" indent="-228600" algn="just" rtl="0" eaLnBrk="1" fontAlgn="base" hangingPunct="1">
        <a:spcBef>
          <a:spcPts val="400"/>
        </a:spcBef>
        <a:spcAft>
          <a:spcPct val="0"/>
        </a:spcAft>
        <a:buClr>
          <a:srgbClr val="8BA2B4"/>
        </a:buClr>
        <a:buSzPct val="70000"/>
        <a:buFont typeface="Wingdings" pitchFamily="2" charset="2"/>
        <a:buChar char=""/>
        <a:defRPr kern="1200">
          <a:solidFill>
            <a:srgbClr val="7F7F7F"/>
          </a:solidFill>
          <a:latin typeface="Arial" panose="020B0604020202020204" pitchFamily="34" charset="0"/>
          <a:ea typeface="+mn-ea"/>
          <a:cs typeface="Arial" panose="020B0604020202020204" pitchFamily="34" charset="0"/>
        </a:defRPr>
      </a:lvl4pPr>
      <a:lvl5pPr marL="1371600" indent="-228600" algn="just" rtl="0" eaLnBrk="1" fontAlgn="base" hangingPunct="1">
        <a:spcBef>
          <a:spcPts val="300"/>
        </a:spcBef>
        <a:spcAft>
          <a:spcPct val="0"/>
        </a:spcAft>
        <a:buClr>
          <a:schemeClr val="accent2"/>
        </a:buClr>
        <a:buSzPct val="70000"/>
        <a:buFont typeface="Wingdings" pitchFamily="2" charset="2"/>
        <a:buChar char=""/>
        <a:defRPr sz="1600" kern="1200">
          <a:solidFill>
            <a:srgbClr val="7F7F7F"/>
          </a:solidFill>
          <a:latin typeface="Arial" panose="020B0604020202020204" pitchFamily="34" charset="0"/>
          <a:ea typeface="+mn-ea"/>
          <a:cs typeface="Arial" panose="020B0604020202020204" pitchFamily="34"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3600" dirty="0">
                <a:solidFill>
                  <a:srgbClr val="666699"/>
                </a:solidFill>
              </a:rPr>
              <a:t> </a:t>
            </a:r>
            <a:r>
              <a:rPr lang="it-IT" altLang="it-IT" sz="3200" dirty="0">
                <a:solidFill>
                  <a:srgbClr val="666699"/>
                </a:solidFill>
                <a:latin typeface="Times New Roman" panose="02020603050405020304" pitchFamily="18" charset="0"/>
                <a:cs typeface="Times New Roman" panose="02020603050405020304" pitchFamily="18" charset="0"/>
              </a:rPr>
              <a:t>ANTICORRUZIONE, TRASPARENZA E INTEGRITA’</a:t>
            </a:r>
          </a:p>
          <a:p>
            <a:pPr algn="ctr" eaLnBrk="1" hangingPunct="1">
              <a:spcBef>
                <a:spcPct val="0"/>
              </a:spcBef>
              <a:buClrTx/>
              <a:buSzTx/>
              <a:buFontTx/>
              <a:buNone/>
            </a:pPr>
            <a:endParaRPr lang="it-IT" altLang="it-IT" sz="3200" dirty="0">
              <a:solidFill>
                <a:srgbClr val="666699"/>
              </a:solidFill>
              <a:latin typeface="Times New Roman" panose="02020603050405020304" pitchFamily="18" charset="0"/>
              <a:cs typeface="Times New Roman" panose="02020603050405020304" pitchFamily="18" charset="0"/>
            </a:endParaRPr>
          </a:p>
          <a:p>
            <a:pPr algn="ctr" eaLnBrk="1" hangingPunct="1">
              <a:spcBef>
                <a:spcPct val="0"/>
              </a:spcBef>
              <a:buClrTx/>
              <a:buSzTx/>
              <a:buFontTx/>
              <a:buNone/>
            </a:pPr>
            <a:r>
              <a:rPr lang="it-IT" altLang="it-IT" sz="3200" dirty="0">
                <a:solidFill>
                  <a:srgbClr val="666699"/>
                </a:solidFill>
                <a:latin typeface="Times New Roman" panose="02020603050405020304" pitchFamily="18" charset="0"/>
                <a:cs typeface="Times New Roman" panose="02020603050405020304" pitchFamily="18" charset="0"/>
              </a:rPr>
              <a:t>III GIORNATA </a:t>
            </a:r>
            <a:endParaRPr lang="it-IT" altLang="it-IT" sz="2000" dirty="0">
              <a:solidFill>
                <a:srgbClr val="666699"/>
              </a:solidFill>
            </a:endParaRPr>
          </a:p>
        </p:txBody>
      </p:sp>
      <p:sp>
        <p:nvSpPr>
          <p:cNvPr id="3075" name="Rettangolo 6"/>
          <p:cNvSpPr>
            <a:spLocks noChangeArrowheads="1"/>
          </p:cNvSpPr>
          <p:nvPr/>
        </p:nvSpPr>
        <p:spPr bwMode="auto">
          <a:xfrm>
            <a:off x="1187450" y="4635500"/>
            <a:ext cx="6911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eaLnBrk="1" hangingPunct="1">
              <a:spcBef>
                <a:spcPct val="0"/>
              </a:spcBef>
              <a:buClrTx/>
              <a:buSzTx/>
              <a:buFontTx/>
              <a:buNone/>
            </a:pPr>
            <a:r>
              <a:rPr lang="it-IT" altLang="it-IT" sz="2400" dirty="0"/>
              <a:t>Claudio </a:t>
            </a:r>
            <a:r>
              <a:rPr lang="it-IT" altLang="it-IT" sz="2400" dirty="0" err="1"/>
              <a:t>Galtieri</a:t>
            </a:r>
            <a:endParaRPr lang="it-IT" altLang="it-IT"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836712"/>
            <a:ext cx="8229600" cy="5184576"/>
          </a:xfrm>
        </p:spPr>
        <p:txBody>
          <a:bodyPr/>
          <a:lstStyle/>
          <a:p>
            <a:pPr marL="0" indent="0">
              <a:buNone/>
            </a:pPr>
            <a:r>
              <a:rPr lang="it-IT" sz="1800" dirty="0">
                <a:latin typeface="Times New Roman" panose="02020603050405020304" pitchFamily="18" charset="0"/>
                <a:cs typeface="Times New Roman" panose="02020603050405020304" pitchFamily="18" charset="0"/>
              </a:rPr>
              <a:t>L’art. 2 quarto comma della  L. 30 dicembre 2010 n. 240 di riforma del sistema universitario dispone che "Le università che ne fossero prive adottano entro centottanta giorni dalla data di entrata in vigore della presente legge un codice etico della comunità universitaria formata dal personale docente e ricercatore, dal personale tecnico-amministrativo e dagli studenti dell'ateneo. Il codice etico determina i valori fondamentali della comunità universitaria, promuove il riconoscimento e il rispetto dei diritti individuali, nonché l'accettazione di doveri e responsabilità nei confronti dell'istituzione di appartenenza, detta le regole di condotta nell'ambito della comunità. Le norme sono volte ad evitare ogni forma di discriminazione e di abuso, nonché a regolare i casi di conflitto di interessi o di proprietà intellettuale. Sulle violazioni del codice etico, qualora non ricadano sotto la competenza del collegio di disciplina, decide, su proposta del rettore, il senato accademico».</a:t>
            </a:r>
          </a:p>
          <a:p>
            <a:pPr marL="0" indent="0">
              <a:buNone/>
            </a:pPr>
            <a:r>
              <a:rPr lang="it-IT" sz="1800" dirty="0">
                <a:latin typeface="Times New Roman" panose="02020603050405020304" pitchFamily="18" charset="0"/>
                <a:cs typeface="Times New Roman" panose="02020603050405020304" pitchFamily="18" charset="0"/>
              </a:rPr>
              <a:t>Sull'osservanza dei principi ispiratori e delle regole del Codice etico, vigila di norma una «Commissione etica» di Ateneo.</a:t>
            </a: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12438"/>
            <a:ext cx="8256587" cy="666750"/>
          </a:xfrm>
        </p:spPr>
        <p:txBody>
          <a:bodyPr/>
          <a:lstStyle/>
          <a:p>
            <a:r>
              <a:rPr lang="it-IT" sz="2400" b="1" dirty="0">
                <a:latin typeface="Times New Roman" panose="02020603050405020304" pitchFamily="18" charset="0"/>
                <a:cs typeface="Times New Roman" panose="02020603050405020304" pitchFamily="18" charset="0"/>
              </a:rPr>
              <a:t>Il rilievo dei Codici etici in settori specifici: le Università</a:t>
            </a:r>
          </a:p>
        </p:txBody>
      </p:sp>
    </p:spTree>
    <p:extLst>
      <p:ext uri="{BB962C8B-B14F-4D97-AF65-F5344CB8AC3E}">
        <p14:creationId xmlns:p14="http://schemas.microsoft.com/office/powerpoint/2010/main" val="3231061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836712"/>
            <a:ext cx="8229600" cy="5184576"/>
          </a:xfrm>
        </p:spPr>
        <p:txBody>
          <a:bodyPr/>
          <a:lstStyle/>
          <a:p>
            <a:pPr marL="0" indent="0">
              <a:buNone/>
            </a:pPr>
            <a:r>
              <a:rPr lang="it-IT" sz="1800" dirty="0">
                <a:latin typeface="Times New Roman" panose="02020603050405020304" pitchFamily="18" charset="0"/>
                <a:cs typeface="Times New Roman" panose="02020603050405020304" pitchFamily="18" charset="0"/>
              </a:rPr>
              <a:t>Nel PNA 2017 (delibera 22 novembre 2017 n. 1208) l’ANAC ha rilevato che talune università hanno ritenuto i codici etici conformi alle disposizioni della legge 190/2012 e non hanno pertanto proceduto ad aggiornare le relative disposizioni; mentre altre università hanno approvato un codice di comportamento, con una  duplicazione di disposizioni e norme aventi contenuto simile, sul presupposto che il codice di comportamento sia rivolto al solo personale non docente. </a:t>
            </a:r>
          </a:p>
          <a:p>
            <a:pPr marL="0" indent="0">
              <a:buNone/>
            </a:pPr>
            <a:r>
              <a:rPr lang="it-IT" sz="1800" dirty="0">
                <a:latin typeface="Times New Roman" panose="02020603050405020304" pitchFamily="18" charset="0"/>
                <a:cs typeface="Times New Roman" panose="02020603050405020304" pitchFamily="18" charset="0"/>
              </a:rPr>
              <a:t>Al riguardo ha affermato la necessità ed urgenza di individuare forme di coordinamento tra codice etico e codice di comportamento, rilevando che in alcuni casi i codici di comportamento risultano un mero duplicato di disposizioni già contenute nei codici etici (conflitto d’interesse, tutela dell’immagine dell’ateneo, uso delle attrezzature, nepotismo, doni, abuso della posizione).  Ha pertanto invitato le università ad adottare un documento unico che coniughi le finalità del codice etico e quelle del codice di comportamento, individuando, nei codici unificati, due distinti livelli di rilevanza: </a:t>
            </a:r>
          </a:p>
          <a:p>
            <a:pPr marL="342900" indent="-342900">
              <a:buAutoNum type="arabicParenR"/>
            </a:pPr>
            <a:r>
              <a:rPr lang="it-IT" sz="1800" dirty="0">
                <a:latin typeface="Times New Roman" panose="02020603050405020304" pitchFamily="18" charset="0"/>
                <a:cs typeface="Times New Roman" panose="02020603050405020304" pitchFamily="18" charset="0"/>
              </a:rPr>
              <a:t>doveri che comportano sanzioni disciplinari; </a:t>
            </a:r>
          </a:p>
          <a:p>
            <a:pPr marL="342900" indent="-342900">
              <a:buAutoNum type="arabicParenR"/>
            </a:pPr>
            <a:r>
              <a:rPr lang="it-IT" sz="1800" dirty="0">
                <a:latin typeface="Times New Roman" panose="02020603050405020304" pitchFamily="18" charset="0"/>
                <a:cs typeface="Times New Roman" panose="02020603050405020304" pitchFamily="18" charset="0"/>
              </a:rPr>
              <a:t>doveri che comportano sanzioni non disciplinari, per violazione dei precetti etici e deontologici</a:t>
            </a:r>
          </a:p>
          <a:p>
            <a:pPr marL="0" indent="0">
              <a:buNone/>
            </a:pPr>
            <a:r>
              <a:rPr lang="it-IT" sz="1800" dirty="0">
                <a:latin typeface="Times New Roman" panose="02020603050405020304" pitchFamily="18" charset="0"/>
                <a:cs typeface="Times New Roman" panose="02020603050405020304" pitchFamily="18" charset="0"/>
              </a:rPr>
              <a:t>strutturando le norme dei codici unificati in da distinguere i doveri in rapporto ai destinatari. </a:t>
            </a: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457200" y="12438"/>
            <a:ext cx="8256587" cy="666750"/>
          </a:xfrm>
        </p:spPr>
        <p:txBody>
          <a:bodyPr/>
          <a:lstStyle/>
          <a:p>
            <a:r>
              <a:rPr lang="it-IT" sz="2400" b="1" dirty="0">
                <a:latin typeface="Times New Roman" panose="02020603050405020304" pitchFamily="18" charset="0"/>
                <a:cs typeface="Times New Roman" panose="02020603050405020304" pitchFamily="18" charset="0"/>
              </a:rPr>
              <a:t>I Codici etici e i codici di comportamento nelle Università</a:t>
            </a:r>
          </a:p>
        </p:txBody>
      </p:sp>
    </p:spTree>
    <p:extLst>
      <p:ext uri="{BB962C8B-B14F-4D97-AF65-F5344CB8AC3E}">
        <p14:creationId xmlns:p14="http://schemas.microsoft.com/office/powerpoint/2010/main" val="76434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836712"/>
            <a:ext cx="8229600" cy="5184576"/>
          </a:xfrm>
        </p:spPr>
        <p:txBody>
          <a:bodyPr/>
          <a:lstStyle/>
          <a:p>
            <a:pPr marL="0" indent="0">
              <a:buNone/>
            </a:pPr>
            <a:r>
              <a:rPr lang="it-IT" sz="1800" dirty="0">
                <a:latin typeface="Times New Roman" panose="02020603050405020304" pitchFamily="18" charset="0"/>
                <a:cs typeface="Times New Roman" panose="02020603050405020304" pitchFamily="18" charset="0"/>
              </a:rPr>
              <a:t>Ha ritenuto così auspicabile:</a:t>
            </a:r>
          </a:p>
          <a:p>
            <a:pPr>
              <a:buFontTx/>
              <a:buChar char="-"/>
            </a:pPr>
            <a:r>
              <a:rPr lang="it-IT" sz="1800" dirty="0">
                <a:latin typeface="Times New Roman" panose="02020603050405020304" pitchFamily="18" charset="0"/>
                <a:cs typeface="Times New Roman" panose="02020603050405020304" pitchFamily="18" charset="0"/>
              </a:rPr>
              <a:t>individuare e distinguere in apposite sezioni i doveri comuni al personale tecnico-amministrativo e i doveri specifici per professori e ricercatori; </a:t>
            </a:r>
          </a:p>
          <a:p>
            <a:pPr>
              <a:buFontTx/>
              <a:buChar char="-"/>
            </a:pPr>
            <a:r>
              <a:rPr lang="it-IT" sz="1800" dirty="0">
                <a:latin typeface="Times New Roman" panose="02020603050405020304" pitchFamily="18" charset="0"/>
                <a:cs typeface="Times New Roman" panose="02020603050405020304" pitchFamily="18" charset="0"/>
              </a:rPr>
              <a:t>far confluire nei codici unificati alcune fattispecie già emerse nell’approfondimento contenuto nello stesso PNA 2017, come, ad esempio, recepire i doveri del personale docente con riferimento alla didattica e alla ricerca nonché i doveri degli studenti. Misure proprie possono essere connesse, tra le altre, all’abuso della posizione, al plagio, ai conflitti di interesse nella ricerca scientifica, ai favoritismi personali o all’introduzione della nozione di nepotismo; </a:t>
            </a:r>
          </a:p>
          <a:p>
            <a:pPr>
              <a:buFontTx/>
              <a:buChar char="-"/>
            </a:pPr>
            <a:r>
              <a:rPr lang="it-IT" sz="1800" dirty="0">
                <a:latin typeface="Times New Roman" panose="02020603050405020304" pitchFamily="18" charset="0"/>
                <a:cs typeface="Times New Roman" panose="02020603050405020304" pitchFamily="18" charset="0"/>
              </a:rPr>
              <a:t>individuare ulteriori ambiti in cui è ragionevole prevedere il verificarsi di fenomeni di </a:t>
            </a:r>
            <a:r>
              <a:rPr lang="it-IT" sz="1800" dirty="0" err="1">
                <a:latin typeface="Times New Roman" panose="02020603050405020304" pitchFamily="18" charset="0"/>
                <a:cs typeface="Times New Roman" panose="02020603050405020304" pitchFamily="18" charset="0"/>
              </a:rPr>
              <a:t>maladministration</a:t>
            </a:r>
            <a:r>
              <a:rPr lang="it-IT" sz="1800" dirty="0">
                <a:latin typeface="Times New Roman" panose="02020603050405020304" pitchFamily="18" charset="0"/>
                <a:cs typeface="Times New Roman" panose="02020603050405020304" pitchFamily="18" charset="0"/>
              </a:rPr>
              <a:t> che possono trovare contemperamento nel contesto del codice di comportamento mediante l’adozione di specifiche misure.</a:t>
            </a:r>
          </a:p>
        </p:txBody>
      </p:sp>
      <p:sp>
        <p:nvSpPr>
          <p:cNvPr id="3" name="Titolo 2"/>
          <p:cNvSpPr>
            <a:spLocks noGrp="1"/>
          </p:cNvSpPr>
          <p:nvPr>
            <p:ph type="title"/>
          </p:nvPr>
        </p:nvSpPr>
        <p:spPr>
          <a:xfrm>
            <a:off x="457200" y="12438"/>
            <a:ext cx="8256587" cy="666750"/>
          </a:xfrm>
        </p:spPr>
        <p:txBody>
          <a:bodyPr/>
          <a:lstStyle/>
          <a:p>
            <a:r>
              <a:rPr lang="it-IT" sz="2400" b="1" dirty="0">
                <a:latin typeface="Times New Roman" panose="02020603050405020304" pitchFamily="18" charset="0"/>
                <a:cs typeface="Times New Roman" panose="02020603050405020304" pitchFamily="18" charset="0"/>
              </a:rPr>
              <a:t>I Codici etici e i codici di comportamento nelle Università</a:t>
            </a:r>
          </a:p>
        </p:txBody>
      </p:sp>
    </p:spTree>
    <p:extLst>
      <p:ext uri="{BB962C8B-B14F-4D97-AF65-F5344CB8AC3E}">
        <p14:creationId xmlns:p14="http://schemas.microsoft.com/office/powerpoint/2010/main" val="1963821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836712"/>
            <a:ext cx="8229600" cy="5184576"/>
          </a:xfrm>
        </p:spPr>
        <p:txBody>
          <a:bodyPr/>
          <a:lstStyle/>
          <a:p>
            <a:pPr marL="0" indent="0">
              <a:buNone/>
            </a:pPr>
            <a:r>
              <a:rPr lang="it-IT" sz="1800" dirty="0">
                <a:latin typeface="Times New Roman" panose="02020603050405020304" pitchFamily="18" charset="0"/>
                <a:cs typeface="Times New Roman" panose="02020603050405020304" pitchFamily="18" charset="0"/>
              </a:rPr>
              <a:t>I Codici etici delle Università hanno in genere un contenuto più «discorsivo» nel quale hanno ampio spazio enunciazioni sul ruolo dell’Ateneo, sulle sue sinergie con la collettività locale, sui rapporti dei docenti con gli studenti.</a:t>
            </a:r>
          </a:p>
          <a:p>
            <a:pPr marL="0" indent="0">
              <a:buNone/>
            </a:pPr>
            <a:r>
              <a:rPr lang="it-IT" sz="1800" dirty="0">
                <a:latin typeface="Times New Roman" panose="02020603050405020304" pitchFamily="18" charset="0"/>
                <a:cs typeface="Times New Roman" panose="02020603050405020304" pitchFamily="18" charset="0"/>
              </a:rPr>
              <a:t>L’articolato contiene di regola indicazioni sui doveri fondamentali, sul decoro dei </a:t>
            </a:r>
            <a:r>
              <a:rPr lang="it-IT" sz="1800" dirty="0" err="1">
                <a:latin typeface="Times New Roman" panose="02020603050405020304" pitchFamily="18" charset="0"/>
                <a:cs typeface="Times New Roman" panose="02020603050405020304" pitchFamily="18" charset="0"/>
              </a:rPr>
              <a:t>lughi</a:t>
            </a:r>
            <a:r>
              <a:rPr lang="it-IT" sz="1800" dirty="0">
                <a:latin typeface="Times New Roman" panose="02020603050405020304" pitchFamily="18" charset="0"/>
                <a:cs typeface="Times New Roman" panose="02020603050405020304" pitchFamily="18" charset="0"/>
              </a:rPr>
              <a:t> di lavoro e di studio, sulla trasparenza e la pubblicità, sul rifiuto di forme di discriminazione, sul contrasto a molestie di qualsiasi tipo, sul divieto di abuso di ruolo dominante, sull’uso delle risorse economiche istituzionali, sulla tutela della proprietà intellettuale e sul plagio, sulla libertà di critica, ma anche indicazioni sul divieto di sollecitare o ricevere doni o atti di liberalità di qualsiasi genere, sul conflitto di interessi, sul contrasto del nepotismo e del favoritismo.</a:t>
            </a:r>
          </a:p>
          <a:p>
            <a:pPr marL="0" indent="0">
              <a:buNone/>
            </a:pPr>
            <a:r>
              <a:rPr lang="it-IT" sz="1800" dirty="0">
                <a:latin typeface="Times New Roman" panose="02020603050405020304" pitchFamily="18" charset="0"/>
                <a:cs typeface="Times New Roman" panose="02020603050405020304" pitchFamily="18" charset="0"/>
              </a:rPr>
              <a:t>La Commissione etica, competente alla valutazione dei comportamenti in relazione al Codice etico, ha poteri di indagine e conclude di norma i suoi lavori con un verbale che viene comunicato al Rettore e agli organi accademici, che non produce direttamente alcun effetto giuridico.</a:t>
            </a:r>
          </a:p>
        </p:txBody>
      </p:sp>
      <p:sp>
        <p:nvSpPr>
          <p:cNvPr id="3" name="Titolo 2"/>
          <p:cNvSpPr>
            <a:spLocks noGrp="1"/>
          </p:cNvSpPr>
          <p:nvPr>
            <p:ph type="title"/>
          </p:nvPr>
        </p:nvSpPr>
        <p:spPr>
          <a:xfrm>
            <a:off x="457200" y="12438"/>
            <a:ext cx="8256587" cy="666750"/>
          </a:xfrm>
        </p:spPr>
        <p:txBody>
          <a:bodyPr/>
          <a:lstStyle/>
          <a:p>
            <a:r>
              <a:rPr lang="it-IT" sz="2400" b="1" dirty="0">
                <a:latin typeface="Times New Roman" panose="02020603050405020304" pitchFamily="18" charset="0"/>
                <a:cs typeface="Times New Roman" panose="02020603050405020304" pitchFamily="18" charset="0"/>
              </a:rPr>
              <a:t>Il contenuto dei Codici etici delle Università</a:t>
            </a:r>
          </a:p>
        </p:txBody>
      </p:sp>
    </p:spTree>
    <p:extLst>
      <p:ext uri="{BB962C8B-B14F-4D97-AF65-F5344CB8AC3E}">
        <p14:creationId xmlns:p14="http://schemas.microsoft.com/office/powerpoint/2010/main" val="2072966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836712"/>
            <a:ext cx="8229600" cy="5184576"/>
          </a:xfrm>
        </p:spPr>
        <p:txBody>
          <a:bodyPr/>
          <a:lstStyle/>
          <a:p>
            <a:pPr marL="0" indent="0">
              <a:buNone/>
            </a:pPr>
            <a:r>
              <a:rPr lang="it-IT" sz="1600" dirty="0">
                <a:latin typeface="Times New Roman" panose="02020603050405020304" pitchFamily="18" charset="0"/>
                <a:cs typeface="Times New Roman" panose="02020603050405020304" pitchFamily="18" charset="0"/>
              </a:rPr>
              <a:t>Nelle strutture sanitarie pubbliche sono stato introdotti da tempo Codici etici che uniscono aspetti di tipo «valoriale» e aspetti connessi alla gestione, mutuati dai sistemi aziendali previsti dal </a:t>
            </a:r>
            <a:r>
              <a:rPr lang="it-IT" sz="1600" dirty="0" err="1">
                <a:latin typeface="Times New Roman" panose="02020603050405020304" pitchFamily="18" charset="0"/>
                <a:cs typeface="Times New Roman" panose="02020603050405020304" pitchFamily="18" charset="0"/>
              </a:rPr>
              <a:t>DLgs</a:t>
            </a:r>
            <a:r>
              <a:rPr lang="it-IT" sz="1600" dirty="0">
                <a:latin typeface="Times New Roman" panose="02020603050405020304" pitchFamily="18" charset="0"/>
                <a:cs typeface="Times New Roman" panose="02020603050405020304" pitchFamily="18" charset="0"/>
              </a:rPr>
              <a:t> 231/2001.</a:t>
            </a:r>
          </a:p>
          <a:p>
            <a:pPr marL="0" indent="0">
              <a:buNone/>
            </a:pPr>
            <a:r>
              <a:rPr lang="it-IT" sz="1600" dirty="0">
                <a:latin typeface="Times New Roman" panose="02020603050405020304" pitchFamily="18" charset="0"/>
                <a:cs typeface="Times New Roman" panose="02020603050405020304" pitchFamily="18" charset="0"/>
              </a:rPr>
              <a:t>La parte prevalente è in genere quella «valoriale», in quanto il Codice definisce in via prioritaria i principali valori etici che caratterizzano la struttura e </a:t>
            </a:r>
            <a:r>
              <a:rPr lang="it-IT" sz="1600" dirty="0" err="1">
                <a:latin typeface="Times New Roman" panose="02020603050405020304" pitchFamily="18" charset="0"/>
                <a:cs typeface="Times New Roman" panose="02020603050405020304" pitchFamily="18" charset="0"/>
              </a:rPr>
              <a:t>e</a:t>
            </a:r>
            <a:r>
              <a:rPr lang="it-IT" sz="1600" dirty="0">
                <a:latin typeface="Times New Roman" panose="02020603050405020304" pitchFamily="18" charset="0"/>
                <a:cs typeface="Times New Roman" panose="02020603050405020304" pitchFamily="18" charset="0"/>
              </a:rPr>
              <a:t> che devono orientare ogni attività dei soggetti, interni ed esterni, che con essa interagiscono, con le differenze legate alla natura e all’ambito di operatività della struttura: ASL, AO, IRCCS, pur legate da un’unica finalità fondamentale si caratterizzano diversamente rispetto a profili di particolare rilievo quali la cura e l’assistenza, la ricerca, la bioetica etc. </a:t>
            </a:r>
          </a:p>
          <a:p>
            <a:pPr marL="0" indent="0">
              <a:buNone/>
            </a:pPr>
            <a:r>
              <a:rPr lang="it-IT" sz="1600" dirty="0">
                <a:latin typeface="Times New Roman" panose="02020603050405020304" pitchFamily="18" charset="0"/>
                <a:cs typeface="Times New Roman" panose="02020603050405020304" pitchFamily="18" charset="0"/>
              </a:rPr>
              <a:t>Nel rispetto del dettato costituzionale, con particolare riferimento ai principi di tutela della salute, di assistenza ma anche di imparzialità e di buon andamento della PA hanno alcuni dati comuni, quali la centralità del paziente e l’equità, per contrastare e ridurre le disuguaglianze nell’accessibilità e fruibilità dei servizi per la salute correlate alle determinanti sociali, culturali ed economiche; la tutela e non divulgazione dei dati riservati e sensibili relativi all’utente, la trasparenza dei criteri su cui si basano le scelte aziendali di governo clinico e di politica sanitaria; l’efficacia e l’appropriatezza, delle cure; l’innovazione tecnologica e formativa a tutti i livelli, per sostenere i continui cambiamenti propri del sistema sanitario, l sicurezza dei prodotti, processi e ambienti di lavoro finalizzata a garantire la massima tutela dei pazienti e dei dipendenti</a:t>
            </a:r>
            <a:r>
              <a:rPr lang="it-IT" sz="1800" dirty="0">
                <a:latin typeface="Times New Roman" panose="02020603050405020304" pitchFamily="18" charset="0"/>
                <a:cs typeface="Times New Roman" panose="02020603050405020304" pitchFamily="18" charset="0"/>
              </a:rPr>
              <a:t>.</a:t>
            </a:r>
          </a:p>
          <a:p>
            <a:pPr marL="0" indent="0">
              <a:buNone/>
            </a:pPr>
            <a:r>
              <a:rPr lang="it-IT" sz="1800" dirty="0">
                <a:latin typeface="Times New Roman" panose="02020603050405020304" pitchFamily="18" charset="0"/>
                <a:cs typeface="Times New Roman" panose="02020603050405020304" pitchFamily="18" charset="0"/>
              </a:rPr>
              <a:t>Poco consistenti e privi comunque di qualsiasi carattere cogente e di effetti giuridici i richiami al conflitto di interessi e ai doveri dei dipendenti..</a:t>
            </a:r>
            <a:r>
              <a:rPr lang="it-IT" sz="1800" dirty="0"/>
              <a:t> </a:t>
            </a: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169962"/>
            <a:ext cx="8256587" cy="666750"/>
          </a:xfrm>
        </p:spPr>
        <p:txBody>
          <a:bodyPr/>
          <a:lstStyle/>
          <a:p>
            <a:r>
              <a:rPr lang="it-IT" sz="2000" b="1" dirty="0">
                <a:latin typeface="Times New Roman" panose="02020603050405020304" pitchFamily="18" charset="0"/>
                <a:cs typeface="Times New Roman" panose="02020603050405020304" pitchFamily="18" charset="0"/>
              </a:rPr>
              <a:t>Il rilievo dei Codici etici in settori specifici: le strutture sanitarie</a:t>
            </a:r>
          </a:p>
        </p:txBody>
      </p:sp>
    </p:spTree>
    <p:extLst>
      <p:ext uri="{BB962C8B-B14F-4D97-AF65-F5344CB8AC3E}">
        <p14:creationId xmlns:p14="http://schemas.microsoft.com/office/powerpoint/2010/main" val="2290380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836712"/>
            <a:ext cx="8229600" cy="5184576"/>
          </a:xfrm>
        </p:spPr>
        <p:txBody>
          <a:bodyPr/>
          <a:lstStyle/>
          <a:p>
            <a:pPr marL="0" indent="0">
              <a:buNone/>
            </a:pPr>
            <a:r>
              <a:rPr lang="it-IT" sz="1800" dirty="0">
                <a:latin typeface="Times New Roman" panose="02020603050405020304" pitchFamily="18" charset="0"/>
                <a:cs typeface="Times New Roman" panose="02020603050405020304" pitchFamily="18" charset="0"/>
              </a:rPr>
              <a:t> </a:t>
            </a:r>
          </a:p>
          <a:p>
            <a:pPr marL="0" indent="0">
              <a:buNone/>
            </a:pPr>
            <a:r>
              <a:rPr lang="it-IT" sz="1800" dirty="0">
                <a:latin typeface="Times New Roman" panose="02020603050405020304" pitchFamily="18" charset="0"/>
                <a:cs typeface="Times New Roman" panose="02020603050405020304" pitchFamily="18" charset="0"/>
              </a:rPr>
              <a:t>Le regole di comportamento e/o le regole etiche possono essere diversificate in funzione delle fasi del rapporto di lavoro pubblico tra:</a:t>
            </a:r>
          </a:p>
          <a:p>
            <a:pPr marL="0" indent="0">
              <a:buFontTx/>
              <a:buChar char="-"/>
            </a:pPr>
            <a:r>
              <a:rPr lang="it-IT" sz="1800" dirty="0">
                <a:latin typeface="Times New Roman" panose="02020603050405020304" pitchFamily="18" charset="0"/>
                <a:cs typeface="Times New Roman" panose="02020603050405020304" pitchFamily="18" charset="0"/>
              </a:rPr>
              <a:t>Regole anteriori alla costituzione del rapporto: riferibili anche all’art. 54 Cost. (che prevede il giuramento di fedeltà), come ad esempio l’art. 2 quinto comma DPR 9 maggio 1994 n. 487 (regolamento sulle norme di accesso ai pubblici impieghi), secondo cui «Il requisito della condotta e delle qualità morali stabilito per l'ammissione ai concorsi nella magistratura viene richiesto per le assunzioni, comprese quelle obbligatorie delle categorie protette, presso la Presidenza del Consiglio dei Ministri e le amministrazioni che esercitano competenze istituzionali in materia di difesa e sicurezza dello Stato, di polizia e di giustizia». Tra tali regole sono comprese quelle relative alle incompatibilità e </a:t>
            </a:r>
            <a:r>
              <a:rPr lang="it-IT" sz="1800" dirty="0" err="1">
                <a:latin typeface="Times New Roman" panose="02020603050405020304" pitchFamily="18" charset="0"/>
                <a:cs typeface="Times New Roman" panose="02020603050405020304" pitchFamily="18" charset="0"/>
              </a:rPr>
              <a:t>inconferibilità</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33/2013)</a:t>
            </a:r>
          </a:p>
          <a:p>
            <a:pPr marL="0" indent="0">
              <a:buFontTx/>
              <a:buChar char="-"/>
            </a:pPr>
            <a:r>
              <a:rPr lang="it-IT" sz="1800" dirty="0">
                <a:latin typeface="Times New Roman" panose="02020603050405020304" pitchFamily="18" charset="0"/>
                <a:cs typeface="Times New Roman" panose="02020603050405020304" pitchFamily="18" charset="0"/>
              </a:rPr>
              <a:t>Regole da applicare in costanza del rapporto: codici di comportamento, divieto di cumulo di impieghi, accesso agli incarichi esterni, gestione delle informazioni avute per ragioni d’ufficio</a:t>
            </a:r>
          </a:p>
          <a:p>
            <a:pPr marL="0" indent="0">
              <a:buFontTx/>
              <a:buChar char="-"/>
            </a:pPr>
            <a:r>
              <a:rPr lang="it-IT" sz="1800" dirty="0">
                <a:latin typeface="Times New Roman" panose="02020603050405020304" pitchFamily="18" charset="0"/>
                <a:cs typeface="Times New Roman" panose="02020603050405020304" pitchFamily="18" charset="0"/>
              </a:rPr>
              <a:t>Regole che disciplinano la fase immediatamente successiva alla cessazione del rapporto: divieto di </a:t>
            </a:r>
            <a:r>
              <a:rPr lang="it-IT" sz="1800" dirty="0" err="1">
                <a:latin typeface="Times New Roman" panose="02020603050405020304" pitchFamily="18" charset="0"/>
                <a:cs typeface="Times New Roman" panose="02020603050405020304" pitchFamily="18" charset="0"/>
              </a:rPr>
              <a:t>pantouflage</a:t>
            </a:r>
            <a:endParaRPr lang="it-IT" sz="18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323528" y="0"/>
            <a:ext cx="8390259" cy="908720"/>
          </a:xfrm>
        </p:spPr>
        <p:txBody>
          <a:bodyPr/>
          <a:lstStyle/>
          <a:p>
            <a:br>
              <a:rPr lang="it-IT" sz="2400" b="1" dirty="0">
                <a:latin typeface="Times New Roman" panose="02020603050405020304" pitchFamily="18" charset="0"/>
                <a:cs typeface="Times New Roman" panose="02020603050405020304" pitchFamily="18" charset="0"/>
              </a:rPr>
            </a:br>
            <a:r>
              <a:rPr lang="it-IT" sz="2400" b="1" dirty="0">
                <a:latin typeface="Times New Roman" panose="02020603050405020304" pitchFamily="18" charset="0"/>
                <a:cs typeface="Times New Roman" panose="02020603050405020304" pitchFamily="18" charset="0"/>
              </a:rPr>
              <a:t> </a:t>
            </a:r>
            <a:br>
              <a:rPr lang="it-IT" sz="2400" b="1" dirty="0">
                <a:latin typeface="Times New Roman" panose="02020603050405020304" pitchFamily="18" charset="0"/>
                <a:cs typeface="Times New Roman" panose="02020603050405020304" pitchFamily="18" charset="0"/>
              </a:rPr>
            </a:br>
            <a:br>
              <a:rPr lang="it-IT" sz="2400" b="1" dirty="0">
                <a:latin typeface="Times New Roman" panose="02020603050405020304" pitchFamily="18" charset="0"/>
                <a:cs typeface="Times New Roman" panose="02020603050405020304" pitchFamily="18" charset="0"/>
              </a:rPr>
            </a:br>
            <a:br>
              <a:rPr lang="it-IT" sz="2400" b="1" dirty="0">
                <a:latin typeface="Times New Roman" panose="02020603050405020304" pitchFamily="18" charset="0"/>
                <a:cs typeface="Times New Roman" panose="02020603050405020304" pitchFamily="18" charset="0"/>
              </a:rPr>
            </a:br>
            <a:r>
              <a:rPr lang="it-IT" sz="2400" b="1" dirty="0">
                <a:latin typeface="Times New Roman" panose="02020603050405020304" pitchFamily="18" charset="0"/>
                <a:cs typeface="Times New Roman" panose="02020603050405020304" pitchFamily="18" charset="0"/>
              </a:rPr>
              <a:t>Le regole etiche e di comportamento prima, durante e dopo il rapporto di lavoro pubblico</a:t>
            </a:r>
          </a:p>
        </p:txBody>
      </p:sp>
    </p:spTree>
    <p:extLst>
      <p:ext uri="{BB962C8B-B14F-4D97-AF65-F5344CB8AC3E}">
        <p14:creationId xmlns:p14="http://schemas.microsoft.com/office/powerpoint/2010/main" val="393899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Art. 2 terzo comma DPR 62/2013:</a:t>
            </a:r>
          </a:p>
          <a:p>
            <a:pPr marL="0" indent="0">
              <a:buNone/>
            </a:pPr>
            <a:r>
              <a:rPr lang="it-IT" sz="2000" dirty="0">
                <a:latin typeface="Times New Roman" panose="02020603050405020304" pitchFamily="18" charset="0"/>
                <a:cs typeface="Times New Roman" panose="02020603050405020304" pitchFamily="18" charset="0"/>
              </a:rPr>
              <a:t>«Le pubbliche amministrazioni di cui all’articolo 1, comma 2, del decreto legislativo n. 165 del 2001 estendono, per quanto compatibili, gli obblighi di condotta previsti dal presente codice a tutti i collaboratori e consulenti, con qualsiasi tipologia di contratto o incarico e qualsiasi titolo, ai titolari di organi e di incarichi negli uffici di diretta collaborazione delle autorità politiche, nonché nei confronti dei collaboratori a qualsiasi titolo di imprese fornitrici di beni o servizi e che realizzano opere in favore dell’amministrazione. A tale fine, negli atti di incarico o nei contratti di acquisizione delle collaborazioni, delle consulenze o dei servizi, le amministrazioni inseriscono apposite disposizioni o clausole di risoluzione o decadenza del rapporto in caso di violazione deli obblighi derivanti dal presente codice».</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L’ambito soggettivo del Codice di comportamento</a:t>
            </a:r>
          </a:p>
        </p:txBody>
      </p:sp>
    </p:spTree>
    <p:extLst>
      <p:ext uri="{BB962C8B-B14F-4D97-AF65-F5344CB8AC3E}">
        <p14:creationId xmlns:p14="http://schemas.microsoft.com/office/powerpoint/2010/main" val="1457679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764704"/>
            <a:ext cx="8229600" cy="5256584"/>
          </a:xfrm>
        </p:spPr>
        <p:txBody>
          <a:bodyPr/>
          <a:lstStyle/>
          <a:p>
            <a:pPr marL="0" indent="0">
              <a:buNone/>
            </a:pPr>
            <a:r>
              <a:rPr lang="it-IT" sz="1800" dirty="0">
                <a:latin typeface="Times New Roman" panose="02020603050405020304" pitchFamily="18" charset="0"/>
                <a:cs typeface="Times New Roman" panose="02020603050405020304" pitchFamily="18" charset="0"/>
              </a:rPr>
              <a:t>Ai sensi dell’art. 54 quarto comma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165/2001 ciascuna amministrazione definisce il proprio Codice di comportamento «con procedura aperta alla partecipazione», con ciò intendendo che l’adozione e l’aggiornamento periodico del Codice debba avvenire con il coinvolgimento di tutti i soggetti interni ed esterni interessati.  </a:t>
            </a:r>
          </a:p>
          <a:p>
            <a:pPr marL="0" indent="0">
              <a:buNone/>
            </a:pPr>
            <a:r>
              <a:rPr lang="it-IT" sz="1800" dirty="0">
                <a:latin typeface="Times New Roman" panose="02020603050405020304" pitchFamily="18" charset="0"/>
                <a:cs typeface="Times New Roman" panose="02020603050405020304" pitchFamily="18" charset="0"/>
              </a:rPr>
              <a:t>I soggetti interni sono principalmente le organizzazioni sindacali mentre quelli esterni sono principalmente le associazioni di utenti e le organizzazioni anche associative rappresentanti degli interessi relativi al settore d’intervento dell’amministrazione.</a:t>
            </a:r>
          </a:p>
          <a:p>
            <a:pPr marL="0" indent="0">
              <a:buNone/>
            </a:pPr>
            <a:r>
              <a:rPr lang="it-IT" sz="1800" dirty="0">
                <a:latin typeface="Times New Roman" panose="02020603050405020304" pitchFamily="18" charset="0"/>
                <a:cs typeface="Times New Roman" panose="02020603050405020304" pitchFamily="18" charset="0"/>
              </a:rPr>
              <a:t>La procedura prende l’avio con la pubblicazione sul sito istituzionale dell’amministrazione di un avviso pubblico contenente le principali indicazioni del Codice da aggiornare, riferite alle disposizioni vigenti, con invito a far pervenire on-line eventuali proposte e integrazioni, mediante un modulo predisposto.</a:t>
            </a:r>
          </a:p>
          <a:p>
            <a:pPr marL="0" indent="0">
              <a:buNone/>
            </a:pPr>
            <a:r>
              <a:rPr lang="it-IT" sz="1800" dirty="0">
                <a:latin typeface="Times New Roman" panose="02020603050405020304" pitchFamily="18" charset="0"/>
                <a:cs typeface="Times New Roman" panose="02020603050405020304" pitchFamily="18" charset="0"/>
              </a:rPr>
              <a:t>Nella relazione illustrativa di accompagnamento alle modifiche saranno indicati i soggetti coinvolti, le proposte presentate e la loro valutazione.</a:t>
            </a:r>
          </a:p>
          <a:p>
            <a:pPr marL="0" indent="0">
              <a:buNone/>
            </a:pPr>
            <a:r>
              <a:rPr lang="it-IT" sz="1800" dirty="0">
                <a:latin typeface="Times New Roman" panose="02020603050405020304" pitchFamily="18" charset="0"/>
                <a:cs typeface="Times New Roman" panose="02020603050405020304" pitchFamily="18" charset="0"/>
              </a:rPr>
              <a:t>La bozza delle modifiche deve essere sottoposta per osservazioni all’OIV e, una volta adottato dall’organo di indirizzo politico, il Codice deve essere trasmesso all’ANAC.</a:t>
            </a:r>
          </a:p>
          <a:p>
            <a:pPr marL="0" indent="0">
              <a:buNone/>
            </a:pPr>
            <a:r>
              <a:rPr lang="it-IT" sz="1800" dirty="0">
                <a:latin typeface="Times New Roman" panose="02020603050405020304" pitchFamily="18" charset="0"/>
                <a:cs typeface="Times New Roman" panose="02020603050405020304" pitchFamily="18" charset="0"/>
              </a:rPr>
              <a:t>Il Codice di amministrazione deve avere un contenuto specifico rispetto a quello nazionale, in funzione della specificità dell’amministrazione, delle aree di competenza e delle diverse professionalità dei dipendenti.</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12438"/>
            <a:ext cx="8256587" cy="666750"/>
          </a:xfrm>
        </p:spPr>
        <p:txBody>
          <a:bodyPr/>
          <a:lstStyle/>
          <a:p>
            <a:r>
              <a:rPr lang="it-IT" sz="2000" b="1" dirty="0">
                <a:latin typeface="Times New Roman" panose="02020603050405020304" pitchFamily="18" charset="0"/>
                <a:cs typeface="Times New Roman" panose="02020603050405020304" pitchFamily="18" charset="0"/>
              </a:rPr>
              <a:t>La procedura per l’adozione e il contenuto del Codice di comportamento</a:t>
            </a:r>
          </a:p>
        </p:txBody>
      </p:sp>
    </p:spTree>
    <p:extLst>
      <p:ext uri="{BB962C8B-B14F-4D97-AF65-F5344CB8AC3E}">
        <p14:creationId xmlns:p14="http://schemas.microsoft.com/office/powerpoint/2010/main" val="1196632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07963" y="836712"/>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Nel PNA 2019 «considerata la stretta connessione tra i due strumenti di prevenzione della corruzione, si suggerisce ai RPCT di affiancare al lavoro relativo alla individuazione delle misure di prevenzione della corruzione (in sede di elaborazione del PTPCT) una riflessione relativa alle ricadute di tali misure in termini di doveri di comportamento, in modo tale da disporre di materiali di studio e di approfondimento che si possono rivelare utili in fase di predisposizione dl codice.</a:t>
            </a:r>
          </a:p>
          <a:p>
            <a:pPr marL="0" indent="0">
              <a:buNone/>
            </a:pPr>
            <a:r>
              <a:rPr lang="it-IT" sz="1800" dirty="0">
                <a:latin typeface="Times New Roman" panose="02020603050405020304" pitchFamily="18" charset="0"/>
                <a:cs typeface="Times New Roman" panose="02020603050405020304" pitchFamily="18" charset="0"/>
              </a:rPr>
              <a:t>In particolare, s raccomanda di valutare, per ciascuna delle misure proposte, se l’attuale articolazione dei doveri di comportamento (doveri del codice nazionale e doveri del vigente codice di amministrazione, se adottato) sia sufficiente a garantire il successo delle misure , ovvero se non sia necessario individuare ulteriori doveri, da assegnare a determinati uffici (o categorie di uffici) o a determinati dipendenti (o categorie di dipendenti). Si tratta di un lavoro indispensabile, perché, in tal modo, ciascuna amministrazione dispone, quale traccia per la redazione di un nuovo codice, di una propria «mappatura» dei doveri di comportamento connessi alla piena attuazione, da parte dei dipendenti, sul versante dei comportamenti soggettivi, delle misure oggettive e organizzative del PTPCT.</a:t>
            </a:r>
          </a:p>
          <a:p>
            <a:pPr marL="0" indent="0">
              <a:buNone/>
            </a:pPr>
            <a:r>
              <a:rPr lang="it-IT" sz="1800" dirty="0">
                <a:latin typeface="Times New Roman" panose="02020603050405020304" pitchFamily="18" charset="0"/>
                <a:cs typeface="Times New Roman" panose="02020603050405020304" pitchFamily="18" charset="0"/>
              </a:rPr>
              <a:t>Si rammenta inoltre ce nel PTPCT siano introdotti obiettivi di performance consistenti nel rigoroso rispetto dei doveri del codice di comportamento e </a:t>
            </a:r>
            <a:r>
              <a:rPr lang="it-IT" sz="1800" dirty="0" err="1">
                <a:latin typeface="Times New Roman" panose="02020603050405020304" pitchFamily="18" charset="0"/>
                <a:cs typeface="Times New Roman" panose="02020603050405020304" pitchFamily="18" charset="0"/>
              </a:rPr>
              <a:t>verifich</a:t>
            </a:r>
            <a:r>
              <a:rPr lang="it-IT" sz="1800" dirty="0">
                <a:latin typeface="Times New Roman" panose="02020603050405020304" pitchFamily="18" charset="0"/>
                <a:cs typeface="Times New Roman" panose="02020603050405020304" pitchFamily="18" charset="0"/>
              </a:rPr>
              <a:t> periodiche sull’uso dei poteri disciplinari».</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12438"/>
            <a:ext cx="8256587" cy="666750"/>
          </a:xfrm>
        </p:spPr>
        <p:txBody>
          <a:bodyPr/>
          <a:lstStyle/>
          <a:p>
            <a:r>
              <a:rPr lang="it-IT" sz="2400" b="1" dirty="0">
                <a:latin typeface="Times New Roman" panose="02020603050405020304" pitchFamily="18" charset="0"/>
                <a:cs typeface="Times New Roman" panose="02020603050405020304" pitchFamily="18" charset="0"/>
              </a:rPr>
              <a:t>I rapporti del PTPTC e il Codice di comportamento</a:t>
            </a:r>
          </a:p>
        </p:txBody>
      </p:sp>
    </p:spTree>
    <p:extLst>
      <p:ext uri="{BB962C8B-B14F-4D97-AF65-F5344CB8AC3E}">
        <p14:creationId xmlns:p14="http://schemas.microsoft.com/office/powerpoint/2010/main" val="3870170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764704"/>
            <a:ext cx="8229600" cy="5256584"/>
          </a:xfrm>
        </p:spPr>
        <p:txBody>
          <a:bodyPr/>
          <a:lstStyle/>
          <a:p>
            <a:pPr marL="0" indent="0">
              <a:buNone/>
            </a:pPr>
            <a:r>
              <a:rPr lang="it-IT" sz="1800" dirty="0">
                <a:latin typeface="Times New Roman" panose="02020603050405020304" pitchFamily="18" charset="0"/>
                <a:cs typeface="Times New Roman" panose="02020603050405020304" pitchFamily="18" charset="0"/>
              </a:rPr>
              <a:t>La vigilanza ed il controllo sull’effettiva applicazione e sull’efficacia dei Codici di comportamento di ciascuna amministrazione è affidata prima di tutto dai dirigenti ., che hanno il compito anche di occuparsi della formazione e dell’aggiornamento dei propri dipendenti con riferimento alla conoscenza dei contenuti, generici e specifici, del Codice.</a:t>
            </a:r>
          </a:p>
          <a:p>
            <a:pPr marL="0" indent="0">
              <a:buNone/>
            </a:pPr>
            <a:r>
              <a:rPr lang="it-IT" sz="1800" dirty="0">
                <a:latin typeface="Times New Roman" panose="02020603050405020304" pitchFamily="18" charset="0"/>
                <a:cs typeface="Times New Roman" panose="02020603050405020304" pitchFamily="18" charset="0"/>
              </a:rPr>
              <a:t>Una competenza al riguardo va riconosciuta anche all’OIV (tenuto ad esprimere il proprio parere in sede di approvazione del Codice) che deve assicurare il coordinamento tra il contenuto del Codice e il sistema di misurazione e valutazione delle performance.</a:t>
            </a:r>
          </a:p>
          <a:p>
            <a:pPr marL="0" indent="0">
              <a:buNone/>
            </a:pPr>
            <a:r>
              <a:rPr lang="it-IT" sz="1800" dirty="0">
                <a:latin typeface="Times New Roman" panose="02020603050405020304" pitchFamily="18" charset="0"/>
                <a:cs typeface="Times New Roman" panose="02020603050405020304" pitchFamily="18" charset="0"/>
              </a:rPr>
              <a:t>La competenza del RPCT non è specificamente prevista, ma deriva dalla sua posizione funzionale.</a:t>
            </a:r>
          </a:p>
          <a:p>
            <a:pPr marL="0" indent="0">
              <a:buNone/>
            </a:pPr>
            <a:r>
              <a:rPr lang="it-IT" sz="1800" dirty="0">
                <a:latin typeface="Times New Roman" panose="02020603050405020304" pitchFamily="18" charset="0"/>
                <a:cs typeface="Times New Roman" panose="02020603050405020304" pitchFamily="18" charset="0"/>
              </a:rPr>
              <a:t>Il ruolo di chiusura del sistema spetta all’ANAC, nell’ambito del potere di esprimere pareri e della generale vigilanza sulle misure adottate (art. 1 secondo comma lett.  D e f legge 190/2012), e dell’art. 19 quinto comma del DL 90/2014, che conferisce il potere di applicare sanzioni in caso di mancata adozione dei PTPCT e dei Codici di comportamento.</a:t>
            </a:r>
          </a:p>
          <a:p>
            <a:pPr marL="0" indent="0">
              <a:buNone/>
            </a:pPr>
            <a:r>
              <a:rPr lang="it-IT" sz="1800" dirty="0">
                <a:latin typeface="Times New Roman" panose="02020603050405020304" pitchFamily="18" charset="0"/>
                <a:cs typeface="Times New Roman" panose="02020603050405020304" pitchFamily="18" charset="0"/>
              </a:rPr>
              <a:t>L’esercizio di tale potere sanzionatorio è stato disciplinato dall’ANAC con il proprio Regolamento 7 ottobre 2014.</a:t>
            </a:r>
          </a:p>
          <a:p>
            <a:endParaRPr lang="it-IT" dirty="0"/>
          </a:p>
        </p:txBody>
      </p:sp>
      <p:sp>
        <p:nvSpPr>
          <p:cNvPr id="3" name="Titolo 2"/>
          <p:cNvSpPr>
            <a:spLocks noGrp="1"/>
          </p:cNvSpPr>
          <p:nvPr>
            <p:ph type="title"/>
          </p:nvPr>
        </p:nvSpPr>
        <p:spPr>
          <a:xfrm>
            <a:off x="430213" y="0"/>
            <a:ext cx="8256587" cy="666750"/>
          </a:xfrm>
        </p:spPr>
        <p:txBody>
          <a:bodyPr/>
          <a:lstStyle/>
          <a:p>
            <a:r>
              <a:rPr lang="it-IT" sz="2400" b="1" dirty="0">
                <a:latin typeface="Times New Roman" panose="02020603050405020304" pitchFamily="18" charset="0"/>
                <a:cs typeface="Times New Roman" panose="02020603050405020304" pitchFamily="18" charset="0"/>
              </a:rPr>
              <a:t>La vigilanza sui  Codici di comportamento</a:t>
            </a:r>
          </a:p>
        </p:txBody>
      </p:sp>
    </p:spTree>
    <p:extLst>
      <p:ext uri="{BB962C8B-B14F-4D97-AF65-F5344CB8AC3E}">
        <p14:creationId xmlns:p14="http://schemas.microsoft.com/office/powerpoint/2010/main" val="1608464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3600" dirty="0">
                <a:solidFill>
                  <a:srgbClr val="666699"/>
                </a:solidFill>
              </a:rPr>
              <a:t>Il Codice di comportamento</a:t>
            </a:r>
          </a:p>
        </p:txBody>
      </p:sp>
      <p:sp>
        <p:nvSpPr>
          <p:cNvPr id="3075" name="Rettangolo 6"/>
          <p:cNvSpPr>
            <a:spLocks noChangeArrowheads="1"/>
          </p:cNvSpPr>
          <p:nvPr/>
        </p:nvSpPr>
        <p:spPr bwMode="auto">
          <a:xfrm>
            <a:off x="1187450" y="4635500"/>
            <a:ext cx="6911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eaLnBrk="1" hangingPunct="1">
              <a:spcBef>
                <a:spcPct val="0"/>
              </a:spcBef>
              <a:buClrTx/>
              <a:buSzTx/>
              <a:buFontTx/>
              <a:buNone/>
            </a:pPr>
            <a:r>
              <a:rPr lang="it-IT" altLang="it-IT" sz="2400" dirty="0"/>
              <a:t>Claudio </a:t>
            </a:r>
            <a:r>
              <a:rPr lang="it-IT" altLang="it-IT" sz="2400" dirty="0" err="1"/>
              <a:t>Galtieri</a:t>
            </a:r>
            <a:endParaRPr lang="it-IT" altLang="it-IT" sz="2400" dirty="0"/>
          </a:p>
        </p:txBody>
      </p:sp>
    </p:spTree>
    <p:extLst>
      <p:ext uri="{BB962C8B-B14F-4D97-AF65-F5344CB8AC3E}">
        <p14:creationId xmlns:p14="http://schemas.microsoft.com/office/powerpoint/2010/main" val="2240895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Art. 1 secondo comma </a:t>
            </a:r>
            <a:r>
              <a:rPr lang="it-IT" sz="2000" dirty="0" err="1">
                <a:latin typeface="Times New Roman" panose="02020603050405020304" pitchFamily="18" charset="0"/>
                <a:cs typeface="Times New Roman" panose="02020603050405020304" pitchFamily="18" charset="0"/>
              </a:rPr>
              <a:t>DLgs</a:t>
            </a:r>
            <a:r>
              <a:rPr lang="it-IT" sz="2000" dirty="0">
                <a:latin typeface="Times New Roman" panose="02020603050405020304" pitchFamily="18" charset="0"/>
                <a:cs typeface="Times New Roman" panose="02020603050405020304" pitchFamily="18" charset="0"/>
              </a:rPr>
              <a:t> 165/2001:</a:t>
            </a:r>
          </a:p>
          <a:p>
            <a:pPr marL="0" indent="0">
              <a:buNone/>
            </a:pPr>
            <a:r>
              <a:rPr lang="it-IT" sz="2000" dirty="0">
                <a:latin typeface="Times New Roman" panose="02020603050405020304" pitchFamily="18" charset="0"/>
                <a:cs typeface="Times New Roman" panose="02020603050405020304" pitchFamily="18" charset="0"/>
              </a:rPr>
              <a:t>«</a:t>
            </a:r>
            <a:r>
              <a:rPr lang="it-IT" sz="1800" dirty="0">
                <a:latin typeface="Times New Roman" panose="02020603050405020304" pitchFamily="18" charset="0"/>
                <a:cs typeface="Times New Roman" panose="02020603050405020304" pitchFamily="18" charset="0"/>
              </a:rPr>
              <a:t>Per amministrazioni pubbliche si intendono tutte le amministrazioni dello Stato, ivi compresi gli istituti e scuole di ogni ordine e grado e le istituzioni educative, le aziende ed amministrazioni dello Stato ad ordinamento autonomo, le Regioni, le Province, i Comuni, le Comunità montane, e loro consorzi e associazioni, le istituzioni universitarie, gli Istituti autonomi case popolari, le Camere di commercio, industria, artigianato e agricoltura e loro associazioni, tutti gli enti pubblici non economici nazionali, regionali e locali, le amministrazioni, le aziende e gli enti del Servizio sanitario nazionale l'Agenzia per la rappresentanza negoziale delle pubbliche amministrazioni (ARAN) e le Agenzie di cui al decreto legislativo 30 luglio 1999, n. 300. ((Fino alla revisione organica della disciplina di settore, le disposizioni di cui al presente decreto continuano ad applicarsi anche al CONI)).»</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L’ambito soggettivo del Codice di comportamento</a:t>
            </a:r>
          </a:p>
        </p:txBody>
      </p:sp>
    </p:spTree>
    <p:extLst>
      <p:ext uri="{BB962C8B-B14F-4D97-AF65-F5344CB8AC3E}">
        <p14:creationId xmlns:p14="http://schemas.microsoft.com/office/powerpoint/2010/main" val="4174106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endParaRPr lang="it-IT" sz="1600" dirty="0">
              <a:latin typeface="Times New Roman" panose="02020603050405020304" pitchFamily="18" charset="0"/>
              <a:cs typeface="Times New Roman" panose="02020603050405020304" pitchFamily="18" charset="0"/>
            </a:endParaRPr>
          </a:p>
          <a:p>
            <a:pPr marL="0" indent="0">
              <a:buNone/>
            </a:pPr>
            <a:r>
              <a:rPr lang="it-IT" sz="1600" dirty="0">
                <a:latin typeface="Times New Roman" panose="02020603050405020304" pitchFamily="18" charset="0"/>
                <a:cs typeface="Times New Roman" panose="02020603050405020304" pitchFamily="18" charset="0"/>
              </a:rPr>
              <a:t>Le disposizioni del Codice di comportamento costituiscono principi di comportamento applicabili anche, in quanto compatibili con le disposizioni dei rispettivi ordinamenti, alle categorie di personale in regime di diritto pubblico cui non si applica il </a:t>
            </a:r>
            <a:r>
              <a:rPr lang="it-IT" sz="1600" dirty="0" err="1">
                <a:latin typeface="Times New Roman" panose="02020603050405020304" pitchFamily="18" charset="0"/>
                <a:cs typeface="Times New Roman" panose="02020603050405020304" pitchFamily="18" charset="0"/>
              </a:rPr>
              <a:t>DLgs</a:t>
            </a:r>
            <a:r>
              <a:rPr lang="it-IT" sz="1600" dirty="0">
                <a:latin typeface="Times New Roman" panose="02020603050405020304" pitchFamily="18" charset="0"/>
                <a:cs typeface="Times New Roman" panose="02020603050405020304" pitchFamily="18" charset="0"/>
              </a:rPr>
              <a:t> 165/2001:</a:t>
            </a:r>
          </a:p>
          <a:p>
            <a:pPr>
              <a:buFontTx/>
              <a:buChar char="-"/>
            </a:pPr>
            <a:r>
              <a:rPr lang="it-IT" sz="1600" dirty="0">
                <a:latin typeface="Times New Roman" panose="02020603050405020304" pitchFamily="18" charset="0"/>
                <a:cs typeface="Times New Roman" panose="02020603050405020304" pitchFamily="18" charset="0"/>
              </a:rPr>
              <a:t>i magistrati ordinari, amministrativi e contabili </a:t>
            </a:r>
          </a:p>
          <a:p>
            <a:pPr>
              <a:buFontTx/>
              <a:buChar char="-"/>
            </a:pPr>
            <a:r>
              <a:rPr lang="it-IT" sz="1600" dirty="0">
                <a:latin typeface="Times New Roman" panose="02020603050405020304" pitchFamily="18" charset="0"/>
                <a:cs typeface="Times New Roman" panose="02020603050405020304" pitchFamily="18" charset="0"/>
              </a:rPr>
              <a:t>gli avvocati e procuratori dello Stato</a:t>
            </a:r>
          </a:p>
          <a:p>
            <a:pPr>
              <a:buFontTx/>
              <a:buChar char="-"/>
            </a:pPr>
            <a:r>
              <a:rPr lang="it-IT" sz="1600" dirty="0">
                <a:latin typeface="Times New Roman" panose="02020603050405020304" pitchFamily="18" charset="0"/>
                <a:cs typeface="Times New Roman" panose="02020603050405020304" pitchFamily="18" charset="0"/>
              </a:rPr>
              <a:t>il personale militare e delle Forze di polizia di Stato</a:t>
            </a:r>
          </a:p>
          <a:p>
            <a:pPr>
              <a:buFontTx/>
              <a:buChar char="-"/>
            </a:pPr>
            <a:r>
              <a:rPr lang="it-IT" sz="1600" dirty="0">
                <a:latin typeface="Times New Roman" panose="02020603050405020304" pitchFamily="18" charset="0"/>
                <a:cs typeface="Times New Roman" panose="02020603050405020304" pitchFamily="18" charset="0"/>
              </a:rPr>
              <a:t>il personale del Corpo nazionale Vigili del fuoco</a:t>
            </a:r>
          </a:p>
          <a:p>
            <a:pPr>
              <a:buFontTx/>
              <a:buChar char="-"/>
            </a:pPr>
            <a:r>
              <a:rPr lang="it-IT" sz="1600" dirty="0">
                <a:latin typeface="Times New Roman" panose="02020603050405020304" pitchFamily="18" charset="0"/>
                <a:cs typeface="Times New Roman" panose="02020603050405020304" pitchFamily="18" charset="0"/>
              </a:rPr>
              <a:t>il personale della carriera diplomatica e della carriera prefettizia </a:t>
            </a:r>
          </a:p>
          <a:p>
            <a:pPr>
              <a:buFontTx/>
              <a:buChar char="-"/>
            </a:pPr>
            <a:r>
              <a:rPr lang="it-IT" sz="1600" dirty="0">
                <a:latin typeface="Times New Roman" panose="02020603050405020304" pitchFamily="18" charset="0"/>
                <a:cs typeface="Times New Roman" panose="02020603050405020304" pitchFamily="18" charset="0"/>
              </a:rPr>
              <a:t>il personale della carriera dirigenziale penitenziaria</a:t>
            </a:r>
          </a:p>
          <a:p>
            <a:pPr>
              <a:buFontTx/>
              <a:buChar char="-"/>
            </a:pPr>
            <a:r>
              <a:rPr lang="it-IT" sz="1600" dirty="0">
                <a:latin typeface="Times New Roman" panose="02020603050405020304" pitchFamily="18" charset="0"/>
                <a:cs typeface="Times New Roman" panose="02020603050405020304" pitchFamily="18" charset="0"/>
              </a:rPr>
              <a:t>i dipendenti degli enti che svolgono la loro attività nelle materie contemplate dall'articolo 1 del D. Lgs. CPC 17 luglio 1947 n.691 (Comitato interministeriale per il credito ed il risparmio), e dalle leggi 4 giugno 1985 n.281 (CONSOB) e 10 ottobre 1990 n.287 (AGCM).</a:t>
            </a:r>
          </a:p>
          <a:p>
            <a:pPr marL="0" indent="0">
              <a:buNone/>
            </a:pPr>
            <a:r>
              <a:rPr lang="it-IT" sz="1600" dirty="0">
                <a:latin typeface="Times New Roman" panose="02020603050405020304" pitchFamily="18" charset="0"/>
                <a:cs typeface="Times New Roman" panose="02020603050405020304" pitchFamily="18" charset="0"/>
              </a:rPr>
              <a:t>Il Codice di comportamento di queste categorie è contenuto in specifiche norme (Codici di comportamento o Codici etici) adottate, per ciascuna magistratura e per l’Avvocatura dello Stato, dagli organi delle associazioni di categoria, e, in caso di inerzia, dall’organo di autogoverno (art. 54 quarto comma </a:t>
            </a:r>
            <a:r>
              <a:rPr lang="it-IT" sz="1600" dirty="0" err="1">
                <a:latin typeface="Times New Roman" panose="02020603050405020304" pitchFamily="18" charset="0"/>
                <a:cs typeface="Times New Roman" panose="02020603050405020304" pitchFamily="18" charset="0"/>
              </a:rPr>
              <a:t>DLgs</a:t>
            </a:r>
            <a:r>
              <a:rPr lang="it-IT" sz="1600" dirty="0">
                <a:latin typeface="Times New Roman" panose="02020603050405020304" pitchFamily="18" charset="0"/>
                <a:cs typeface="Times New Roman" panose="02020603050405020304" pitchFamily="18" charset="0"/>
              </a:rPr>
              <a:t> 165/2001)</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Il personale in regime di diritto pubblico</a:t>
            </a:r>
          </a:p>
        </p:txBody>
      </p:sp>
    </p:spTree>
    <p:extLst>
      <p:ext uri="{BB962C8B-B14F-4D97-AF65-F5344CB8AC3E}">
        <p14:creationId xmlns:p14="http://schemas.microsoft.com/office/powerpoint/2010/main" val="1452081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endParaRPr lang="it-IT" sz="1600" dirty="0">
              <a:latin typeface="Times New Roman" panose="02020603050405020304" pitchFamily="18" charset="0"/>
              <a:cs typeface="Times New Roman" panose="02020603050405020304" pitchFamily="18" charset="0"/>
            </a:endParaRPr>
          </a:p>
          <a:p>
            <a:pPr marL="0" indent="0">
              <a:buNone/>
            </a:pPr>
            <a:r>
              <a:rPr lang="it-IT" sz="1600" dirty="0">
                <a:latin typeface="Times New Roman" panose="02020603050405020304" pitchFamily="18" charset="0"/>
                <a:cs typeface="Times New Roman" panose="02020603050405020304" pitchFamily="18" charset="0"/>
              </a:rPr>
              <a:t> </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Le norme di comportamento del personale militare</a:t>
            </a:r>
          </a:p>
        </p:txBody>
      </p:sp>
      <p:sp>
        <p:nvSpPr>
          <p:cNvPr id="4" name="Rettangolo 3">
            <a:extLst>
              <a:ext uri="{FF2B5EF4-FFF2-40B4-BE49-F238E27FC236}">
                <a16:creationId xmlns:a16="http://schemas.microsoft.com/office/drawing/2014/main" id="{5B444E32-5A89-4818-A798-8E59C26A7810}"/>
              </a:ext>
            </a:extLst>
          </p:cNvPr>
          <p:cNvSpPr/>
          <p:nvPr/>
        </p:nvSpPr>
        <p:spPr>
          <a:xfrm>
            <a:off x="457200" y="1484784"/>
            <a:ext cx="8256586" cy="2554545"/>
          </a:xfrm>
          <a:prstGeom prst="rect">
            <a:avLst/>
          </a:prstGeom>
        </p:spPr>
        <p:txBody>
          <a:bodyPr wrap="square">
            <a:spAutoFit/>
          </a:bodyPr>
          <a:lstStyle/>
          <a:p>
            <a:pPr marL="0" indent="0">
              <a:buNone/>
            </a:pPr>
            <a:r>
              <a:rPr lang="it-IT" sz="2000" b="0" dirty="0">
                <a:latin typeface="Times New Roman" panose="02020603050405020304" pitchFamily="18" charset="0"/>
                <a:cs typeface="Times New Roman" panose="02020603050405020304" pitchFamily="18" charset="0"/>
              </a:rPr>
              <a:t>Le norme relative ai doveri del personale militare sono contenute:</a:t>
            </a:r>
          </a:p>
          <a:p>
            <a:pPr>
              <a:buFontTx/>
              <a:buChar char="-"/>
            </a:pPr>
            <a:r>
              <a:rPr lang="it-IT" sz="2000" b="0" dirty="0">
                <a:latin typeface="Times New Roman" panose="02020603050405020304" pitchFamily="18" charset="0"/>
                <a:cs typeface="Times New Roman" panose="02020603050405020304" pitchFamily="18" charset="0"/>
              </a:rPr>
              <a:t>Nel </a:t>
            </a:r>
            <a:r>
              <a:rPr lang="it-IT" sz="2000" b="0" dirty="0" err="1">
                <a:latin typeface="Times New Roman" panose="02020603050405020304" pitchFamily="18" charset="0"/>
                <a:cs typeface="Times New Roman" panose="02020603050405020304" pitchFamily="18" charset="0"/>
              </a:rPr>
              <a:t>D.Lgs.</a:t>
            </a:r>
            <a:r>
              <a:rPr lang="it-IT" sz="2000" b="0" dirty="0">
                <a:latin typeface="Times New Roman" panose="02020603050405020304" pitchFamily="18" charset="0"/>
                <a:cs typeface="Times New Roman" panose="02020603050405020304" pitchFamily="18" charset="0"/>
              </a:rPr>
              <a:t> 15 marzo 2010 n. 66  (Codice dell’ordinamento militare) – Libro IV –Titolo VIII  (Disciplina militare) – Capo II (Doveri), Capo III (Sanzioni disciplinari) e Capo IV (Procedimenti disciplinari)</a:t>
            </a:r>
          </a:p>
          <a:p>
            <a:pPr>
              <a:buFontTx/>
              <a:buChar char="-"/>
            </a:pPr>
            <a:r>
              <a:rPr lang="it-IT" sz="2000" b="0" dirty="0">
                <a:latin typeface="Times New Roman" panose="02020603050405020304" pitchFamily="18" charset="0"/>
                <a:cs typeface="Times New Roman" panose="02020603050405020304" pitchFamily="18" charset="0"/>
              </a:rPr>
              <a:t>Nel </a:t>
            </a:r>
            <a:r>
              <a:rPr lang="it-IT" sz="2000" b="0" dirty="0" err="1">
                <a:latin typeface="Times New Roman" panose="02020603050405020304" pitchFamily="18" charset="0"/>
                <a:cs typeface="Times New Roman" panose="02020603050405020304" pitchFamily="18" charset="0"/>
              </a:rPr>
              <a:t>D.Lgs.</a:t>
            </a:r>
            <a:r>
              <a:rPr lang="it-IT" sz="2000" b="0" dirty="0">
                <a:latin typeface="Times New Roman" panose="02020603050405020304" pitchFamily="18" charset="0"/>
                <a:cs typeface="Times New Roman" panose="02020603050405020304" pitchFamily="18" charset="0"/>
              </a:rPr>
              <a:t> 15 marzo 2010 n. 90 (Testo unico delle disposizioni regolamentari in materia di ordinamento militare, a norma dell'articolo 14 della legge 28 novembre 2005, n. 246) – Libro IV – Titolo VIII  (Disciplina militare) – Capo I   (Doveri dei militari) - Capo II  (Norme di comportamento e di servizio)</a:t>
            </a:r>
          </a:p>
        </p:txBody>
      </p:sp>
    </p:spTree>
    <p:extLst>
      <p:ext uri="{BB962C8B-B14F-4D97-AF65-F5344CB8AC3E}">
        <p14:creationId xmlns:p14="http://schemas.microsoft.com/office/powerpoint/2010/main" val="24777799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Art. 4 – Regali, compensi e altre utilità</a:t>
            </a:r>
          </a:p>
          <a:p>
            <a:pPr marL="0" indent="0">
              <a:buNone/>
            </a:pPr>
            <a:r>
              <a:rPr lang="it-IT" sz="2000" dirty="0">
                <a:latin typeface="Times New Roman" panose="02020603050405020304" pitchFamily="18" charset="0"/>
                <a:cs typeface="Times New Roman" panose="02020603050405020304" pitchFamily="18" charset="0"/>
              </a:rPr>
              <a:t>Art. 5 – Partecipazione ad associazioni e organizzazioni</a:t>
            </a:r>
          </a:p>
          <a:p>
            <a:pPr marL="0" indent="0">
              <a:buNone/>
            </a:pPr>
            <a:r>
              <a:rPr lang="it-IT" sz="2000" dirty="0">
                <a:latin typeface="Times New Roman" panose="02020603050405020304" pitchFamily="18" charset="0"/>
                <a:cs typeface="Times New Roman" panose="02020603050405020304" pitchFamily="18" charset="0"/>
              </a:rPr>
              <a:t>Art. 6 – Comunicazione degli interessi finanziari e dei conflitti d’interesse</a:t>
            </a:r>
          </a:p>
          <a:p>
            <a:pPr marL="0" indent="0">
              <a:buNone/>
            </a:pPr>
            <a:r>
              <a:rPr lang="it-IT" sz="2000" dirty="0">
                <a:latin typeface="Times New Roman" panose="02020603050405020304" pitchFamily="18" charset="0"/>
                <a:cs typeface="Times New Roman" panose="02020603050405020304" pitchFamily="18" charset="0"/>
              </a:rPr>
              <a:t>Art. 7 – Obbligo di astensione</a:t>
            </a:r>
          </a:p>
          <a:p>
            <a:pPr marL="0" indent="0">
              <a:buNone/>
            </a:pPr>
            <a:r>
              <a:rPr lang="it-IT" sz="2000" dirty="0">
                <a:latin typeface="Times New Roman" panose="02020603050405020304" pitchFamily="18" charset="0"/>
                <a:cs typeface="Times New Roman" panose="02020603050405020304" pitchFamily="18" charset="0"/>
              </a:rPr>
              <a:t>Art. 8 – Prevenzione della corruzione</a:t>
            </a:r>
          </a:p>
          <a:p>
            <a:pPr marL="0" indent="0">
              <a:buNone/>
            </a:pPr>
            <a:r>
              <a:rPr lang="it-IT" sz="2000" dirty="0">
                <a:latin typeface="Times New Roman" panose="02020603050405020304" pitchFamily="18" charset="0"/>
                <a:cs typeface="Times New Roman" panose="02020603050405020304" pitchFamily="18" charset="0"/>
              </a:rPr>
              <a:t>Art. 9 – Trasparenza e tracciabilità</a:t>
            </a:r>
          </a:p>
          <a:p>
            <a:pPr marL="0" indent="0">
              <a:buNone/>
            </a:pPr>
            <a:r>
              <a:rPr lang="it-IT" sz="2000" dirty="0">
                <a:latin typeface="Times New Roman" panose="02020603050405020304" pitchFamily="18" charset="0"/>
                <a:cs typeface="Times New Roman" panose="02020603050405020304" pitchFamily="18" charset="0"/>
              </a:rPr>
              <a:t>Art. 10 – Comportamenti nei rapporti privati</a:t>
            </a:r>
          </a:p>
          <a:p>
            <a:pPr marL="0" indent="0">
              <a:buNone/>
            </a:pPr>
            <a:r>
              <a:rPr lang="it-IT" sz="2000" dirty="0">
                <a:latin typeface="Times New Roman" panose="02020603050405020304" pitchFamily="18" charset="0"/>
                <a:cs typeface="Times New Roman" panose="02020603050405020304" pitchFamily="18" charset="0"/>
              </a:rPr>
              <a:t>Art. 11 – Comportamento in servizio</a:t>
            </a:r>
          </a:p>
          <a:p>
            <a:pPr marL="0" indent="0">
              <a:buNone/>
            </a:pPr>
            <a:r>
              <a:rPr lang="it-IT" sz="2000" dirty="0">
                <a:latin typeface="Times New Roman" panose="02020603050405020304" pitchFamily="18" charset="0"/>
                <a:cs typeface="Times New Roman" panose="02020603050405020304" pitchFamily="18" charset="0"/>
              </a:rPr>
              <a:t>Art. 12 – Rapporti con il pubblico</a:t>
            </a:r>
          </a:p>
          <a:p>
            <a:pPr marL="0" indent="0">
              <a:buNone/>
            </a:pPr>
            <a:r>
              <a:rPr lang="it-IT" sz="2000" dirty="0">
                <a:latin typeface="Times New Roman" panose="02020603050405020304" pitchFamily="18" charset="0"/>
                <a:cs typeface="Times New Roman" panose="02020603050405020304" pitchFamily="18" charset="0"/>
              </a:rPr>
              <a:t>Art. 13 – Disposizioni particolari per i dirigenti</a:t>
            </a:r>
          </a:p>
          <a:p>
            <a:pPr marL="0" indent="0">
              <a:buNone/>
            </a:pPr>
            <a:r>
              <a:rPr lang="it-IT" sz="2000" dirty="0">
                <a:latin typeface="Times New Roman" panose="02020603050405020304" pitchFamily="18" charset="0"/>
                <a:cs typeface="Times New Roman" panose="02020603050405020304" pitchFamily="18" charset="0"/>
              </a:rPr>
              <a:t>Art. 14 – Contratti ed altri atti negoziali</a:t>
            </a:r>
          </a:p>
          <a:p>
            <a:pPr marL="0" indent="0">
              <a:buNone/>
            </a:pPr>
            <a:r>
              <a:rPr lang="it-IT" sz="2000" dirty="0">
                <a:latin typeface="Times New Roman" panose="02020603050405020304" pitchFamily="18" charset="0"/>
                <a:cs typeface="Times New Roman" panose="02020603050405020304" pitchFamily="18" charset="0"/>
              </a:rPr>
              <a:t>Art. 15 – Vigilanza, monitoraggio e attività formative</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Le disposizioni del DPR 62/2013</a:t>
            </a:r>
          </a:p>
        </p:txBody>
      </p:sp>
    </p:spTree>
    <p:extLst>
      <p:ext uri="{BB962C8B-B14F-4D97-AF65-F5344CB8AC3E}">
        <p14:creationId xmlns:p14="http://schemas.microsoft.com/office/powerpoint/2010/main" val="10616489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1800" dirty="0">
                <a:latin typeface="Times New Roman" panose="02020603050405020304" pitchFamily="18" charset="0"/>
                <a:cs typeface="Times New Roman" panose="02020603050405020304" pitchFamily="18" charset="0"/>
              </a:rPr>
              <a:t>Art. 4 – Regali, compensi e altre utilità</a:t>
            </a:r>
          </a:p>
          <a:p>
            <a:pPr marL="0" indent="0">
              <a:buNone/>
            </a:pPr>
            <a:r>
              <a:rPr lang="it-IT" sz="1800" dirty="0">
                <a:latin typeface="Times New Roman" panose="02020603050405020304" pitchFamily="18" charset="0"/>
                <a:cs typeface="Times New Roman" panose="02020603050405020304" pitchFamily="18" charset="0"/>
              </a:rPr>
              <a:t>1. Il dipendente non chiede, né sollecita, per sé o per altri, regali o altre utilità. </a:t>
            </a:r>
          </a:p>
          <a:p>
            <a:pPr marL="0" indent="0">
              <a:buNone/>
            </a:pPr>
            <a:r>
              <a:rPr lang="it-IT" sz="1800" dirty="0">
                <a:latin typeface="Times New Roman" panose="02020603050405020304" pitchFamily="18" charset="0"/>
                <a:cs typeface="Times New Roman" panose="02020603050405020304" pitchFamily="18" charset="0"/>
              </a:rPr>
              <a:t>2. Il dipendente non accetta, per sé o per altri, regali o altre utilità, salvo quelli d'uso di modico valore effettuati occasionalmente nell'ambito delle normali relazioni di cortesia e nell'ambito delle consuetudini internazionali. In ogni caso, indipendentemente dalla circostanza che il fatto costituisca reato, il dipendente non chiede, per sé o per altri, regali o altre utilità neanche di modico valore a titolo di corrispettivo per compiere o per aver compiuto un atto del proprio ufficio da soggetti che possano trarre benefici da decisioni o attività inerenti all'ufficio, né da soggetti nei cui confronti è o sta per essere chiamato a svolgere o a esercitare attività o potestà proprie dell'ufficio ricoperto. </a:t>
            </a:r>
          </a:p>
          <a:p>
            <a:pPr marL="0" indent="0">
              <a:buNone/>
            </a:pPr>
            <a:r>
              <a:rPr lang="it-IT" sz="1800" dirty="0">
                <a:latin typeface="Times New Roman" panose="02020603050405020304" pitchFamily="18" charset="0"/>
                <a:cs typeface="Times New Roman" panose="02020603050405020304" pitchFamily="18" charset="0"/>
              </a:rPr>
              <a:t>3. Il dipendente non accetta, per sé o per altri, da un proprio subordinato, direttamente o indirettamente, regali o altre utilità, salvo quelli d'uso di modico valore. Il dipendente non offre, direttamente o indirettamente, regali o altre utilità a un proprio sovraordinato, salvo quelli d'uso di modico valore. </a:t>
            </a:r>
          </a:p>
          <a:p>
            <a:pPr marL="0" indent="0">
              <a:buNone/>
            </a:pPr>
            <a:r>
              <a:rPr lang="it-IT" sz="1800" dirty="0">
                <a:latin typeface="Times New Roman" panose="02020603050405020304" pitchFamily="18" charset="0"/>
                <a:cs typeface="Times New Roman" panose="02020603050405020304" pitchFamily="18" charset="0"/>
              </a:rPr>
              <a:t> </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 art. 4 del DPR 62/2013</a:t>
            </a:r>
          </a:p>
        </p:txBody>
      </p:sp>
    </p:spTree>
    <p:extLst>
      <p:ext uri="{BB962C8B-B14F-4D97-AF65-F5344CB8AC3E}">
        <p14:creationId xmlns:p14="http://schemas.microsoft.com/office/powerpoint/2010/main" val="18122021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404664"/>
            <a:ext cx="8219256" cy="4946104"/>
          </a:xfrm>
        </p:spPr>
        <p:txBody>
          <a:bodyPr/>
          <a:lstStyle/>
          <a:p>
            <a:pPr marL="0" indent="0">
              <a:buNone/>
            </a:pPr>
            <a:r>
              <a:rPr lang="it-IT" sz="1800" dirty="0">
                <a:latin typeface="Times New Roman" panose="02020603050405020304" pitchFamily="18" charset="0"/>
                <a:cs typeface="Times New Roman" panose="02020603050405020304" pitchFamily="18" charset="0"/>
              </a:rPr>
              <a:t>(segue)</a:t>
            </a:r>
          </a:p>
          <a:p>
            <a:pPr marL="0" indent="0">
              <a:buNone/>
            </a:pPr>
            <a:r>
              <a:rPr lang="it-IT" sz="1800" dirty="0">
                <a:latin typeface="Times New Roman" panose="02020603050405020304" pitchFamily="18" charset="0"/>
                <a:cs typeface="Times New Roman" panose="02020603050405020304" pitchFamily="18" charset="0"/>
              </a:rPr>
              <a:t>4. I regali e le altre utilità comunque ricevuti fuori dai casi consentiti dal presente articolo, a cura dello stesso dipendente cui siano pervenuti, sono immediatamente messi a disposizione dell'Amministrazione per la restituzione o per essere devoluti a fini istituzionali. </a:t>
            </a:r>
          </a:p>
          <a:p>
            <a:pPr marL="0" indent="0">
              <a:buNone/>
            </a:pPr>
            <a:r>
              <a:rPr lang="it-IT" sz="1800" dirty="0">
                <a:latin typeface="Times New Roman" panose="02020603050405020304" pitchFamily="18" charset="0"/>
                <a:cs typeface="Times New Roman" panose="02020603050405020304" pitchFamily="18" charset="0"/>
              </a:rPr>
              <a:t>5. Ai fini del presente articolo, per regali o altre utilità di modico valore si intendono quelle di valore non superiore, in via orientativa, a 150 euro, anche sotto forma di sconto. I codici di comportamento adottati dalle singole amministrazioni possono prevedere limiti inferiori, anche fino all'esclusione della possibilità di riceverli, in relazione alle caratteristiche dell'ente e alla tipologia delle mansioni. </a:t>
            </a:r>
          </a:p>
          <a:p>
            <a:pPr marL="0" indent="0">
              <a:buNone/>
            </a:pPr>
            <a:r>
              <a:rPr lang="it-IT" sz="1800" dirty="0">
                <a:latin typeface="Times New Roman" panose="02020603050405020304" pitchFamily="18" charset="0"/>
                <a:cs typeface="Times New Roman" panose="02020603050405020304" pitchFamily="18" charset="0"/>
              </a:rPr>
              <a:t>6. Il dipendente non accetta incarichi di collaborazione da soggetti privati che abbiano, o abbiano avuto nel biennio precedente, un interesse economico significativo in decisioni o attività inerenti all'ufficio di appartenenza. </a:t>
            </a:r>
          </a:p>
          <a:p>
            <a:pPr marL="0" indent="0">
              <a:buNone/>
            </a:pPr>
            <a:r>
              <a:rPr lang="it-IT" sz="1800" dirty="0">
                <a:latin typeface="Times New Roman" panose="02020603050405020304" pitchFamily="18" charset="0"/>
                <a:cs typeface="Times New Roman" panose="02020603050405020304" pitchFamily="18" charset="0"/>
              </a:rPr>
              <a:t>7. Al fine di preservare il prestigio e l'imparzialità dell'amministrazione, il responsabile dell'ufficio vigila sulla corretta applicazione del presente articolo». </a:t>
            </a:r>
          </a:p>
          <a:p>
            <a:pPr marL="0" indent="0">
              <a:buNone/>
            </a:pPr>
            <a:r>
              <a:rPr lang="it-IT" sz="1800" dirty="0">
                <a:latin typeface="Times New Roman" panose="02020603050405020304" pitchFamily="18" charset="0"/>
                <a:cs typeface="Times New Roman" panose="02020603050405020304" pitchFamily="18" charset="0"/>
              </a:rPr>
              <a:t> </a:t>
            </a:r>
          </a:p>
          <a:p>
            <a:pPr marL="0" indent="0">
              <a:buNone/>
            </a:pPr>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63495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692696"/>
            <a:ext cx="8229600" cy="5328592"/>
          </a:xfrm>
        </p:spPr>
        <p:txBody>
          <a:bodyPr/>
          <a:lstStyle/>
          <a:p>
            <a:pPr marL="0" indent="0">
              <a:buNone/>
            </a:pPr>
            <a:r>
              <a:rPr lang="it-IT" sz="1600" dirty="0">
                <a:latin typeface="Times New Roman" panose="02020603050405020304" pitchFamily="18" charset="0"/>
                <a:cs typeface="Times New Roman" panose="02020603050405020304" pitchFamily="18" charset="0"/>
              </a:rPr>
              <a:t> </a:t>
            </a:r>
          </a:p>
          <a:p>
            <a:pPr marL="0" indent="0">
              <a:buNone/>
            </a:pPr>
            <a:r>
              <a:rPr lang="it-IT" sz="2000" dirty="0">
                <a:latin typeface="Times New Roman" panose="02020603050405020304" pitchFamily="18" charset="0"/>
                <a:cs typeface="Times New Roman" panose="02020603050405020304" pitchFamily="18" charset="0"/>
              </a:rPr>
              <a:t>Art. 14 – Cadeaux</a:t>
            </a:r>
          </a:p>
          <a:p>
            <a:pPr marL="0" indent="0">
              <a:buNone/>
            </a:pPr>
            <a:r>
              <a:rPr lang="it-IT" sz="2000" dirty="0">
                <a:latin typeface="Times New Roman" panose="02020603050405020304" pitchFamily="18" charset="0"/>
                <a:cs typeface="Times New Roman" panose="02020603050405020304" pitchFamily="18" charset="0"/>
              </a:rPr>
              <a:t>«L’agent public ne </a:t>
            </a:r>
            <a:r>
              <a:rPr lang="it-IT" sz="2000" dirty="0" err="1">
                <a:latin typeface="Times New Roman" panose="02020603050405020304" pitchFamily="18" charset="0"/>
                <a:cs typeface="Times New Roman" panose="02020603050405020304" pitchFamily="18" charset="0"/>
              </a:rPr>
              <a:t>doit</a:t>
            </a:r>
            <a:r>
              <a:rPr lang="it-IT" sz="2000" dirty="0">
                <a:latin typeface="Times New Roman" panose="02020603050405020304" pitchFamily="18" charset="0"/>
                <a:cs typeface="Times New Roman" panose="02020603050405020304" pitchFamily="18" charset="0"/>
              </a:rPr>
              <a:t> ni </a:t>
            </a:r>
            <a:r>
              <a:rPr lang="it-IT" sz="2000" dirty="0" err="1">
                <a:latin typeface="Times New Roman" panose="02020603050405020304" pitchFamily="18" charset="0"/>
                <a:cs typeface="Times New Roman" panose="02020603050405020304" pitchFamily="18" charset="0"/>
              </a:rPr>
              <a:t>solliciter</a:t>
            </a:r>
            <a:r>
              <a:rPr lang="it-IT" sz="2000" dirty="0">
                <a:latin typeface="Times New Roman" panose="02020603050405020304" pitchFamily="18" charset="0"/>
                <a:cs typeface="Times New Roman" panose="02020603050405020304" pitchFamily="18" charset="0"/>
              </a:rPr>
              <a:t> ni </a:t>
            </a:r>
            <a:r>
              <a:rPr lang="it-IT" sz="2000" dirty="0" err="1">
                <a:latin typeface="Times New Roman" panose="02020603050405020304" pitchFamily="18" charset="0"/>
                <a:cs typeface="Times New Roman" panose="02020603050405020304" pitchFamily="18" charset="0"/>
              </a:rPr>
              <a:t>accepter</a:t>
            </a:r>
            <a:r>
              <a:rPr lang="it-IT" sz="2000" dirty="0">
                <a:latin typeface="Times New Roman" panose="02020603050405020304" pitchFamily="18" charset="0"/>
                <a:cs typeface="Times New Roman" panose="02020603050405020304" pitchFamily="18" charset="0"/>
              </a:rPr>
              <a:t> de cadeaux, </a:t>
            </a:r>
            <a:r>
              <a:rPr lang="it-IT" sz="2000" dirty="0" err="1">
                <a:latin typeface="Times New Roman" panose="02020603050405020304" pitchFamily="18" charset="0"/>
                <a:cs typeface="Times New Roman" panose="02020603050405020304" pitchFamily="18" charset="0"/>
              </a:rPr>
              <a:t>faveurs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invitations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ou</a:t>
            </a:r>
            <a:r>
              <a:rPr lang="it-IT" sz="2000" dirty="0">
                <a:latin typeface="Times New Roman" panose="02020603050405020304" pitchFamily="18" charset="0"/>
                <a:cs typeface="Times New Roman" panose="02020603050405020304" pitchFamily="18" charset="0"/>
              </a:rPr>
              <a:t> tout </a:t>
            </a:r>
            <a:r>
              <a:rPr lang="it-IT" sz="2000" dirty="0" err="1">
                <a:latin typeface="Times New Roman" panose="02020603050405020304" pitchFamily="18" charset="0"/>
                <a:cs typeface="Times New Roman" panose="02020603050405020304" pitchFamily="18" charset="0"/>
              </a:rPr>
              <a:t>autre</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avantage</a:t>
            </a:r>
            <a:r>
              <a:rPr lang="it-IT" sz="2000" dirty="0">
                <a:latin typeface="Times New Roman" panose="02020603050405020304" pitchFamily="18" charset="0"/>
                <a:cs typeface="Times New Roman" panose="02020603050405020304" pitchFamily="18" charset="0"/>
              </a:rPr>
              <a:t> lui </a:t>
            </a:r>
            <a:r>
              <a:rPr lang="it-IT" sz="2000" dirty="0" err="1">
                <a:latin typeface="Times New Roman" panose="02020603050405020304" pitchFamily="18" charset="0"/>
                <a:cs typeface="Times New Roman" panose="02020603050405020304" pitchFamily="18" charset="0"/>
              </a:rPr>
              <a:t>étant</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destinés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ou</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destinés</a:t>
            </a:r>
            <a:r>
              <a:rPr lang="it-IT" sz="2000" dirty="0">
                <a:latin typeface="Times New Roman" panose="02020603050405020304" pitchFamily="18" charset="0"/>
                <a:cs typeface="Times New Roman" panose="02020603050405020304" pitchFamily="18" charset="0"/>
              </a:rPr>
              <a:t> à sa </a:t>
            </a:r>
            <a:r>
              <a:rPr lang="it-IT" sz="2000" dirty="0" err="1">
                <a:latin typeface="Times New Roman" panose="02020603050405020304" pitchFamily="18" charset="0"/>
                <a:cs typeface="Times New Roman" panose="02020603050405020304" pitchFamily="18" charset="0"/>
              </a:rPr>
              <a:t>famille</a:t>
            </a:r>
            <a:r>
              <a:rPr lang="it-IT" sz="2000" dirty="0">
                <a:latin typeface="Times New Roman" panose="02020603050405020304" pitchFamily="18" charset="0"/>
                <a:cs typeface="Times New Roman" panose="02020603050405020304" pitchFamily="18" charset="0"/>
              </a:rPr>
              <a:t>, à </a:t>
            </a:r>
            <a:r>
              <a:rPr lang="it-IT" sz="2000" dirty="0" err="1">
                <a:latin typeface="Times New Roman" panose="02020603050405020304" pitchFamily="18" charset="0"/>
                <a:cs typeface="Times New Roman" panose="02020603050405020304" pitchFamily="18" charset="0"/>
              </a:rPr>
              <a:t>ses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parents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ou</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amis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proches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ou</a:t>
            </a:r>
            <a:r>
              <a:rPr lang="it-IT" sz="2000" dirty="0">
                <a:latin typeface="Times New Roman" panose="02020603050405020304" pitchFamily="18" charset="0"/>
                <a:cs typeface="Times New Roman" panose="02020603050405020304" pitchFamily="18" charset="0"/>
              </a:rPr>
              <a:t> à </a:t>
            </a:r>
            <a:r>
              <a:rPr lang="it-IT" sz="2000" dirty="0" err="1">
                <a:latin typeface="Times New Roman" panose="02020603050405020304" pitchFamily="18" charset="0"/>
                <a:cs typeface="Times New Roman" panose="02020603050405020304" pitchFamily="18" charset="0"/>
              </a:rPr>
              <a:t>des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personnes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ou</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organisations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avec</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lesquels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l’agent</a:t>
            </a:r>
            <a:r>
              <a:rPr lang="it-IT" sz="2000" dirty="0">
                <a:latin typeface="Times New Roman" panose="02020603050405020304" pitchFamily="18" charset="0"/>
                <a:cs typeface="Times New Roman" panose="02020603050405020304" pitchFamily="18" charset="0"/>
              </a:rPr>
              <a:t> public a </a:t>
            </a:r>
            <a:r>
              <a:rPr lang="it-IT" sz="2000" dirty="0" err="1">
                <a:latin typeface="Times New Roman" panose="02020603050405020304" pitchFamily="18" charset="0"/>
                <a:cs typeface="Times New Roman" panose="02020603050405020304" pitchFamily="18" charset="0"/>
              </a:rPr>
              <a:t>ou</a:t>
            </a:r>
            <a:r>
              <a:rPr lang="it-IT" sz="2000" dirty="0">
                <a:latin typeface="Times New Roman" panose="02020603050405020304" pitchFamily="18" charset="0"/>
                <a:cs typeface="Times New Roman" panose="02020603050405020304" pitchFamily="18" charset="0"/>
              </a:rPr>
              <a:t> a </a:t>
            </a:r>
            <a:r>
              <a:rPr lang="it-IT" sz="2000" dirty="0" err="1">
                <a:latin typeface="Times New Roman" panose="02020603050405020304" pitchFamily="18" charset="0"/>
                <a:cs typeface="Times New Roman" panose="02020603050405020304" pitchFamily="18" charset="0"/>
              </a:rPr>
              <a:t>eu</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des</a:t>
            </a:r>
            <a:r>
              <a:rPr lang="it-IT" sz="2000" dirty="0">
                <a:latin typeface="Times New Roman" panose="02020603050405020304" pitchFamily="18" charset="0"/>
                <a:cs typeface="Times New Roman" panose="02020603050405020304" pitchFamily="18" charset="0"/>
              </a:rPr>
              <a:t> relations d’affaires </a:t>
            </a:r>
            <a:r>
              <a:rPr lang="it-IT" sz="2000" dirty="0" err="1">
                <a:latin typeface="Times New Roman" panose="02020603050405020304" pitchFamily="18" charset="0"/>
                <a:cs typeface="Times New Roman" panose="02020603050405020304" pitchFamily="18" charset="0"/>
              </a:rPr>
              <a:t>ou</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politiques</a:t>
            </a:r>
            <a:r>
              <a:rPr lang="it-IT" sz="2000" dirty="0">
                <a:latin typeface="Times New Roman" panose="02020603050405020304" pitchFamily="18" charset="0"/>
                <a:cs typeface="Times New Roman" panose="02020603050405020304" pitchFamily="18" charset="0"/>
              </a:rPr>
              <a:t>, qui </a:t>
            </a:r>
            <a:r>
              <a:rPr lang="it-IT" sz="2000" dirty="0" err="1">
                <a:latin typeface="Times New Roman" panose="02020603050405020304" pitchFamily="18" charset="0"/>
                <a:cs typeface="Times New Roman" panose="02020603050405020304" pitchFamily="18" charset="0"/>
              </a:rPr>
              <a:t>peuvent</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influer</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ou</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paraitre</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influer</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sur</a:t>
            </a:r>
            <a:r>
              <a:rPr lang="it-IT" sz="2000" dirty="0">
                <a:latin typeface="Times New Roman" panose="02020603050405020304" pitchFamily="18" charset="0"/>
                <a:cs typeface="Times New Roman" panose="02020603050405020304" pitchFamily="18" charset="0"/>
              </a:rPr>
              <a:t> l’</a:t>
            </a:r>
            <a:r>
              <a:rPr lang="it-IT" sz="2000" dirty="0" err="1">
                <a:latin typeface="Times New Roman" panose="02020603050405020304" pitchFamily="18" charset="0"/>
                <a:cs typeface="Times New Roman" panose="02020603050405020304" pitchFamily="18" charset="0"/>
              </a:rPr>
              <a:t>impartialité</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avec</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laquelle</a:t>
            </a:r>
            <a:r>
              <a:rPr lang="it-IT" sz="2000" dirty="0">
                <a:latin typeface="Times New Roman" panose="02020603050405020304" pitchFamily="18" charset="0"/>
                <a:cs typeface="Times New Roman" panose="02020603050405020304" pitchFamily="18" charset="0"/>
              </a:rPr>
              <a:t> il </a:t>
            </a:r>
            <a:r>
              <a:rPr lang="it-IT" sz="2000" dirty="0" err="1">
                <a:latin typeface="Times New Roman" panose="02020603050405020304" pitchFamily="18" charset="0"/>
                <a:cs typeface="Times New Roman" panose="02020603050405020304" pitchFamily="18" charset="0"/>
              </a:rPr>
              <a:t>ou</a:t>
            </a:r>
            <a:r>
              <a:rPr lang="it-IT" sz="2000" dirty="0">
                <a:latin typeface="Times New Roman" panose="02020603050405020304" pitchFamily="18" charset="0"/>
                <a:cs typeface="Times New Roman" panose="02020603050405020304" pitchFamily="18" charset="0"/>
              </a:rPr>
              <a:t> elle </a:t>
            </a:r>
            <a:r>
              <a:rPr lang="it-IT" sz="2000" dirty="0" err="1">
                <a:latin typeface="Times New Roman" panose="02020603050405020304" pitchFamily="18" charset="0"/>
                <a:cs typeface="Times New Roman" panose="02020603050405020304" pitchFamily="18" charset="0"/>
              </a:rPr>
              <a:t>excerse</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ses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fonctions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ou</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peuvent</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constituer</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ou</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paraitre</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constituer</a:t>
            </a:r>
            <a:r>
              <a:rPr lang="it-IT" sz="2000" dirty="0">
                <a:latin typeface="Times New Roman" panose="02020603050405020304" pitchFamily="18" charset="0"/>
                <a:cs typeface="Times New Roman" panose="02020603050405020304" pitchFamily="18" charset="0"/>
              </a:rPr>
              <a:t> une </a:t>
            </a:r>
            <a:r>
              <a:rPr lang="it-IT" sz="2000" dirty="0" err="1">
                <a:latin typeface="Times New Roman" panose="02020603050405020304" pitchFamily="18" charset="0"/>
                <a:cs typeface="Times New Roman" panose="02020603050405020304" pitchFamily="18" charset="0"/>
              </a:rPr>
              <a:t>récompense</a:t>
            </a:r>
            <a:r>
              <a:rPr lang="it-IT" sz="2000" dirty="0">
                <a:latin typeface="Times New Roman" panose="02020603050405020304" pitchFamily="18" charset="0"/>
                <a:cs typeface="Times New Roman" panose="02020603050405020304" pitchFamily="18" charset="0"/>
              </a:rPr>
              <a:t> en rapport </a:t>
            </a:r>
            <a:r>
              <a:rPr lang="it-IT" sz="2000" dirty="0" err="1">
                <a:latin typeface="Times New Roman" panose="02020603050405020304" pitchFamily="18" charset="0"/>
                <a:cs typeface="Times New Roman" panose="02020603050405020304" pitchFamily="18" charset="0"/>
              </a:rPr>
              <a:t>avec</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ses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fonctions</a:t>
            </a:r>
            <a:r>
              <a:rPr lang="it-IT" sz="2000" dirty="0">
                <a:latin typeface="Times New Roman" panose="02020603050405020304" pitchFamily="18" charset="0"/>
                <a:cs typeface="Times New Roman" panose="02020603050405020304" pitchFamily="18" charset="0"/>
              </a:rPr>
              <a:t>. Cela </a:t>
            </a:r>
            <a:r>
              <a:rPr lang="it-IT" sz="2000" dirty="0" err="1">
                <a:latin typeface="Times New Roman" panose="02020603050405020304" pitchFamily="18" charset="0"/>
                <a:cs typeface="Times New Roman" panose="02020603050405020304" pitchFamily="18" charset="0"/>
              </a:rPr>
              <a:t>nìinclut</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pas</a:t>
            </a:r>
            <a:r>
              <a:rPr lang="it-IT" sz="2000" dirty="0">
                <a:latin typeface="Times New Roman" panose="02020603050405020304" pitchFamily="18" charset="0"/>
                <a:cs typeface="Times New Roman" panose="02020603050405020304" pitchFamily="18" charset="0"/>
              </a:rPr>
              <a:t> l’</a:t>
            </a:r>
            <a:r>
              <a:rPr lang="it-IT" sz="2000" dirty="0" err="1">
                <a:latin typeface="Times New Roman" panose="02020603050405020304" pitchFamily="18" charset="0"/>
                <a:cs typeface="Times New Roman" panose="02020603050405020304" pitchFamily="18" charset="0"/>
              </a:rPr>
              <a:t>hospitalité</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conventionnelle</a:t>
            </a:r>
            <a:r>
              <a:rPr lang="it-IT" sz="2000" dirty="0">
                <a:latin typeface="Times New Roman" panose="02020603050405020304" pitchFamily="18" charset="0"/>
                <a:cs typeface="Times New Roman" panose="02020603050405020304" pitchFamily="18" charset="0"/>
              </a:rPr>
              <a:t> ni </a:t>
            </a:r>
            <a:r>
              <a:rPr lang="it-IT" sz="2000" dirty="0" err="1">
                <a:latin typeface="Times New Roman" panose="02020603050405020304" pitchFamily="18" charset="0"/>
                <a:cs typeface="Times New Roman" panose="02020603050405020304" pitchFamily="18" charset="0"/>
              </a:rPr>
              <a:t>les</a:t>
            </a:r>
            <a:r>
              <a:rPr lang="it-IT" sz="2000" dirty="0">
                <a:latin typeface="Times New Roman" panose="02020603050405020304" pitchFamily="18" charset="0"/>
                <a:cs typeface="Times New Roman" panose="02020603050405020304" pitchFamily="18" charset="0"/>
              </a:rPr>
              <a:t> cadeaux </a:t>
            </a:r>
            <a:r>
              <a:rPr lang="it-IT" sz="2000" dirty="0" err="1">
                <a:latin typeface="Times New Roman" panose="02020603050405020304" pitchFamily="18" charset="0"/>
                <a:cs typeface="Times New Roman" panose="02020603050405020304" pitchFamily="18" charset="0"/>
              </a:rPr>
              <a:t>mineurs</a:t>
            </a:r>
            <a:r>
              <a:rPr lang="it-IT" sz="2000" dirty="0">
                <a:latin typeface="Times New Roman" panose="02020603050405020304" pitchFamily="18" charset="0"/>
                <a:cs typeface="Times New Roman" panose="02020603050405020304" pitchFamily="18" charset="0"/>
              </a:rPr>
              <a:t>.»</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84187" y="0"/>
            <a:ext cx="8229600" cy="594320"/>
          </a:xfrm>
        </p:spPr>
        <p:txBody>
          <a:bodyPr/>
          <a:lstStyle/>
          <a:p>
            <a:r>
              <a:rPr lang="it-IT" sz="2400" b="1" dirty="0">
                <a:latin typeface="Times New Roman" panose="02020603050405020304" pitchFamily="18" charset="0"/>
                <a:cs typeface="Times New Roman" panose="02020603050405020304" pitchFamily="18" charset="0"/>
              </a:rPr>
              <a:t>Il Code </a:t>
            </a:r>
            <a:r>
              <a:rPr lang="it-IT" sz="2400" b="1" dirty="0" err="1">
                <a:latin typeface="Times New Roman" panose="02020603050405020304" pitchFamily="18" charset="0"/>
                <a:cs typeface="Times New Roman" panose="02020603050405020304" pitchFamily="18" charset="0"/>
              </a:rPr>
              <a:t>modèle</a:t>
            </a:r>
            <a:r>
              <a:rPr lang="it-IT" sz="2400" b="1" dirty="0">
                <a:latin typeface="Times New Roman" panose="02020603050405020304" pitchFamily="18" charset="0"/>
                <a:cs typeface="Times New Roman" panose="02020603050405020304" pitchFamily="18" charset="0"/>
              </a:rPr>
              <a:t> de </a:t>
            </a:r>
            <a:r>
              <a:rPr lang="it-IT" sz="2400" b="1" dirty="0" err="1">
                <a:latin typeface="Times New Roman" panose="02020603050405020304" pitchFamily="18" charset="0"/>
                <a:cs typeface="Times New Roman" panose="02020603050405020304" pitchFamily="18" charset="0"/>
              </a:rPr>
              <a:t>conduite</a:t>
            </a:r>
            <a:r>
              <a:rPr lang="it-IT" sz="2400" b="1" dirty="0">
                <a:latin typeface="Times New Roman" panose="02020603050405020304" pitchFamily="18" charset="0"/>
                <a:cs typeface="Times New Roman" panose="02020603050405020304" pitchFamily="18" charset="0"/>
              </a:rPr>
              <a:t> del Consiglio d’Europa</a:t>
            </a:r>
          </a:p>
        </p:txBody>
      </p:sp>
    </p:spTree>
    <p:extLst>
      <p:ext uri="{BB962C8B-B14F-4D97-AF65-F5344CB8AC3E}">
        <p14:creationId xmlns:p14="http://schemas.microsoft.com/office/powerpoint/2010/main" val="3569710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692696"/>
            <a:ext cx="8229600" cy="5328592"/>
          </a:xfrm>
        </p:spPr>
        <p:txBody>
          <a:bodyPr/>
          <a:lstStyle/>
          <a:p>
            <a:pPr marL="0" indent="0">
              <a:buNone/>
            </a:pPr>
            <a:r>
              <a:rPr lang="it-IT" sz="1600" dirty="0">
                <a:latin typeface="Times New Roman" panose="02020603050405020304" pitchFamily="18" charset="0"/>
                <a:cs typeface="Times New Roman" panose="02020603050405020304" pitchFamily="18" charset="0"/>
              </a:rPr>
              <a:t>Con il DPCM 20 dicembre 2007 è stata dettata per la prima volta la «Disciplina del regime per i doni di cortesia ricevuti dai componenti del Governo» che, ai sensi dell’art. 1 riguarda tutti gli oggetti che il  Presidente  del  Consiglio dei Ministri, i Ministri, gli altri membri del  Governo e i loro congiunti ricevono, in ragione dell'ufficio che ricoprono   pro-tempore,  in  occasione  di  visite  ufficiali  o  di incontri, da parte di autorità o di delegazioni italiane o straniere e che, secondo gli usi di cerimoniale, abbiano carattere protocollare d'uso e di cortesia.</a:t>
            </a:r>
          </a:p>
          <a:p>
            <a:pPr marL="0" indent="0">
              <a:buNone/>
            </a:pPr>
            <a:r>
              <a:rPr lang="it-IT" sz="1600" dirty="0">
                <a:latin typeface="Times New Roman" panose="02020603050405020304" pitchFamily="18" charset="0"/>
                <a:cs typeface="Times New Roman" panose="02020603050405020304" pitchFamily="18" charset="0"/>
              </a:rPr>
              <a:t>Ai sensi dell’art. 2 del DPCM i predetti soggetti possono accettare e trattenere  personalmente   i   doni  di rappresentanza  il  cui valore espresso in denaro non sia superiore a 300 euro. Quelli il cui valore espresso sia superiore e che, in relazione alla loro tipologia e specificità,  possono  essere  destinati  alle  sedi  ufficiali o di rappresentanza, restano nella disponibilità dell'amministrazione.</a:t>
            </a:r>
          </a:p>
          <a:p>
            <a:pPr marL="0" indent="0">
              <a:buNone/>
            </a:pPr>
            <a:r>
              <a:rPr lang="it-IT" sz="1600" dirty="0">
                <a:latin typeface="Times New Roman" panose="02020603050405020304" pitchFamily="18" charset="0"/>
                <a:cs typeface="Times New Roman" panose="02020603050405020304" pitchFamily="18" charset="0"/>
              </a:rPr>
              <a:t>I  restanti  doni, di  valore  superiore  a  300 euro, sono destinati  dal Presidente del Consiglio e dai Ministri per iniziative aventi   finalità   umanitarie,   caritatevoli,   di   assistenza  e beneficenza.</a:t>
            </a:r>
          </a:p>
          <a:p>
            <a:pPr marL="0" indent="0">
              <a:buNone/>
            </a:pPr>
            <a:r>
              <a:rPr lang="it-IT" sz="1600" dirty="0">
                <a:latin typeface="Times New Roman" panose="02020603050405020304" pitchFamily="18" charset="0"/>
                <a:cs typeface="Times New Roman" panose="02020603050405020304" pitchFamily="18" charset="0"/>
              </a:rPr>
              <a:t> Coloro che intendono trattenere personalmente   un  dono di valore  superiore a 300 euro versano all'amministrazione ricevente la somma di denaro pari alla differenza con il valore stimato.</a:t>
            </a:r>
          </a:p>
          <a:p>
            <a:pPr marL="0" indent="0">
              <a:buNone/>
            </a:pPr>
            <a:r>
              <a:rPr lang="it-IT" sz="1600" dirty="0">
                <a:latin typeface="Times New Roman" panose="02020603050405020304" pitchFamily="18" charset="0"/>
                <a:cs typeface="Times New Roman" panose="02020603050405020304" pitchFamily="18" charset="0"/>
              </a:rPr>
              <a:t>L'amministrazione  ricevente  individua  l'ufficio  ove  tenere il registro  in  cui  iscrivere  i  doni  di  rappresentanza contenente  la  descrizione  del bene, l'indicazione del donatore, la stima effettuata, la data e il motivo della consegna, la destinazione effettuata.</a:t>
            </a:r>
          </a:p>
          <a:p>
            <a:pPr marL="0" indent="0">
              <a:buNone/>
            </a:pPr>
            <a:r>
              <a:rPr lang="it-IT" sz="1600" dirty="0">
                <a:latin typeface="Times New Roman" panose="02020603050405020304" pitchFamily="18" charset="0"/>
                <a:cs typeface="Times New Roman" panose="02020603050405020304" pitchFamily="18" charset="0"/>
              </a:rPr>
              <a:t>Sono  esclusi  gli oggetti che si riferiscano  a  decorazioni  o  insegne  onorifiche o cavalleresche  o di benemerenza attribuiti da Sovrani, Capi di Stato, Governi   Stato o di un  Governo e  le insegne onorifiche nazionali concesse dallo Stato italiano ad autorità italiane o straniere.   .</a:t>
            </a:r>
          </a:p>
          <a:p>
            <a:pPr marL="0" indent="0">
              <a:buNone/>
            </a:pPr>
            <a:endParaRPr lang="it-IT" sz="1600" dirty="0">
              <a:latin typeface="Times New Roman" panose="02020603050405020304" pitchFamily="18" charset="0"/>
              <a:cs typeface="Times New Roman" panose="02020603050405020304" pitchFamily="18" charset="0"/>
            </a:endParaRPr>
          </a:p>
          <a:p>
            <a:pPr marL="0" indent="0">
              <a:buNone/>
            </a:pPr>
            <a:endParaRPr lang="it-IT" sz="16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84187" y="0"/>
            <a:ext cx="8229600" cy="594320"/>
          </a:xfrm>
        </p:spPr>
        <p:txBody>
          <a:bodyPr/>
          <a:lstStyle/>
          <a:p>
            <a:r>
              <a:rPr lang="it-IT" sz="2400" b="1" dirty="0">
                <a:latin typeface="Times New Roman" panose="02020603050405020304" pitchFamily="18" charset="0"/>
                <a:cs typeface="Times New Roman" panose="02020603050405020304" pitchFamily="18" charset="0"/>
              </a:rPr>
              <a:t>Il DPCM 20 dicembre 2007</a:t>
            </a:r>
          </a:p>
        </p:txBody>
      </p:sp>
    </p:spTree>
    <p:extLst>
      <p:ext uri="{BB962C8B-B14F-4D97-AF65-F5344CB8AC3E}">
        <p14:creationId xmlns:p14="http://schemas.microsoft.com/office/powerpoint/2010/main" val="41120029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692696"/>
            <a:ext cx="8229600" cy="5328592"/>
          </a:xfrm>
        </p:spPr>
        <p:txBody>
          <a:bodyPr/>
          <a:lstStyle/>
          <a:p>
            <a:pPr marL="0" indent="0">
              <a:buNone/>
            </a:pPr>
            <a:endParaRPr lang="it-IT" sz="16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In Francia il 17 maggio 2012 è stata adottata la «</a:t>
            </a:r>
            <a:r>
              <a:rPr lang="it-IT" sz="1800" dirty="0" err="1">
                <a:latin typeface="Times New Roman" panose="02020603050405020304" pitchFamily="18" charset="0"/>
                <a:cs typeface="Times New Roman" panose="02020603050405020304" pitchFamily="18" charset="0"/>
              </a:rPr>
              <a:t>charte</a:t>
            </a:r>
            <a:r>
              <a:rPr lang="it-IT" sz="1800" dirty="0">
                <a:latin typeface="Times New Roman" panose="02020603050405020304" pitchFamily="18" charset="0"/>
                <a:cs typeface="Times New Roman" panose="02020603050405020304" pitchFamily="18" charset="0"/>
              </a:rPr>
              <a:t> de </a:t>
            </a:r>
            <a:r>
              <a:rPr lang="it-IT" sz="1800" dirty="0" err="1">
                <a:latin typeface="Times New Roman" panose="02020603050405020304" pitchFamily="18" charset="0"/>
                <a:cs typeface="Times New Roman" panose="02020603050405020304" pitchFamily="18" charset="0"/>
              </a:rPr>
              <a:t>déontologie</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des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membres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du</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Gouvrnement</a:t>
            </a:r>
            <a:r>
              <a:rPr lang="it-IT" sz="1800" dirty="0">
                <a:latin typeface="Times New Roman" panose="02020603050405020304" pitchFamily="18" charset="0"/>
                <a:cs typeface="Times New Roman" panose="02020603050405020304" pitchFamily="18" charset="0"/>
              </a:rPr>
              <a:t>», che contiene l’art. 3 (</a:t>
            </a:r>
            <a:r>
              <a:rPr lang="it-IT" sz="1800" dirty="0" err="1">
                <a:latin typeface="Times New Roman" panose="02020603050405020304" pitchFamily="18" charset="0"/>
                <a:cs typeface="Times New Roman" panose="02020603050405020304" pitchFamily="18" charset="0"/>
              </a:rPr>
              <a:t>Impartialité</a:t>
            </a:r>
            <a:r>
              <a:rPr lang="it-IT" sz="1800" dirty="0">
                <a:latin typeface="Times New Roman" panose="02020603050405020304" pitchFamily="18" charset="0"/>
                <a:cs typeface="Times New Roman" panose="02020603050405020304" pitchFamily="18" charset="0"/>
              </a:rPr>
              <a:t>), dal seguente contenuto:</a:t>
            </a:r>
          </a:p>
          <a:p>
            <a:pPr marL="0" indent="0">
              <a:buNone/>
            </a:pPr>
            <a:r>
              <a:rPr lang="it-IT" sz="1800" dirty="0">
                <a:latin typeface="Times New Roman" panose="02020603050405020304" pitchFamily="18" charset="0"/>
                <a:cs typeface="Times New Roman" panose="02020603050405020304" pitchFamily="18" charset="0"/>
              </a:rPr>
              <a:t>«</a:t>
            </a:r>
            <a:r>
              <a:rPr lang="it-IT" sz="1800" dirty="0" err="1">
                <a:latin typeface="Times New Roman" panose="02020603050405020304" pitchFamily="18" charset="0"/>
                <a:cs typeface="Times New Roman" panose="02020603050405020304" pitchFamily="18" charset="0"/>
              </a:rPr>
              <a:t>Les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membres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du</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Gouvernement</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sont</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au</a:t>
            </a:r>
            <a:r>
              <a:rPr lang="it-IT" sz="1800" dirty="0">
                <a:latin typeface="Times New Roman" panose="02020603050405020304" pitchFamily="18" charset="0"/>
                <a:cs typeface="Times New Roman" panose="02020603050405020304" pitchFamily="18" charset="0"/>
              </a:rPr>
              <a:t> service de l’</a:t>
            </a:r>
            <a:r>
              <a:rPr lang="it-IT" sz="1800" dirty="0" err="1">
                <a:latin typeface="Times New Roman" panose="02020603050405020304" pitchFamily="18" charset="0"/>
                <a:cs typeface="Times New Roman" panose="02020603050405020304" pitchFamily="18" charset="0"/>
              </a:rPr>
              <a:t>interet</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général</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Ils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doivent</a:t>
            </a:r>
            <a:r>
              <a:rPr lang="it-IT" sz="1800" dirty="0">
                <a:latin typeface="Times New Roman" panose="02020603050405020304" pitchFamily="18" charset="0"/>
                <a:cs typeface="Times New Roman" panose="02020603050405020304" pitchFamily="18" charset="0"/>
              </a:rPr>
              <a:t>, non </a:t>
            </a:r>
            <a:r>
              <a:rPr lang="it-IT" sz="1800" dirty="0" err="1">
                <a:latin typeface="Times New Roman" panose="02020603050405020304" pitchFamily="18" charset="0"/>
                <a:cs typeface="Times New Roman" panose="02020603050405020304" pitchFamily="18" charset="0"/>
              </a:rPr>
              <a:t>seulement</a:t>
            </a:r>
            <a:r>
              <a:rPr lang="it-IT" sz="1800" dirty="0">
                <a:latin typeface="Times New Roman" panose="02020603050405020304" pitchFamily="18" charset="0"/>
                <a:cs typeface="Times New Roman" panose="02020603050405020304" pitchFamily="18" charset="0"/>
              </a:rPr>
              <a:t> fair </a:t>
            </a:r>
            <a:r>
              <a:rPr lang="it-IT" sz="1800" dirty="0" err="1">
                <a:latin typeface="Times New Roman" panose="02020603050405020304" pitchFamily="18" charset="0"/>
                <a:cs typeface="Times New Roman" panose="02020603050405020304" pitchFamily="18" charset="0"/>
              </a:rPr>
              <a:t>preuve</a:t>
            </a:r>
            <a:r>
              <a:rPr lang="it-IT" sz="1800" dirty="0">
                <a:latin typeface="Times New Roman" panose="02020603050405020304" pitchFamily="18" charset="0"/>
                <a:cs typeface="Times New Roman" panose="02020603050405020304" pitchFamily="18" charset="0"/>
              </a:rPr>
              <a:t> d’une </a:t>
            </a:r>
            <a:r>
              <a:rPr lang="it-IT" sz="1800" dirty="0" err="1">
                <a:latin typeface="Times New Roman" panose="02020603050405020304" pitchFamily="18" charset="0"/>
                <a:cs typeface="Times New Roman" panose="02020603050405020304" pitchFamily="18" charset="0"/>
              </a:rPr>
              <a:t>parfaite</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inpartialité</a:t>
            </a:r>
            <a:r>
              <a:rPr lang="it-IT" sz="1800" dirty="0">
                <a:latin typeface="Times New Roman" panose="02020603050405020304" pitchFamily="18" charset="0"/>
                <a:cs typeface="Times New Roman" panose="02020603050405020304" pitchFamily="18" charset="0"/>
              </a:rPr>
              <a:t>, mais encore </a:t>
            </a:r>
            <a:r>
              <a:rPr lang="it-IT" sz="1800" dirty="0" err="1">
                <a:latin typeface="Times New Roman" panose="02020603050405020304" pitchFamily="18" charset="0"/>
                <a:cs typeface="Times New Roman" panose="02020603050405020304" pitchFamily="18" charset="0"/>
              </a:rPr>
              <a:t>preévenir</a:t>
            </a:r>
            <a:r>
              <a:rPr lang="it-IT" sz="1800" dirty="0">
                <a:latin typeface="Times New Roman" panose="02020603050405020304" pitchFamily="18" charset="0"/>
                <a:cs typeface="Times New Roman" panose="02020603050405020304" pitchFamily="18" charset="0"/>
              </a:rPr>
              <a:t> tout </a:t>
            </a:r>
            <a:r>
              <a:rPr lang="it-IT" sz="1800" dirty="0" err="1">
                <a:latin typeface="Times New Roman" panose="02020603050405020304" pitchFamily="18" charset="0"/>
                <a:cs typeface="Times New Roman" panose="02020603050405020304" pitchFamily="18" charset="0"/>
              </a:rPr>
              <a:t>soupcon</a:t>
            </a:r>
            <a:r>
              <a:rPr lang="it-IT" sz="1800" dirty="0">
                <a:latin typeface="Times New Roman" panose="02020603050405020304" pitchFamily="18" charset="0"/>
                <a:cs typeface="Times New Roman" panose="02020603050405020304" pitchFamily="18" charset="0"/>
              </a:rPr>
              <a:t> d’</a:t>
            </a:r>
            <a:r>
              <a:rPr lang="it-IT" sz="1800" dirty="0" err="1">
                <a:latin typeface="Times New Roman" panose="02020603050405020304" pitchFamily="18" charset="0"/>
                <a:cs typeface="Times New Roman" panose="02020603050405020304" pitchFamily="18" charset="0"/>
              </a:rPr>
              <a:t>interet</a:t>
            </a:r>
            <a:r>
              <a:rPr lang="it-IT" sz="1800" dirty="0">
                <a:latin typeface="Times New Roman" panose="02020603050405020304" pitchFamily="18" charset="0"/>
                <a:cs typeface="Times New Roman" panose="02020603050405020304" pitchFamily="18" charset="0"/>
              </a:rPr>
              <a:t> privé. C’est la </a:t>
            </a:r>
            <a:r>
              <a:rPr lang="it-IT" sz="1800" dirty="0" err="1">
                <a:latin typeface="Times New Roman" panose="02020603050405020304" pitchFamily="18" charset="0"/>
                <a:cs typeface="Times New Roman" panose="02020603050405020304" pitchFamily="18" charset="0"/>
              </a:rPr>
              <a:t>raison</a:t>
            </a:r>
            <a:r>
              <a:rPr lang="it-IT" sz="1800" dirty="0">
                <a:latin typeface="Times New Roman" panose="02020603050405020304" pitchFamily="18" charset="0"/>
                <a:cs typeface="Times New Roman" panose="02020603050405020304" pitchFamily="18" charset="0"/>
              </a:rPr>
              <a:t> por </a:t>
            </a:r>
            <a:r>
              <a:rPr lang="it-IT" sz="1800" dirty="0" err="1">
                <a:latin typeface="Times New Roman" panose="02020603050405020304" pitchFamily="18" charset="0"/>
                <a:cs typeface="Times New Roman" panose="02020603050405020304" pitchFamily="18" charset="0"/>
              </a:rPr>
              <a:t>laquelle</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ils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remplissent</a:t>
            </a:r>
            <a:r>
              <a:rPr lang="it-IT" sz="1800" dirty="0">
                <a:latin typeface="Times New Roman" panose="02020603050405020304" pitchFamily="18" charset="0"/>
                <a:cs typeface="Times New Roman" panose="02020603050405020304" pitchFamily="18" charset="0"/>
              </a:rPr>
              <a:t> et </a:t>
            </a:r>
            <a:r>
              <a:rPr lang="it-IT" sz="1800" dirty="0" err="1">
                <a:latin typeface="Times New Roman" panose="02020603050405020304" pitchFamily="18" charset="0"/>
                <a:cs typeface="Times New Roman" panose="02020603050405020304" pitchFamily="18" charset="0"/>
              </a:rPr>
              <a:t>signent</a:t>
            </a:r>
            <a:r>
              <a:rPr lang="it-IT" sz="1800" dirty="0">
                <a:latin typeface="Times New Roman" panose="02020603050405020304" pitchFamily="18" charset="0"/>
                <a:cs typeface="Times New Roman" panose="02020603050405020304" pitchFamily="18" charset="0"/>
              </a:rPr>
              <a:t> un </a:t>
            </a:r>
            <a:r>
              <a:rPr lang="it-IT" sz="1800" dirty="0" err="1">
                <a:latin typeface="Times New Roman" panose="02020603050405020304" pitchFamily="18" charset="0"/>
                <a:cs typeface="Times New Roman" panose="02020603050405020304" pitchFamily="18" charset="0"/>
              </a:rPr>
              <a:t>déclaration</a:t>
            </a:r>
            <a:r>
              <a:rPr lang="it-IT" sz="1800" dirty="0">
                <a:latin typeface="Times New Roman" panose="02020603050405020304" pitchFamily="18" charset="0"/>
                <a:cs typeface="Times New Roman" panose="02020603050405020304" pitchFamily="18" charset="0"/>
              </a:rPr>
              <a:t> d’</a:t>
            </a:r>
            <a:r>
              <a:rPr lang="it-IT" sz="1800" dirty="0" err="1">
                <a:latin typeface="Times New Roman" panose="02020603050405020304" pitchFamily="18" charset="0"/>
                <a:cs typeface="Times New Roman" panose="02020603050405020304" pitchFamily="18" charset="0"/>
              </a:rPr>
              <a:t>interets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lors</a:t>
            </a:r>
            <a:r>
              <a:rPr lang="it-IT" sz="1800" dirty="0">
                <a:latin typeface="Times New Roman" panose="02020603050405020304" pitchFamily="18" charset="0"/>
                <a:cs typeface="Times New Roman" panose="02020603050405020304" pitchFamily="18" charset="0"/>
              </a:rPr>
              <a:t> de </a:t>
            </a:r>
            <a:r>
              <a:rPr lang="it-IT" sz="1800" dirty="0" err="1">
                <a:latin typeface="Times New Roman" panose="02020603050405020304" pitchFamily="18" charset="0"/>
                <a:cs typeface="Times New Roman" panose="02020603050405020304" pitchFamily="18" charset="0"/>
              </a:rPr>
              <a:t>leur</a:t>
            </a:r>
            <a:r>
              <a:rPr lang="it-IT" sz="1800" dirty="0">
                <a:latin typeface="Times New Roman" panose="02020603050405020304" pitchFamily="18" charset="0"/>
                <a:cs typeface="Times New Roman" panose="02020603050405020304" pitchFamily="18" charset="0"/>
              </a:rPr>
              <a:t> entrée en </a:t>
            </a:r>
            <a:r>
              <a:rPr lang="it-IT" sz="1800" dirty="0" err="1">
                <a:latin typeface="Times New Roman" panose="02020603050405020304" pitchFamily="18" charset="0"/>
                <a:cs typeface="Times New Roman" panose="02020603050405020304" pitchFamily="18" charset="0"/>
              </a:rPr>
              <a:t>fonctions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déclaration</a:t>
            </a:r>
            <a:r>
              <a:rPr lang="it-IT" sz="1800" dirty="0">
                <a:latin typeface="Times New Roman" panose="02020603050405020304" pitchFamily="18" charset="0"/>
                <a:cs typeface="Times New Roman" panose="02020603050405020304" pitchFamily="18" charset="0"/>
              </a:rPr>
              <a:t> qui est </a:t>
            </a:r>
            <a:r>
              <a:rPr lang="it-IT" sz="1800" dirty="0" err="1">
                <a:latin typeface="Times New Roman" panose="02020603050405020304" pitchFamily="18" charset="0"/>
                <a:cs typeface="Times New Roman" panose="02020603050405020304" pitchFamily="18" charset="0"/>
              </a:rPr>
              <a:t>rendue</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publique</a:t>
            </a:r>
            <a:r>
              <a:rPr lang="it-IT" sz="1800" dirty="0">
                <a:latin typeface="Times New Roman" panose="02020603050405020304" pitchFamily="18" charset="0"/>
                <a:cs typeface="Times New Roman" panose="02020603050405020304" pitchFamily="18" charset="0"/>
              </a:rPr>
              <a:t>, à l’</a:t>
            </a:r>
            <a:r>
              <a:rPr lang="it-IT" sz="1800" dirty="0" err="1">
                <a:latin typeface="Times New Roman" panose="02020603050405020304" pitchFamily="18" charset="0"/>
                <a:cs typeface="Times New Roman" panose="02020603050405020304" pitchFamily="18" charset="0"/>
              </a:rPr>
              <a:t>exception</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des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informations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concernant</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des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tiers</a:t>
            </a:r>
            <a:r>
              <a:rPr lang="it-IT" sz="1800" dirty="0">
                <a:latin typeface="Times New Roman" panose="02020603050405020304" pitchFamily="18" charset="0"/>
                <a:cs typeface="Times New Roman" panose="02020603050405020304" pitchFamily="18" charset="0"/>
              </a:rPr>
              <a:t>. En </a:t>
            </a:r>
            <a:r>
              <a:rPr lang="it-IT" sz="1800" dirty="0" err="1">
                <a:latin typeface="Times New Roman" panose="02020603050405020304" pitchFamily="18" charset="0"/>
                <a:cs typeface="Times New Roman" panose="02020603050405020304" pitchFamily="18" charset="0"/>
              </a:rPr>
              <a:t>outre</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ils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confient</a:t>
            </a:r>
            <a:r>
              <a:rPr lang="it-IT" sz="1800" dirty="0">
                <a:latin typeface="Times New Roman" panose="02020603050405020304" pitchFamily="18" charset="0"/>
                <a:cs typeface="Times New Roman" panose="02020603050405020304" pitchFamily="18" charset="0"/>
              </a:rPr>
              <a:t> la gestione de </a:t>
            </a:r>
            <a:r>
              <a:rPr lang="it-IT" sz="1800" dirty="0" err="1">
                <a:latin typeface="Times New Roman" panose="02020603050405020304" pitchFamily="18" charset="0"/>
                <a:cs typeface="Times New Roman" panose="02020603050405020304" pitchFamily="18" charset="0"/>
              </a:rPr>
              <a:t>leur</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patrimoine</a:t>
            </a:r>
            <a:r>
              <a:rPr lang="it-IT" sz="1800" dirty="0">
                <a:latin typeface="Times New Roman" panose="02020603050405020304" pitchFamily="18" charset="0"/>
                <a:cs typeface="Times New Roman" panose="02020603050405020304" pitchFamily="18" charset="0"/>
              </a:rPr>
              <a:t> mobilier à un </a:t>
            </a:r>
            <a:r>
              <a:rPr lang="it-IT" sz="1800" dirty="0" err="1">
                <a:latin typeface="Times New Roman" panose="02020603050405020304" pitchFamily="18" charset="0"/>
                <a:cs typeface="Times New Roman" panose="02020603050405020304" pitchFamily="18" charset="0"/>
              </a:rPr>
              <a:t>intermédiaire</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agréé</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sur</a:t>
            </a:r>
            <a:r>
              <a:rPr lang="it-IT" sz="1800" dirty="0">
                <a:latin typeface="Times New Roman" panose="02020603050405020304" pitchFamily="18" charset="0"/>
                <a:cs typeface="Times New Roman" panose="02020603050405020304" pitchFamily="18" charset="0"/>
              </a:rPr>
              <a:t> la base d’un </a:t>
            </a:r>
            <a:r>
              <a:rPr lang="it-IT" sz="1800" dirty="0" err="1">
                <a:latin typeface="Times New Roman" panose="02020603050405020304" pitchFamily="18" charset="0"/>
                <a:cs typeface="Times New Roman" panose="02020603050405020304" pitchFamily="18" charset="0"/>
              </a:rPr>
              <a:t>mandat</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garantissant</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qu’ils</a:t>
            </a:r>
            <a:r>
              <a:rPr lang="it-IT" sz="1800" dirty="0">
                <a:latin typeface="Times New Roman" panose="02020603050405020304" pitchFamily="18" charset="0"/>
                <a:cs typeface="Times New Roman" panose="02020603050405020304" pitchFamily="18" charset="0"/>
              </a:rPr>
              <a:t> ne </a:t>
            </a:r>
            <a:r>
              <a:rPr lang="it-IT" sz="1800" dirty="0" err="1">
                <a:latin typeface="Times New Roman" panose="02020603050405020304" pitchFamily="18" charset="0"/>
                <a:cs typeface="Times New Roman" panose="02020603050405020304" pitchFamily="18" charset="0"/>
              </a:rPr>
              <a:t>pourront</a:t>
            </a:r>
            <a:r>
              <a:rPr lang="it-IT" sz="1800" dirty="0">
                <a:latin typeface="Times New Roman" panose="02020603050405020304" pitchFamily="18" charset="0"/>
                <a:cs typeface="Times New Roman" panose="02020603050405020304" pitchFamily="18" charset="0"/>
              </a:rPr>
              <a:t> intervenir </a:t>
            </a:r>
            <a:r>
              <a:rPr lang="it-IT" sz="1800" dirty="0" err="1">
                <a:latin typeface="Times New Roman" panose="02020603050405020304" pitchFamily="18" charset="0"/>
                <a:cs typeface="Times New Roman" panose="02020603050405020304" pitchFamily="18" charset="0"/>
              </a:rPr>
              <a:t>directement</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dans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cette</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gestion</a:t>
            </a:r>
            <a:r>
              <a:rPr lang="it-IT" sz="1800" dirty="0">
                <a:latin typeface="Times New Roman" panose="02020603050405020304" pitchFamily="18" charset="0"/>
                <a:cs typeface="Times New Roman" panose="02020603050405020304" pitchFamily="18" charset="0"/>
              </a:rPr>
              <a:t>.</a:t>
            </a:r>
          </a:p>
          <a:p>
            <a:pPr marL="0" indent="0">
              <a:buNone/>
            </a:pPr>
            <a:r>
              <a:rPr lang="it-IT" sz="1800" dirty="0" err="1">
                <a:latin typeface="Times New Roman" panose="02020603050405020304" pitchFamily="18" charset="0"/>
                <a:cs typeface="Times New Roman" panose="02020603050405020304" pitchFamily="18" charset="0"/>
              </a:rPr>
              <a:t>Les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membres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du</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gouvernement</a:t>
            </a:r>
            <a:r>
              <a:rPr lang="it-IT" sz="1800" dirty="0">
                <a:latin typeface="Times New Roman" panose="02020603050405020304" pitchFamily="18" charset="0"/>
                <a:cs typeface="Times New Roman" panose="02020603050405020304" pitchFamily="18" charset="0"/>
              </a:rPr>
              <a:t> s’</a:t>
            </a:r>
            <a:r>
              <a:rPr lang="it-IT" sz="1800" dirty="0" err="1">
                <a:latin typeface="Times New Roman" panose="02020603050405020304" pitchFamily="18" charset="0"/>
                <a:cs typeface="Times New Roman" panose="02020603050405020304" pitchFamily="18" charset="0"/>
              </a:rPr>
              <a:t>abstiennent</a:t>
            </a:r>
            <a:r>
              <a:rPr lang="it-IT" sz="1800" dirty="0">
                <a:latin typeface="Times New Roman" panose="02020603050405020304" pitchFamily="18" charset="0"/>
                <a:cs typeface="Times New Roman" panose="02020603050405020304" pitchFamily="18" charset="0"/>
              </a:rPr>
              <a:t> de </a:t>
            </a:r>
            <a:r>
              <a:rPr lang="it-IT" sz="1800" dirty="0" err="1">
                <a:latin typeface="Times New Roman" panose="02020603050405020304" pitchFamily="18" charset="0"/>
                <a:cs typeface="Times New Roman" panose="02020603050405020304" pitchFamily="18" charset="0"/>
              </a:rPr>
              <a:t>donner</a:t>
            </a:r>
            <a:r>
              <a:rPr lang="it-IT" sz="1800" dirty="0">
                <a:latin typeface="Times New Roman" panose="02020603050405020304" pitchFamily="18" charset="0"/>
                <a:cs typeface="Times New Roman" panose="02020603050405020304" pitchFamily="18" charset="0"/>
              </a:rPr>
              <a:t> suite à </a:t>
            </a:r>
            <a:r>
              <a:rPr lang="it-IT" sz="1800" dirty="0" err="1">
                <a:latin typeface="Times New Roman" panose="02020603050405020304" pitchFamily="18" charset="0"/>
                <a:cs typeface="Times New Roman" panose="02020603050405020304" pitchFamily="18" charset="0"/>
              </a:rPr>
              <a:t>toute</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invitation</a:t>
            </a:r>
            <a:r>
              <a:rPr lang="it-IT" sz="1800" dirty="0">
                <a:latin typeface="Times New Roman" panose="02020603050405020304" pitchFamily="18" charset="0"/>
                <a:cs typeface="Times New Roman" panose="02020603050405020304" pitchFamily="18" charset="0"/>
              </a:rPr>
              <a:t> pour un </a:t>
            </a:r>
            <a:r>
              <a:rPr lang="it-IT" sz="1800" dirty="0" err="1">
                <a:latin typeface="Times New Roman" panose="02020603050405020304" pitchFamily="18" charset="0"/>
                <a:cs typeface="Times New Roman" panose="02020603050405020304" pitchFamily="18" charset="0"/>
              </a:rPr>
              <a:t>séjour</a:t>
            </a:r>
            <a:r>
              <a:rPr lang="it-IT" sz="1800" dirty="0">
                <a:latin typeface="Times New Roman" panose="02020603050405020304" pitchFamily="18" charset="0"/>
                <a:cs typeface="Times New Roman" panose="02020603050405020304" pitchFamily="18" charset="0"/>
              </a:rPr>
              <a:t> privé qui </a:t>
            </a:r>
            <a:r>
              <a:rPr lang="it-IT" sz="1800" dirty="0" err="1">
                <a:latin typeface="Times New Roman" panose="02020603050405020304" pitchFamily="18" charset="0"/>
                <a:cs typeface="Times New Roman" panose="02020603050405020304" pitchFamily="18" charset="0"/>
              </a:rPr>
              <a:t>émanerait</a:t>
            </a:r>
            <a:r>
              <a:rPr lang="it-IT" sz="1800" dirty="0">
                <a:latin typeface="Times New Roman" panose="02020603050405020304" pitchFamily="18" charset="0"/>
                <a:cs typeface="Times New Roman" panose="02020603050405020304" pitchFamily="18" charset="0"/>
              </a:rPr>
              <a:t> d’un </a:t>
            </a:r>
            <a:r>
              <a:rPr lang="it-IT" sz="1800" dirty="0" err="1">
                <a:latin typeface="Times New Roman" panose="02020603050405020304" pitchFamily="18" charset="0"/>
                <a:cs typeface="Times New Roman" panose="02020603050405020304" pitchFamily="18" charset="0"/>
              </a:rPr>
              <a:t>gouvernement</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étranger</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ou</a:t>
            </a:r>
            <a:r>
              <a:rPr lang="it-IT" sz="1800" dirty="0">
                <a:latin typeface="Times New Roman" panose="02020603050405020304" pitchFamily="18" charset="0"/>
                <a:cs typeface="Times New Roman" panose="02020603050405020304" pitchFamily="18" charset="0"/>
              </a:rPr>
              <a:t> de </a:t>
            </a:r>
            <a:r>
              <a:rPr lang="it-IT" sz="1800" dirty="0" err="1">
                <a:latin typeface="Times New Roman" panose="02020603050405020304" pitchFamily="18" charset="0"/>
                <a:cs typeface="Times New Roman" panose="02020603050405020304" pitchFamily="18" charset="0"/>
              </a:rPr>
              <a:t>personnes</a:t>
            </a:r>
            <a:r>
              <a:rPr lang="it-IT" sz="1800" dirty="0">
                <a:latin typeface="Times New Roman" panose="02020603050405020304" pitchFamily="18" charset="0"/>
                <a:cs typeface="Times New Roman" panose="02020603050405020304" pitchFamily="18" charset="0"/>
              </a:rPr>
              <a:t> physique </a:t>
            </a:r>
            <a:r>
              <a:rPr lang="it-IT" sz="1800" dirty="0" err="1">
                <a:latin typeface="Times New Roman" panose="02020603050405020304" pitchFamily="18" charset="0"/>
                <a:cs typeface="Times New Roman" panose="02020603050405020304" pitchFamily="18" charset="0"/>
              </a:rPr>
              <a:t>ou</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morales</a:t>
            </a:r>
            <a:r>
              <a:rPr lang="it-IT" sz="1800" dirty="0">
                <a:latin typeface="Times New Roman" panose="02020603050405020304" pitchFamily="18" charset="0"/>
                <a:cs typeface="Times New Roman" panose="02020603050405020304" pitchFamily="18" charset="0"/>
              </a:rPr>
              <a:t> dont l’</a:t>
            </a:r>
            <a:r>
              <a:rPr lang="it-IT" sz="1800" dirty="0" err="1">
                <a:latin typeface="Times New Roman" panose="02020603050405020304" pitchFamily="18" charset="0"/>
                <a:cs typeface="Times New Roman" panose="02020603050405020304" pitchFamily="18" charset="0"/>
              </a:rPr>
              <a:t>activité</a:t>
            </a:r>
            <a:r>
              <a:rPr lang="it-IT" sz="1800" dirty="0">
                <a:latin typeface="Times New Roman" panose="02020603050405020304" pitchFamily="18" charset="0"/>
                <a:cs typeface="Times New Roman" panose="02020603050405020304" pitchFamily="18" charset="0"/>
              </a:rPr>
              <a:t> est en relation </a:t>
            </a:r>
            <a:r>
              <a:rPr lang="it-IT" sz="1800" dirty="0" err="1">
                <a:latin typeface="Times New Roman" panose="02020603050405020304" pitchFamily="18" charset="0"/>
                <a:cs typeface="Times New Roman" panose="02020603050405020304" pitchFamily="18" charset="0"/>
              </a:rPr>
              <a:t>avec</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leur</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département</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ministériel</a:t>
            </a:r>
            <a:r>
              <a:rPr lang="it-IT" sz="1800" dirty="0">
                <a:latin typeface="Times New Roman" panose="02020603050405020304" pitchFamily="18" charset="0"/>
                <a:cs typeface="Times New Roman" panose="02020603050405020304" pitchFamily="18" charset="0"/>
              </a:rPr>
              <a:t>.</a:t>
            </a:r>
          </a:p>
          <a:p>
            <a:pPr marL="0" indent="0">
              <a:buNone/>
            </a:pPr>
            <a:r>
              <a:rPr lang="it-IT" sz="1800" dirty="0" err="1">
                <a:latin typeface="Times New Roman" panose="02020603050405020304" pitchFamily="18" charset="0"/>
                <a:cs typeface="Times New Roman" panose="02020603050405020304" pitchFamily="18" charset="0"/>
              </a:rPr>
              <a:t>Ils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remettent</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au</a:t>
            </a:r>
            <a:r>
              <a:rPr lang="it-IT" sz="1800" dirty="0">
                <a:latin typeface="Times New Roman" panose="02020603050405020304" pitchFamily="18" charset="0"/>
                <a:cs typeface="Times New Roman" panose="02020603050405020304" pitchFamily="18" charset="0"/>
              </a:rPr>
              <a:t> service </a:t>
            </a:r>
            <a:r>
              <a:rPr lang="it-IT" sz="1800" dirty="0" err="1">
                <a:latin typeface="Times New Roman" panose="02020603050405020304" pitchFamily="18" charset="0"/>
                <a:cs typeface="Times New Roman" panose="02020603050405020304" pitchFamily="18" charset="0"/>
              </a:rPr>
              <a:t>des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domaines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soit</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immédiatement</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soit</a:t>
            </a:r>
            <a:r>
              <a:rPr lang="it-IT" sz="1800" dirty="0">
                <a:latin typeface="Times New Roman" panose="02020603050405020304" pitchFamily="18" charset="0"/>
                <a:cs typeface="Times New Roman" panose="02020603050405020304" pitchFamily="18" charset="0"/>
              </a:rPr>
              <a:t> à l’</a:t>
            </a:r>
            <a:r>
              <a:rPr lang="it-IT" sz="1800" dirty="0" err="1">
                <a:latin typeface="Times New Roman" panose="02020603050405020304" pitchFamily="18" charset="0"/>
                <a:cs typeface="Times New Roman" panose="02020603050405020304" pitchFamily="18" charset="0"/>
              </a:rPr>
              <a:t>issue</a:t>
            </a:r>
            <a:r>
              <a:rPr lang="it-IT" sz="1800" dirty="0">
                <a:latin typeface="Times New Roman" panose="02020603050405020304" pitchFamily="18" charset="0"/>
                <a:cs typeface="Times New Roman" panose="02020603050405020304" pitchFamily="18" charset="0"/>
              </a:rPr>
              <a:t> de </a:t>
            </a:r>
            <a:r>
              <a:rPr lang="it-IT" sz="1800" dirty="0" err="1">
                <a:latin typeface="Times New Roman" panose="02020603050405020304" pitchFamily="18" charset="0"/>
                <a:cs typeface="Times New Roman" panose="02020603050405020304" pitchFamily="18" charset="0"/>
              </a:rPr>
              <a:t>leurs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fonctions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les</a:t>
            </a:r>
            <a:r>
              <a:rPr lang="it-IT" sz="1800" dirty="0">
                <a:latin typeface="Times New Roman" panose="02020603050405020304" pitchFamily="18" charset="0"/>
                <a:cs typeface="Times New Roman" panose="02020603050405020304" pitchFamily="18" charset="0"/>
              </a:rPr>
              <a:t> cadeaux d’une </a:t>
            </a:r>
            <a:r>
              <a:rPr lang="it-IT" sz="1800" dirty="0" err="1">
                <a:latin typeface="Times New Roman" panose="02020603050405020304" pitchFamily="18" charset="0"/>
                <a:cs typeface="Times New Roman" panose="02020603050405020304" pitchFamily="18" charset="0"/>
              </a:rPr>
              <a:t>valeur</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supérieure</a:t>
            </a:r>
            <a:r>
              <a:rPr lang="it-IT" sz="1800" dirty="0">
                <a:latin typeface="Times New Roman" panose="02020603050405020304" pitchFamily="18" charset="0"/>
                <a:cs typeface="Times New Roman" panose="02020603050405020304" pitchFamily="18" charset="0"/>
              </a:rPr>
              <a:t> à 150 </a:t>
            </a:r>
            <a:r>
              <a:rPr lang="it-IT" sz="1800" dirty="0" err="1">
                <a:latin typeface="Times New Roman" panose="02020603050405020304" pitchFamily="18" charset="0"/>
                <a:cs typeface="Times New Roman" panose="02020603050405020304" pitchFamily="18" charset="0"/>
              </a:rPr>
              <a:t>euros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Ils</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renoncent</a:t>
            </a:r>
            <a:r>
              <a:rPr lang="it-IT" sz="1800" dirty="0">
                <a:latin typeface="Times New Roman" panose="02020603050405020304" pitchFamily="18" charset="0"/>
                <a:cs typeface="Times New Roman" panose="02020603050405020304" pitchFamily="18" charset="0"/>
              </a:rPr>
              <a:t> à </a:t>
            </a:r>
            <a:r>
              <a:rPr lang="it-IT" sz="1800" dirty="0" err="1">
                <a:latin typeface="Times New Roman" panose="02020603050405020304" pitchFamily="18" charset="0"/>
                <a:cs typeface="Times New Roman" panose="02020603050405020304" pitchFamily="18" charset="0"/>
              </a:rPr>
              <a:t>toute</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partecipation</a:t>
            </a:r>
            <a:r>
              <a:rPr lang="it-IT" sz="1800" dirty="0">
                <a:latin typeface="Times New Roman" panose="02020603050405020304" pitchFamily="18" charset="0"/>
                <a:cs typeface="Times New Roman" panose="02020603050405020304" pitchFamily="18" charset="0"/>
              </a:rPr>
              <a:t> à un </a:t>
            </a:r>
            <a:r>
              <a:rPr lang="it-IT" sz="1800" dirty="0" err="1">
                <a:latin typeface="Times New Roman" panose="02020603050405020304" pitchFamily="18" charset="0"/>
                <a:cs typeface="Times New Roman" panose="02020603050405020304" pitchFamily="18" charset="0"/>
              </a:rPr>
              <a:t>organisme</a:t>
            </a:r>
            <a:r>
              <a:rPr lang="it-IT" sz="1800" dirty="0">
                <a:latin typeface="Times New Roman" panose="02020603050405020304" pitchFamily="18" charset="0"/>
                <a:cs typeface="Times New Roman" panose="02020603050405020304" pitchFamily="18" charset="0"/>
              </a:rPr>
              <a:t>, meme à </a:t>
            </a:r>
            <a:r>
              <a:rPr lang="it-IT" sz="1800" dirty="0" err="1">
                <a:latin typeface="Times New Roman" panose="02020603050405020304" pitchFamily="18" charset="0"/>
                <a:cs typeface="Times New Roman" panose="02020603050405020304" pitchFamily="18" charset="0"/>
              </a:rPr>
              <a:t>but</a:t>
            </a:r>
            <a:r>
              <a:rPr lang="it-IT" sz="1800" dirty="0">
                <a:latin typeface="Times New Roman" panose="02020603050405020304" pitchFamily="18" charset="0"/>
                <a:cs typeface="Times New Roman" panose="02020603050405020304" pitchFamily="18" charset="0"/>
              </a:rPr>
              <a:t> non </a:t>
            </a:r>
            <a:r>
              <a:rPr lang="it-IT" sz="1800" dirty="0" err="1">
                <a:latin typeface="Times New Roman" panose="02020603050405020304" pitchFamily="18" charset="0"/>
                <a:cs typeface="Times New Roman" panose="02020603050405020304" pitchFamily="18" charset="0"/>
              </a:rPr>
              <a:t>lucratif</a:t>
            </a:r>
            <a:r>
              <a:rPr lang="it-IT" sz="1800" dirty="0">
                <a:latin typeface="Times New Roman" panose="02020603050405020304" pitchFamily="18" charset="0"/>
                <a:cs typeface="Times New Roman" panose="02020603050405020304" pitchFamily="18" charset="0"/>
              </a:rPr>
              <a:t>, dont l’</a:t>
            </a:r>
            <a:r>
              <a:rPr lang="it-IT" sz="1800" dirty="0" err="1">
                <a:latin typeface="Times New Roman" panose="02020603050405020304" pitchFamily="18" charset="0"/>
                <a:cs typeface="Times New Roman" panose="02020603050405020304" pitchFamily="18" charset="0"/>
              </a:rPr>
              <a:t>activité</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intéresse</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leur</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ministère</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Ils</a:t>
            </a:r>
            <a:r>
              <a:rPr lang="it-IT" sz="1800" dirty="0">
                <a:latin typeface="Times New Roman" panose="02020603050405020304" pitchFamily="18" charset="0"/>
                <a:cs typeface="Times New Roman" panose="02020603050405020304" pitchFamily="18" charset="0"/>
              </a:rPr>
              <a:t> s’</a:t>
            </a:r>
            <a:r>
              <a:rPr lang="it-IT" sz="1800" dirty="0" err="1">
                <a:latin typeface="Times New Roman" panose="02020603050405020304" pitchFamily="18" charset="0"/>
                <a:cs typeface="Times New Roman" panose="02020603050405020304" pitchFamily="18" charset="0"/>
              </a:rPr>
              <a:t>absiennet</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absolument</a:t>
            </a:r>
            <a:r>
              <a:rPr lang="it-IT" sz="1800" dirty="0">
                <a:latin typeface="Times New Roman" panose="02020603050405020304" pitchFamily="18" charset="0"/>
                <a:cs typeface="Times New Roman" panose="02020603050405020304" pitchFamily="18" charset="0"/>
              </a:rPr>
              <a:t> de </a:t>
            </a:r>
            <a:r>
              <a:rPr lang="it-IT" sz="1800" dirty="0" err="1">
                <a:latin typeface="Times New Roman" panose="02020603050405020304" pitchFamily="18" charset="0"/>
                <a:cs typeface="Times New Roman" panose="02020603050405020304" pitchFamily="18" charset="0"/>
              </a:rPr>
              <a:t>toute</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interventioncncernant</a:t>
            </a:r>
            <a:r>
              <a:rPr lang="it-IT" sz="1800" dirty="0">
                <a:latin typeface="Times New Roman" panose="02020603050405020304" pitchFamily="18" charset="0"/>
                <a:cs typeface="Times New Roman" panose="02020603050405020304" pitchFamily="18" charset="0"/>
              </a:rPr>
              <a:t> la situazione d’un </a:t>
            </a:r>
            <a:r>
              <a:rPr lang="it-IT" sz="1800" dirty="0" err="1">
                <a:latin typeface="Times New Roman" panose="02020603050405020304" pitchFamily="18" charset="0"/>
                <a:cs typeface="Times New Roman" panose="02020603050405020304" pitchFamily="18" charset="0"/>
              </a:rPr>
              <a:t>membre</a:t>
            </a:r>
            <a:r>
              <a:rPr lang="it-IT" sz="1800" dirty="0">
                <a:latin typeface="Times New Roman" panose="02020603050405020304" pitchFamily="18" charset="0"/>
                <a:cs typeface="Times New Roman" panose="02020603050405020304" pitchFamily="18" charset="0"/>
              </a:rPr>
              <a:t> de </a:t>
            </a:r>
            <a:r>
              <a:rPr lang="it-IT" sz="1800" dirty="0" err="1">
                <a:latin typeface="Times New Roman" panose="02020603050405020304" pitchFamily="18" charset="0"/>
                <a:cs typeface="Times New Roman" panose="02020603050405020304" pitchFamily="18" charset="0"/>
              </a:rPr>
              <a:t>leur</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famille</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ou</a:t>
            </a:r>
            <a:r>
              <a:rPr lang="it-IT" sz="1800" dirty="0">
                <a:latin typeface="Times New Roman" panose="02020603050405020304" pitchFamily="18" charset="0"/>
                <a:cs typeface="Times New Roman" panose="02020603050405020304" pitchFamily="18" charset="0"/>
              </a:rPr>
              <a:t> d’un </a:t>
            </a:r>
            <a:r>
              <a:rPr lang="it-IT" sz="1800" dirty="0" err="1">
                <a:latin typeface="Times New Roman" panose="02020603050405020304" pitchFamily="18" charset="0"/>
                <a:cs typeface="Times New Roman" panose="02020603050405020304" pitchFamily="18" charset="0"/>
              </a:rPr>
              <a:t>proche</a:t>
            </a:r>
            <a:r>
              <a:rPr lang="it-IT" sz="1800" dirty="0">
                <a:latin typeface="Times New Roman" panose="02020603050405020304" pitchFamily="18" charset="0"/>
                <a:cs typeface="Times New Roman" panose="02020603050405020304" pitchFamily="18" charset="0"/>
              </a:rPr>
              <a:t>».</a:t>
            </a: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84187" y="0"/>
            <a:ext cx="8229600" cy="594320"/>
          </a:xfrm>
        </p:spPr>
        <p:txBody>
          <a:bodyPr/>
          <a:lstStyle/>
          <a:p>
            <a:r>
              <a:rPr lang="it-IT" sz="2400" b="1" dirty="0">
                <a:latin typeface="Times New Roman" panose="02020603050405020304" pitchFamily="18" charset="0"/>
                <a:cs typeface="Times New Roman" panose="02020603050405020304" pitchFamily="18" charset="0"/>
              </a:rPr>
              <a:t>La «</a:t>
            </a:r>
            <a:r>
              <a:rPr lang="it-IT" sz="2400" b="1" dirty="0" err="1">
                <a:latin typeface="Times New Roman" panose="02020603050405020304" pitchFamily="18" charset="0"/>
                <a:cs typeface="Times New Roman" panose="02020603050405020304" pitchFamily="18" charset="0"/>
              </a:rPr>
              <a:t>charte</a:t>
            </a:r>
            <a:r>
              <a:rPr lang="it-IT" sz="2400" b="1" dirty="0">
                <a:latin typeface="Times New Roman" panose="02020603050405020304" pitchFamily="18" charset="0"/>
                <a:cs typeface="Times New Roman" panose="02020603050405020304" pitchFamily="18" charset="0"/>
              </a:rPr>
              <a:t> de </a:t>
            </a:r>
            <a:r>
              <a:rPr lang="it-IT" sz="2400" b="1" dirty="0" err="1">
                <a:latin typeface="Times New Roman" panose="02020603050405020304" pitchFamily="18" charset="0"/>
                <a:cs typeface="Times New Roman" panose="02020603050405020304" pitchFamily="18" charset="0"/>
              </a:rPr>
              <a:t>déontologie</a:t>
            </a:r>
            <a:r>
              <a:rPr lang="it-IT" sz="2400" b="1" dirty="0">
                <a:latin typeface="Times New Roman" panose="02020603050405020304" pitchFamily="18" charset="0"/>
                <a:cs typeface="Times New Roman" panose="02020603050405020304" pitchFamily="18" charset="0"/>
              </a:rPr>
              <a:t> </a:t>
            </a:r>
            <a:r>
              <a:rPr lang="it-IT" sz="2400" b="1" dirty="0" err="1">
                <a:latin typeface="Times New Roman" panose="02020603050405020304" pitchFamily="18" charset="0"/>
                <a:cs typeface="Times New Roman" panose="02020603050405020304" pitchFamily="18" charset="0"/>
              </a:rPr>
              <a:t>des</a:t>
            </a:r>
            <a:r>
              <a:rPr lang="it-IT" sz="2400" b="1" dirty="0">
                <a:latin typeface="Times New Roman" panose="02020603050405020304" pitchFamily="18" charset="0"/>
                <a:cs typeface="Times New Roman" panose="02020603050405020304" pitchFamily="18" charset="0"/>
              </a:rPr>
              <a:t> </a:t>
            </a:r>
            <a:r>
              <a:rPr lang="it-IT" sz="2400" b="1" dirty="0" err="1">
                <a:latin typeface="Times New Roman" panose="02020603050405020304" pitchFamily="18" charset="0"/>
                <a:cs typeface="Times New Roman" panose="02020603050405020304" pitchFamily="18" charset="0"/>
              </a:rPr>
              <a:t>membres</a:t>
            </a:r>
            <a:r>
              <a:rPr lang="it-IT" sz="2400" b="1" dirty="0">
                <a:latin typeface="Times New Roman" panose="02020603050405020304" pitchFamily="18" charset="0"/>
                <a:cs typeface="Times New Roman" panose="02020603050405020304" pitchFamily="18" charset="0"/>
              </a:rPr>
              <a:t> </a:t>
            </a:r>
            <a:r>
              <a:rPr lang="it-IT" sz="2400" b="1" dirty="0" err="1">
                <a:latin typeface="Times New Roman" panose="02020603050405020304" pitchFamily="18" charset="0"/>
                <a:cs typeface="Times New Roman" panose="02020603050405020304" pitchFamily="18" charset="0"/>
              </a:rPr>
              <a:t>du</a:t>
            </a:r>
            <a:r>
              <a:rPr lang="it-IT" sz="2400" b="1" dirty="0">
                <a:latin typeface="Times New Roman" panose="02020603050405020304" pitchFamily="18" charset="0"/>
                <a:cs typeface="Times New Roman" panose="02020603050405020304" pitchFamily="18" charset="0"/>
              </a:rPr>
              <a:t> </a:t>
            </a:r>
            <a:r>
              <a:rPr lang="it-IT" sz="2400" b="1" dirty="0" err="1">
                <a:latin typeface="Times New Roman" panose="02020603050405020304" pitchFamily="18" charset="0"/>
                <a:cs typeface="Times New Roman" panose="02020603050405020304" pitchFamily="18" charset="0"/>
              </a:rPr>
              <a:t>Gouvernement</a:t>
            </a:r>
            <a:r>
              <a:rPr lang="it-IT" sz="24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4461281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1937" y="764704"/>
            <a:ext cx="8229600" cy="5328592"/>
          </a:xfrm>
        </p:spPr>
        <p:txBody>
          <a:bodyPr/>
          <a:lstStyle/>
          <a:p>
            <a:pPr marL="0" indent="0">
              <a:buNone/>
            </a:pPr>
            <a:endParaRPr lang="it-IT" sz="16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 </a:t>
            </a: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84187" y="0"/>
            <a:ext cx="8229600" cy="594320"/>
          </a:xfrm>
        </p:spPr>
        <p:txBody>
          <a:bodyPr/>
          <a:lstStyle/>
          <a:p>
            <a:r>
              <a:rPr lang="it-IT" sz="2400" b="1" dirty="0">
                <a:latin typeface="Times New Roman" panose="02020603050405020304" pitchFamily="18" charset="0"/>
                <a:cs typeface="Times New Roman" panose="02020603050405020304" pitchFamily="18" charset="0"/>
              </a:rPr>
              <a:t>Le azioni nel Codice di comportamento dell’amministrazione</a:t>
            </a:r>
          </a:p>
        </p:txBody>
      </p:sp>
      <p:sp>
        <p:nvSpPr>
          <p:cNvPr id="4" name="Rettangolo 3">
            <a:extLst>
              <a:ext uri="{FF2B5EF4-FFF2-40B4-BE49-F238E27FC236}">
                <a16:creationId xmlns:a16="http://schemas.microsoft.com/office/drawing/2014/main" id="{25430B1F-7D13-4F15-A48B-E9B51502D867}"/>
              </a:ext>
            </a:extLst>
          </p:cNvPr>
          <p:cNvSpPr/>
          <p:nvPr/>
        </p:nvSpPr>
        <p:spPr>
          <a:xfrm>
            <a:off x="484187" y="1196752"/>
            <a:ext cx="8048253" cy="3477875"/>
          </a:xfrm>
          <a:prstGeom prst="rect">
            <a:avLst/>
          </a:prstGeom>
        </p:spPr>
        <p:txBody>
          <a:bodyPr wrap="square">
            <a:spAutoFit/>
          </a:bodyPr>
          <a:lstStyle/>
          <a:p>
            <a:pPr marL="0" indent="0">
              <a:buNone/>
            </a:pPr>
            <a:r>
              <a:rPr lang="it-IT" sz="2000" b="0" dirty="0">
                <a:latin typeface="Times New Roman" panose="02020603050405020304" pitchFamily="18" charset="0"/>
                <a:cs typeface="Times New Roman" panose="02020603050405020304" pitchFamily="18" charset="0"/>
              </a:rPr>
              <a:t>Le previsioni del DPR 62/2013 possono essere integrate da ciascuna amministrazione con l’indicazione, ad esempio:</a:t>
            </a:r>
          </a:p>
          <a:p>
            <a:pPr marL="285750" indent="-285750">
              <a:buFontTx/>
              <a:buChar char="-"/>
            </a:pPr>
            <a:r>
              <a:rPr lang="it-IT" sz="2000" b="0" dirty="0">
                <a:latin typeface="Times New Roman" panose="02020603050405020304" pitchFamily="18" charset="0"/>
                <a:cs typeface="Times New Roman" panose="02020603050405020304" pitchFamily="18" charset="0"/>
              </a:rPr>
              <a:t>di una soglia inferiore ai 150 euro</a:t>
            </a:r>
          </a:p>
          <a:p>
            <a:pPr marL="285750" indent="-285750">
              <a:buFontTx/>
              <a:buChar char="-"/>
            </a:pPr>
            <a:r>
              <a:rPr lang="it-IT" sz="2000" b="0" dirty="0">
                <a:latin typeface="Times New Roman" panose="02020603050405020304" pitchFamily="18" charset="0"/>
                <a:cs typeface="Times New Roman" panose="02020603050405020304" pitchFamily="18" charset="0"/>
              </a:rPr>
              <a:t>dello «sconto» come modalità di attribuzione di un beneficio economico</a:t>
            </a:r>
          </a:p>
          <a:p>
            <a:pPr marL="285750" indent="-285750">
              <a:buFontTx/>
              <a:buChar char="-"/>
            </a:pPr>
            <a:r>
              <a:rPr lang="it-IT" sz="2000" b="0" dirty="0">
                <a:latin typeface="Times New Roman" panose="02020603050405020304" pitchFamily="18" charset="0"/>
                <a:cs typeface="Times New Roman" panose="02020603050405020304" pitchFamily="18" charset="0"/>
              </a:rPr>
              <a:t>delle modalità di calcolo in caso di cumulo</a:t>
            </a:r>
          </a:p>
          <a:p>
            <a:pPr marL="285750" indent="-285750">
              <a:buFontTx/>
              <a:buChar char="-"/>
            </a:pPr>
            <a:r>
              <a:rPr lang="it-IT" sz="2000" b="0" dirty="0">
                <a:latin typeface="Times New Roman" panose="02020603050405020304" pitchFamily="18" charset="0"/>
                <a:cs typeface="Times New Roman" panose="02020603050405020304" pitchFamily="18" charset="0"/>
              </a:rPr>
              <a:t>del superiore o del componente dell’organo politico come destinatario di doni da parte del dipendente</a:t>
            </a:r>
          </a:p>
          <a:p>
            <a:pPr marL="285750" indent="-285750">
              <a:buFontTx/>
              <a:buChar char="-"/>
            </a:pPr>
            <a:r>
              <a:rPr lang="it-IT" sz="2000" b="0" dirty="0">
                <a:latin typeface="Times New Roman" panose="02020603050405020304" pitchFamily="18" charset="0"/>
                <a:cs typeface="Times New Roman" panose="02020603050405020304" pitchFamily="18" charset="0"/>
              </a:rPr>
              <a:t>della possibilità di ricevere doni od altre utilità da colleghi in alcune circostanze particolari (matrimoni, pensionamenti, nascite etc.)</a:t>
            </a:r>
          </a:p>
          <a:p>
            <a:pPr marL="285750" indent="-285750">
              <a:buFontTx/>
              <a:buChar char="-"/>
            </a:pPr>
            <a:r>
              <a:rPr lang="it-IT" sz="2000" b="0" dirty="0">
                <a:latin typeface="Times New Roman" panose="02020603050405020304" pitchFamily="18" charset="0"/>
                <a:cs typeface="Times New Roman" panose="02020603050405020304" pitchFamily="18" charset="0"/>
              </a:rPr>
              <a:t>delle modalità di utilizzo dei regali ricevuti fuori dei casi consentiti</a:t>
            </a:r>
          </a:p>
          <a:p>
            <a:r>
              <a:rPr lang="it-IT" sz="2000" b="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138897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323528" y="1124744"/>
            <a:ext cx="8363272" cy="4896544"/>
          </a:xfrm>
        </p:spPr>
        <p:txBody>
          <a:bodyPr/>
          <a:lstStyle/>
          <a:p>
            <a:pPr marL="0" indent="0">
              <a:buNone/>
            </a:pPr>
            <a:r>
              <a:rPr lang="it-IT" sz="1800" dirty="0">
                <a:latin typeface="Times New Roman" panose="02020603050405020304" pitchFamily="18" charset="0"/>
                <a:cs typeface="Times New Roman" panose="02020603050405020304" pitchFamily="18" charset="0"/>
              </a:rPr>
              <a:t>Il Codice di comportamento riveste un ruolo fondamentale nella strategia anticorruzione.</a:t>
            </a:r>
          </a:p>
          <a:p>
            <a:pPr marL="0" indent="0">
              <a:buNone/>
            </a:pPr>
            <a:r>
              <a:rPr lang="it-IT" sz="1800" dirty="0">
                <a:latin typeface="Times New Roman" panose="02020603050405020304" pitchFamily="18" charset="0"/>
                <a:cs typeface="Times New Roman" panose="02020603050405020304" pitchFamily="18" charset="0"/>
              </a:rPr>
              <a:t>L’art. 1 comma 22 della legge 190/2012 ha infatti sostituito l’art. 54 del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165/2001 riscrivendone il testo e prevedendo:</a:t>
            </a:r>
          </a:p>
          <a:p>
            <a:pPr>
              <a:buFontTx/>
              <a:buChar char="-"/>
            </a:pPr>
            <a:r>
              <a:rPr lang="it-IT" sz="1800" dirty="0">
                <a:latin typeface="Times New Roman" panose="02020603050405020304" pitchFamily="18" charset="0"/>
                <a:cs typeface="Times New Roman" panose="02020603050405020304" pitchFamily="18" charset="0"/>
              </a:rPr>
              <a:t>la delega al Governo a definire un Codice di comportamento da approvare con DPR</a:t>
            </a:r>
          </a:p>
          <a:p>
            <a:pPr>
              <a:buFontTx/>
              <a:buChar char="-"/>
            </a:pPr>
            <a:r>
              <a:rPr lang="it-IT" sz="1800" dirty="0">
                <a:latin typeface="Times New Roman" panose="02020603050405020304" pitchFamily="18" charset="0"/>
                <a:cs typeface="Times New Roman" panose="02020603050405020304" pitchFamily="18" charset="0"/>
              </a:rPr>
              <a:t>che la violazione del Codice di comportamento costituisce fonte di responsabilità disciplinare</a:t>
            </a:r>
          </a:p>
          <a:p>
            <a:pPr>
              <a:buFontTx/>
              <a:buChar char="-"/>
            </a:pPr>
            <a:r>
              <a:rPr lang="it-IT" sz="1800" dirty="0">
                <a:latin typeface="Times New Roman" panose="02020603050405020304" pitchFamily="18" charset="0"/>
                <a:cs typeface="Times New Roman" panose="02020603050405020304" pitchFamily="18" charset="0"/>
              </a:rPr>
              <a:t>che ciascuna amministrazione definisce, con procedura aperta e previo parere obbligatorio del proprio organismo indipendente di valutazione, un proprio Codice di comportamento che integra e specifica quello contenuto nel DPR</a:t>
            </a:r>
          </a:p>
          <a:p>
            <a:pPr>
              <a:buFontTx/>
              <a:buChar char="-"/>
            </a:pPr>
            <a:r>
              <a:rPr lang="it-IT" sz="1800" dirty="0">
                <a:latin typeface="Times New Roman" panose="02020603050405020304" pitchFamily="18" charset="0"/>
                <a:cs typeface="Times New Roman" panose="02020603050405020304" pitchFamily="18" charset="0"/>
              </a:rPr>
              <a:t>che sull’applicazione dei Codici di comportamento vigilano i dirigenti responsabili di ciascuna struttura , le strutture di controllo interno e gli uffici di disciplina</a:t>
            </a:r>
          </a:p>
          <a:p>
            <a:pPr>
              <a:buFontTx/>
              <a:buChar char="-"/>
            </a:pPr>
            <a:r>
              <a:rPr lang="it-IT" sz="1800" dirty="0">
                <a:latin typeface="Times New Roman" panose="02020603050405020304" pitchFamily="18" charset="0"/>
                <a:cs typeface="Times New Roman" panose="02020603050405020304" pitchFamily="18" charset="0"/>
              </a:rPr>
              <a:t>che le pubbliche amministrazione verificano annualmente lo stato di applicazione dei codici e organizzano attività di formazione del personale per la conoscenza e corretta applicazione dei Codici</a:t>
            </a:r>
          </a:p>
        </p:txBody>
      </p:sp>
      <p:sp>
        <p:nvSpPr>
          <p:cNvPr id="3" name="Titolo 2"/>
          <p:cNvSpPr>
            <a:spLocks noGrp="1"/>
          </p:cNvSpPr>
          <p:nvPr>
            <p:ph type="title"/>
          </p:nvPr>
        </p:nvSpPr>
        <p:spPr>
          <a:xfrm>
            <a:off x="443706" y="166663"/>
            <a:ext cx="8256587" cy="666750"/>
          </a:xfrm>
        </p:spPr>
        <p:txBody>
          <a:bodyPr/>
          <a:lstStyle/>
          <a:p>
            <a:r>
              <a:rPr lang="it-IT" sz="2000" b="1" dirty="0">
                <a:latin typeface="Times New Roman" panose="02020603050405020304" pitchFamily="18" charset="0"/>
                <a:cs typeface="Times New Roman" panose="02020603050405020304" pitchFamily="18" charset="0"/>
              </a:rPr>
              <a:t>Il ruolo del Codice di comportamento nella strategia anticorruzione</a:t>
            </a:r>
          </a:p>
        </p:txBody>
      </p:sp>
    </p:spTree>
    <p:extLst>
      <p:ext uri="{BB962C8B-B14F-4D97-AF65-F5344CB8AC3E}">
        <p14:creationId xmlns:p14="http://schemas.microsoft.com/office/powerpoint/2010/main" val="17811501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Art. 5 – Partecipazione ad associazioni e organizzazioni</a:t>
            </a:r>
          </a:p>
          <a:p>
            <a:pPr marL="0" indent="0">
              <a:buNone/>
            </a:pPr>
            <a:r>
              <a:rPr lang="it-IT" sz="1800" dirty="0">
                <a:latin typeface="Times New Roman" panose="02020603050405020304" pitchFamily="18" charset="0"/>
                <a:cs typeface="Times New Roman" panose="02020603050405020304" pitchFamily="18" charset="0"/>
              </a:rPr>
              <a:t>«1. Nel rispetto della disciplina vigente del diritto di associazione, il dipendente comunica tempestivamente al responsabile dell'ufficio di appartenenza la propria adesione o appartenenza ad associazioni od organizzazioni, a prescindere dal loro carattere riservato o meno, i cui ambiti di interessi possano interferire con lo svolgimento dell'attività dell'ufficio. Il presente comma non si applica all'adesione a partiti politici o a sindacati. </a:t>
            </a:r>
          </a:p>
          <a:p>
            <a:pPr marL="0" indent="0">
              <a:buNone/>
            </a:pPr>
            <a:r>
              <a:rPr lang="it-IT" sz="1800" dirty="0">
                <a:latin typeface="Times New Roman" panose="02020603050405020304" pitchFamily="18" charset="0"/>
                <a:cs typeface="Times New Roman" panose="02020603050405020304" pitchFamily="18" charset="0"/>
              </a:rPr>
              <a:t>2. Il pubblico dipendente non costringe altri dipendenti ad aderire ad associazioni od organizzazioni, ne' esercita pressioni a tale fine, promettendo vantaggi o prospettando svantaggi di carriera.»</a:t>
            </a: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Ogni amministrazione nel proprio codice dovrebbe indicare in modo specifico gli ambiti di interesse che possono interferire con lo svolgimento dell’attività dell’ufficio e precisare il termine entro cui deve essere effettuata la comunicazione prevista dal primo comma.</a:t>
            </a:r>
          </a:p>
          <a:p>
            <a:pPr marL="0" indent="0">
              <a:buNone/>
            </a:pPr>
            <a:endParaRPr lang="it-IT" sz="18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L’art. 5 del DPR 62/2013</a:t>
            </a:r>
          </a:p>
        </p:txBody>
      </p:sp>
    </p:spTree>
    <p:extLst>
      <p:ext uri="{BB962C8B-B14F-4D97-AF65-F5344CB8AC3E}">
        <p14:creationId xmlns:p14="http://schemas.microsoft.com/office/powerpoint/2010/main" val="40532488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84187" y="677519"/>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Art. 6 – Comunicazione degli interessi finanziari e dei conflitti d’interesse</a:t>
            </a:r>
          </a:p>
          <a:p>
            <a:pPr marL="0" indent="0">
              <a:buAutoNum type="arabicPeriod"/>
            </a:pPr>
            <a:r>
              <a:rPr lang="it-IT" sz="1800" dirty="0">
                <a:latin typeface="Times New Roman" panose="02020603050405020304" pitchFamily="18" charset="0"/>
                <a:cs typeface="Times New Roman" panose="02020603050405020304" pitchFamily="18" charset="0"/>
              </a:rPr>
              <a:t>«Fermi restando gli obblighi di trasparenza previsti da leggi o regolamenti, il dipendente, all'atto dell'assegnazione all'ufficio, informa per iscritto il dirigente dell'ufficio di tutti i rapporti, diretti o indiretti, di collaborazione con soggetti privati in qualunque modo retribuiti che lo stesso abbia o abbia avuto negli ultimi tre anni, precisando: a) se in prima persona, o suoi parenti o affini entro il secondo grado, il coniuge o il convivente abbiano ancora rapporti finanziari con il soggetto con cui ha avuto i predetti rapporti di collaborazione; b) se tali rapporti siano intercorsi o intercorrano con soggetti che abbiano interessi in attività o decisioni inerenti all'ufficio, limitatamente alle pratiche a lui affidate. </a:t>
            </a:r>
          </a:p>
          <a:p>
            <a:pPr marL="0" indent="0">
              <a:buNone/>
            </a:pPr>
            <a:r>
              <a:rPr lang="it-IT" sz="1800" dirty="0">
                <a:latin typeface="Times New Roman" panose="02020603050405020304" pitchFamily="18" charset="0"/>
                <a:cs typeface="Times New Roman" panose="02020603050405020304" pitchFamily="18" charset="0"/>
              </a:rPr>
              <a:t>2. Il dipendente si astiene dal prendere decisioni o svolgere attività inerenti alle sue mansioni in situazioni di conflitto, anche potenziale, di interessi con interessi personali, del coniuge, di conviventi, di parenti, di affini entro il secondo grado. Il conflitto può' riguardare interessi di qualsiasi natura, anche non patrimoniali, come quelli derivanti dall'intento di voler assecondare pressioni politiche, sindacali o dei superiori gerarchici.»</a:t>
            </a:r>
          </a:p>
          <a:p>
            <a:pPr marL="0" indent="0">
              <a:buNone/>
            </a:pPr>
            <a:r>
              <a:rPr lang="it-IT" sz="1800" dirty="0">
                <a:latin typeface="Times New Roman" panose="02020603050405020304" pitchFamily="18" charset="0"/>
                <a:cs typeface="Times New Roman" panose="02020603050405020304" pitchFamily="18" charset="0"/>
              </a:rPr>
              <a:t>Il Codice può prevedere ipotesi di presunzione sull’esistenza del conflitto di interessi con onere di prova contraria del dipendente in settori particolari, e tempi e modalità di tenuta della prova (ad es. fatturazione) per operazioni economiche di particolare entità.</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30213" y="10769"/>
            <a:ext cx="8256587" cy="666750"/>
          </a:xfrm>
        </p:spPr>
        <p:txBody>
          <a:bodyPr/>
          <a:lstStyle/>
          <a:p>
            <a:r>
              <a:rPr lang="it-IT" sz="2400" b="1" dirty="0">
                <a:latin typeface="Times New Roman" panose="02020603050405020304" pitchFamily="18" charset="0"/>
                <a:cs typeface="Times New Roman" panose="02020603050405020304" pitchFamily="18" charset="0"/>
              </a:rPr>
              <a:t>L’art. 6 del DPR 62/2013</a:t>
            </a:r>
          </a:p>
        </p:txBody>
      </p:sp>
    </p:spTree>
    <p:extLst>
      <p:ext uri="{BB962C8B-B14F-4D97-AF65-F5344CB8AC3E}">
        <p14:creationId xmlns:p14="http://schemas.microsoft.com/office/powerpoint/2010/main" val="41124192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77917" y="836712"/>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Art. 7 – Obbligo di astensione</a:t>
            </a:r>
          </a:p>
          <a:p>
            <a:pPr marL="0" indent="0">
              <a:buNone/>
            </a:pPr>
            <a:r>
              <a:rPr lang="it-IT" sz="2000" dirty="0">
                <a:latin typeface="Times New Roman" panose="02020603050405020304" pitchFamily="18" charset="0"/>
                <a:cs typeface="Times New Roman" panose="02020603050405020304" pitchFamily="18" charset="0"/>
              </a:rPr>
              <a:t>«Il dipendente si astiene dal partecipare all'adozione di decisioni o ad attività che possano coinvolgere interessi propri, ovvero di suoi parenti, affini entro il secondo grado, del coniuge o di conviventi, oppure di persone con le quali abbia rapporti di frequentazione abituale, ovvero, di soggetti od organizzazioni con cui egli o il coniuge abbia causa pendente o grave inimicizia o rapporti di credito o debito significativi, ovvero di soggetti od organizzazioni di cui sia tutore, curatore, procuratore o agente, ovvero di enti, associazioni anche non riconosciute, comitati, società o stabilimenti di cui sia amministratore o gerente o dirigente. Il dipendente si astiene in ogni altro caso in cui esistano gravi ragioni di convenienza. Sull'astensione decide il responsabile dell'ufficio di appartenenza.»</a:t>
            </a:r>
          </a:p>
          <a:p>
            <a:pPr marL="0" indent="0">
              <a:buNone/>
            </a:pPr>
            <a:r>
              <a:rPr lang="it-IT" sz="2000" dirty="0">
                <a:latin typeface="Times New Roman" panose="02020603050405020304" pitchFamily="18" charset="0"/>
                <a:cs typeface="Times New Roman" panose="02020603050405020304" pitchFamily="18" charset="0"/>
              </a:rPr>
              <a:t>Ogni amministrazione nel proprio codice deve procedimentalizzare la comunicazione dell’astensione al responsabile dell’ufficio, prevedere un controllo da parte del responsabile e stabilire un sistema di archiviazione dei casi di astensione.</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30213" y="0"/>
            <a:ext cx="8256587" cy="666750"/>
          </a:xfrm>
        </p:spPr>
        <p:txBody>
          <a:bodyPr/>
          <a:lstStyle/>
          <a:p>
            <a:r>
              <a:rPr lang="it-IT" sz="2400" b="1" dirty="0">
                <a:latin typeface="Times New Roman" panose="02020603050405020304" pitchFamily="18" charset="0"/>
                <a:cs typeface="Times New Roman" panose="02020603050405020304" pitchFamily="18" charset="0"/>
              </a:rPr>
              <a:t>L’art. 7 del DPR 62/2013</a:t>
            </a:r>
          </a:p>
        </p:txBody>
      </p:sp>
    </p:spTree>
    <p:extLst>
      <p:ext uri="{BB962C8B-B14F-4D97-AF65-F5344CB8AC3E}">
        <p14:creationId xmlns:p14="http://schemas.microsoft.com/office/powerpoint/2010/main" val="32767461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Art. 8 – Prevenzione della corruzione</a:t>
            </a:r>
          </a:p>
          <a:p>
            <a:pPr marL="0" indent="0">
              <a:buNone/>
            </a:pPr>
            <a:r>
              <a:rPr lang="it-IT" sz="2000" dirty="0">
                <a:latin typeface="Times New Roman" panose="02020603050405020304" pitchFamily="18" charset="0"/>
                <a:cs typeface="Times New Roman" panose="02020603050405020304" pitchFamily="18" charset="0"/>
              </a:rPr>
              <a:t>«Il dipendente rispetta le misure necessarie alla prevenzione degli illeciti nell'amministrazione. In particolare, il dipendente rispetta le prescrizioni contenute nel piano per la prevenzione della corruzione, presta la sua collaborazione al responsabile della prevenzione della corruzione e, fermo restando l'obbligo di denuncia all'autorità giudiziaria, segnala al proprio superiore gerarchico eventuali situazioni di illecito nell'amministrazione di cui sia venuto a conoscenza.»</a:t>
            </a: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Nel codice della singola amministrazione debbono essere specificati gli oneri informativi sui rischi specifici relativi all’area di appartenenza, gli obblighi di collaborazione e le relative modalità, e debbono essere indicate le misure di tutela del dipendente che effettua la segnalazione di illeciti.</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L’art. 8 del DPR 62/2013</a:t>
            </a:r>
          </a:p>
        </p:txBody>
      </p:sp>
    </p:spTree>
    <p:extLst>
      <p:ext uri="{BB962C8B-B14F-4D97-AF65-F5344CB8AC3E}">
        <p14:creationId xmlns:p14="http://schemas.microsoft.com/office/powerpoint/2010/main" val="21754284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836712"/>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Art. 9 – Trasparenza e tracciabilità</a:t>
            </a:r>
          </a:p>
          <a:p>
            <a:pPr marL="0" indent="0">
              <a:buNone/>
            </a:pPr>
            <a:r>
              <a:rPr lang="it-IT" sz="1800" dirty="0">
                <a:latin typeface="Times New Roman" panose="02020603050405020304" pitchFamily="18" charset="0"/>
                <a:cs typeface="Times New Roman" panose="02020603050405020304" pitchFamily="18" charset="0"/>
              </a:rPr>
              <a:t>«1. Il dipendente assicura l'adempimento degli obblighi di trasparenza previsti in capo alle pubbliche amministrazioni secondo le disposizioni normative vigenti, prestando la massima collaborazione nell'elaborazione, reperimento e trasmissione dei dati sottoposti all'obbligo di pubblicazione sul sito istituzionale. </a:t>
            </a:r>
          </a:p>
          <a:p>
            <a:pPr marL="0" indent="0">
              <a:buNone/>
            </a:pPr>
            <a:r>
              <a:rPr lang="it-IT" sz="1800" dirty="0">
                <a:latin typeface="Times New Roman" panose="02020603050405020304" pitchFamily="18" charset="0"/>
                <a:cs typeface="Times New Roman" panose="02020603050405020304" pitchFamily="18" charset="0"/>
              </a:rPr>
              <a:t>2. La tracciabilità dei processi decisionali adottati dai dipendenti deve essere, in tutti i casi, garantita attraverso un adeguato supporto documentale, che consenta in ogni momento la replicabilità.»</a:t>
            </a: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Il Codice per quanto attiene alla tracciabilità dei processi decisionali  potrebbe dare indicazioni su come «formalizzare» dati ed elementi rilevanti acquisiti in maniera informale.</a:t>
            </a: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457200" y="0"/>
            <a:ext cx="8256587" cy="666750"/>
          </a:xfrm>
        </p:spPr>
        <p:txBody>
          <a:bodyPr/>
          <a:lstStyle/>
          <a:p>
            <a:r>
              <a:rPr lang="it-IT" sz="2400" b="1" dirty="0">
                <a:latin typeface="Times New Roman" panose="02020603050405020304" pitchFamily="18" charset="0"/>
                <a:cs typeface="Times New Roman" panose="02020603050405020304" pitchFamily="18" charset="0"/>
              </a:rPr>
              <a:t>L’art. 9 del DPR 62/2013</a:t>
            </a:r>
          </a:p>
        </p:txBody>
      </p:sp>
    </p:spTree>
    <p:extLst>
      <p:ext uri="{BB962C8B-B14F-4D97-AF65-F5344CB8AC3E}">
        <p14:creationId xmlns:p14="http://schemas.microsoft.com/office/powerpoint/2010/main" val="2144017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Art. 10 – Comportamenti nei rapporti privati</a:t>
            </a:r>
          </a:p>
          <a:p>
            <a:pPr marL="0" indent="0">
              <a:buNone/>
            </a:pPr>
            <a:r>
              <a:rPr lang="it-IT" sz="1800" dirty="0">
                <a:latin typeface="Times New Roman" panose="02020603050405020304" pitchFamily="18" charset="0"/>
                <a:cs typeface="Times New Roman" panose="02020603050405020304" pitchFamily="18" charset="0"/>
              </a:rPr>
              <a:t>«Nei rapporti privati, comprese le relazioni </a:t>
            </a:r>
            <a:r>
              <a:rPr lang="it-IT" sz="1800" dirty="0" err="1">
                <a:latin typeface="Times New Roman" panose="02020603050405020304" pitchFamily="18" charset="0"/>
                <a:cs typeface="Times New Roman" panose="02020603050405020304" pitchFamily="18" charset="0"/>
              </a:rPr>
              <a:t>extralavorative</a:t>
            </a:r>
            <a:r>
              <a:rPr lang="it-IT" sz="1800" dirty="0">
                <a:latin typeface="Times New Roman" panose="02020603050405020304" pitchFamily="18" charset="0"/>
                <a:cs typeface="Times New Roman" panose="02020603050405020304" pitchFamily="18" charset="0"/>
              </a:rPr>
              <a:t> con pubblici ufficiali nell'esercizio delle loro funzioni, il dipendente non sfrutta, ne' menziona la posizione che ricopre nell'amministrazione per ottenere utilità che non gli spettino e non assume nessun altro comportamento che possa nuocere all'immagine dell'amministrazione.»</a:t>
            </a: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Il Codice di ciascuna amministrazione può specificare i comportamenti che possono essere ritenuti lesivi del prestigio dell’amministrazione stessa.</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L’art. 10 del DPR 62/2013</a:t>
            </a:r>
          </a:p>
        </p:txBody>
      </p:sp>
    </p:spTree>
    <p:extLst>
      <p:ext uri="{BB962C8B-B14F-4D97-AF65-F5344CB8AC3E}">
        <p14:creationId xmlns:p14="http://schemas.microsoft.com/office/powerpoint/2010/main" val="757635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505151" y="908720"/>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Art. 11 – Comportamento in servizio</a:t>
            </a:r>
          </a:p>
          <a:p>
            <a:pPr marL="0" indent="0">
              <a:buNone/>
            </a:pPr>
            <a:r>
              <a:rPr lang="it-IT" sz="1800" dirty="0">
                <a:latin typeface="Times New Roman" panose="02020603050405020304" pitchFamily="18" charset="0"/>
                <a:cs typeface="Times New Roman" panose="02020603050405020304" pitchFamily="18" charset="0"/>
              </a:rPr>
              <a:t> «1. Fermo restando il rispetto dei termini del procedimento amministrativo, il dipendente, salvo giustificato motivo, non ritarda né adotta comportamenti tali da far ricadere su altri dipendenti il compimento di attività o l'adozione di decisioni di propria spettanza. </a:t>
            </a:r>
          </a:p>
          <a:p>
            <a:pPr marL="0" indent="0">
              <a:buNone/>
            </a:pPr>
            <a:r>
              <a:rPr lang="it-IT" sz="1800" dirty="0">
                <a:latin typeface="Times New Roman" panose="02020603050405020304" pitchFamily="18" charset="0"/>
                <a:cs typeface="Times New Roman" panose="02020603050405020304" pitchFamily="18" charset="0"/>
              </a:rPr>
              <a:t>2. Il dipendente utilizza i permessi di astensione dal lavoro, comunque denominati, nel rispetto delle condizioni previste dalla legge, dai regolamenti e dai contratti collettivi. </a:t>
            </a:r>
          </a:p>
          <a:p>
            <a:pPr marL="0" indent="0">
              <a:buNone/>
            </a:pPr>
            <a:r>
              <a:rPr lang="it-IT" sz="1800" dirty="0">
                <a:latin typeface="Times New Roman" panose="02020603050405020304" pitchFamily="18" charset="0"/>
                <a:cs typeface="Times New Roman" panose="02020603050405020304" pitchFamily="18" charset="0"/>
              </a:rPr>
              <a:t>3. Il dipendente utilizza il materiale o le attrezzature di cui dispone per ragioni di ufficio e i servizi telematici e telefonici dell'ufficio nel rispetto dei vincoli posti dall'amministrazione. Il dipendente utilizza i mezzi di trasporto dell'amministrazione a sua disposizione soltanto per lo svolgimento dei compiti d'ufficio, astenendosi dal trasportare terzi, se non per motivi d'ufficio.»</a:t>
            </a:r>
          </a:p>
          <a:p>
            <a:pPr marL="0" indent="0">
              <a:buNone/>
            </a:pPr>
            <a:r>
              <a:rPr lang="it-IT" sz="1800" dirty="0">
                <a:latin typeface="Times New Roman" panose="02020603050405020304" pitchFamily="18" charset="0"/>
                <a:cs typeface="Times New Roman" panose="02020603050405020304" pitchFamily="18" charset="0"/>
              </a:rPr>
              <a:t>Il Codice può individuare,  in relazione al carico di lavoro, gli obblighi di controllo del responsabile dell’Ufficio e gli effetti della negligenza. Può individuare i criteri di controllo sull’utilizzo dei permessi (secondo comma) e stabilire, anche con rinvio ad uno specifico regolamento, le modalità di utilizzo dei beni dell’amministrazione. Utili richiami possono essere adottati per il contrasto del mobbing.</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78164" y="-1630"/>
            <a:ext cx="8256587" cy="666750"/>
          </a:xfrm>
        </p:spPr>
        <p:txBody>
          <a:bodyPr/>
          <a:lstStyle/>
          <a:p>
            <a:r>
              <a:rPr lang="it-IT" sz="2400" b="1" dirty="0">
                <a:latin typeface="Times New Roman" panose="02020603050405020304" pitchFamily="18" charset="0"/>
                <a:cs typeface="Times New Roman" panose="02020603050405020304" pitchFamily="18" charset="0"/>
              </a:rPr>
              <a:t>L’art. 11 del DPR 62/2013</a:t>
            </a:r>
          </a:p>
        </p:txBody>
      </p:sp>
    </p:spTree>
    <p:extLst>
      <p:ext uri="{BB962C8B-B14F-4D97-AF65-F5344CB8AC3E}">
        <p14:creationId xmlns:p14="http://schemas.microsoft.com/office/powerpoint/2010/main" val="29590902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505151" y="908720"/>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 -  rispetto dei tempi del procedimento</a:t>
            </a:r>
          </a:p>
          <a:p>
            <a:pPr>
              <a:buFontTx/>
              <a:buChar char="-"/>
            </a:pPr>
            <a:r>
              <a:rPr lang="it-IT" sz="1800" dirty="0">
                <a:latin typeface="Times New Roman" panose="02020603050405020304" pitchFamily="18" charset="0"/>
                <a:cs typeface="Times New Roman" panose="02020603050405020304" pitchFamily="18" charset="0"/>
              </a:rPr>
              <a:t>comportamento corretto con i colleghi per non far ricadere su di loro le proprie responsabilità</a:t>
            </a:r>
          </a:p>
          <a:p>
            <a:pPr>
              <a:buFontTx/>
              <a:buChar char="-"/>
            </a:pPr>
            <a:r>
              <a:rPr lang="it-IT" sz="1800" dirty="0">
                <a:latin typeface="Times New Roman" panose="02020603050405020304" pitchFamily="18" charset="0"/>
                <a:cs typeface="Times New Roman" panose="02020603050405020304" pitchFamily="18" charset="0"/>
              </a:rPr>
              <a:t>utilizzazione corretta dei permessi di astensione dal lavoro</a:t>
            </a:r>
          </a:p>
          <a:p>
            <a:pPr>
              <a:buFontTx/>
              <a:buChar char="-"/>
            </a:pPr>
            <a:r>
              <a:rPr lang="it-IT" sz="1800" dirty="0">
                <a:latin typeface="Times New Roman" panose="02020603050405020304" pitchFamily="18" charset="0"/>
                <a:cs typeface="Times New Roman" panose="02020603050405020304" pitchFamily="18" charset="0"/>
              </a:rPr>
              <a:t>utilizzazione dei beni e dei materiali dell’amministrazione in conformità alle regole poste dall’amministrazione</a:t>
            </a:r>
          </a:p>
          <a:p>
            <a:pPr>
              <a:buFontTx/>
              <a:buChar char="-"/>
            </a:pPr>
            <a:r>
              <a:rPr lang="it-IT" sz="1800" dirty="0">
                <a:latin typeface="Times New Roman" panose="02020603050405020304" pitchFamily="18" charset="0"/>
                <a:cs typeface="Times New Roman" panose="02020603050405020304" pitchFamily="18" charset="0"/>
              </a:rPr>
              <a:t>utilizzazione dei mezzi di trasporto dell’amministrazione solo per ragioni di servizio senza trasportare terzi se non per ragioni d’ufficio</a:t>
            </a:r>
          </a:p>
          <a:p>
            <a:pPr>
              <a:buFontTx/>
              <a:buChar char="-"/>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Sono obblighi «minimi» la cui violazione può costituire reato:</a:t>
            </a:r>
          </a:p>
          <a:p>
            <a:pPr>
              <a:buFontTx/>
              <a:buChar char="-"/>
            </a:pPr>
            <a:r>
              <a:rPr lang="it-IT" sz="1800" dirty="0">
                <a:latin typeface="Times New Roman" panose="02020603050405020304" pitchFamily="18" charset="0"/>
                <a:cs typeface="Times New Roman" panose="02020603050405020304" pitchFamily="18" charset="0"/>
              </a:rPr>
              <a:t>Ritardo di atti d’ufficio</a:t>
            </a:r>
          </a:p>
          <a:p>
            <a:pPr>
              <a:buFontTx/>
              <a:buChar char="-"/>
            </a:pPr>
            <a:r>
              <a:rPr lang="it-IT" sz="1800" dirty="0">
                <a:latin typeface="Times New Roman" panose="02020603050405020304" pitchFamily="18" charset="0"/>
                <a:cs typeface="Times New Roman" panose="02020603050405020304" pitchFamily="18" charset="0"/>
              </a:rPr>
              <a:t>Calunnia</a:t>
            </a:r>
          </a:p>
          <a:p>
            <a:pPr>
              <a:buFontTx/>
              <a:buChar char="-"/>
            </a:pPr>
            <a:r>
              <a:rPr lang="it-IT" sz="1800" dirty="0">
                <a:latin typeface="Times New Roman" panose="02020603050405020304" pitchFamily="18" charset="0"/>
                <a:cs typeface="Times New Roman" panose="02020603050405020304" pitchFamily="18" charset="0"/>
              </a:rPr>
              <a:t>Peculato nella forma del «peculato d’uso» (art. 314 secondo comma </a:t>
            </a:r>
            <a:r>
              <a:rPr lang="it-IT" sz="1800" dirty="0" err="1">
                <a:latin typeface="Times New Roman" panose="02020603050405020304" pitchFamily="18" charset="0"/>
                <a:cs typeface="Times New Roman" panose="02020603050405020304" pitchFamily="18" charset="0"/>
              </a:rPr>
              <a:t>Cod.pen</a:t>
            </a:r>
            <a:r>
              <a:rPr lang="it-IT" sz="1800" dirty="0">
                <a:latin typeface="Times New Roman" panose="02020603050405020304" pitchFamily="18" charset="0"/>
                <a:cs typeface="Times New Roman" panose="02020603050405020304" pitchFamily="18" charset="0"/>
              </a:rPr>
              <a:t>.)</a:t>
            </a:r>
          </a:p>
          <a:p>
            <a:pPr>
              <a:buFontTx/>
              <a:buChar char="-"/>
            </a:pPr>
            <a:endParaRPr lang="it-IT" sz="1800" dirty="0">
              <a:latin typeface="Times New Roman" panose="02020603050405020304" pitchFamily="18" charset="0"/>
              <a:cs typeface="Times New Roman" panose="02020603050405020304" pitchFamily="18" charset="0"/>
            </a:endParaRP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78164" y="0"/>
            <a:ext cx="8256587" cy="666750"/>
          </a:xfrm>
        </p:spPr>
        <p:txBody>
          <a:bodyPr/>
          <a:lstStyle/>
          <a:p>
            <a:r>
              <a:rPr lang="it-IT" sz="2400" b="1" dirty="0">
                <a:latin typeface="Times New Roman" panose="02020603050405020304" pitchFamily="18" charset="0"/>
                <a:cs typeface="Times New Roman" panose="02020603050405020304" pitchFamily="18" charset="0"/>
              </a:rPr>
              <a:t>L’art. 11 del DPR 62/2013: gli </a:t>
            </a:r>
            <a:r>
              <a:rPr lang="it-IT" sz="2400" b="1" dirty="0" err="1">
                <a:latin typeface="Times New Roman" panose="02020603050405020304" pitchFamily="18" charset="0"/>
                <a:cs typeface="Times New Roman" panose="02020603050405020304" pitchFamily="18" charset="0"/>
              </a:rPr>
              <a:t>obbligbi</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37060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323528" y="649383"/>
            <a:ext cx="8363272" cy="4802088"/>
          </a:xfrm>
        </p:spPr>
        <p:txBody>
          <a:bodyPr/>
          <a:lstStyle/>
          <a:p>
            <a:pPr marL="0" indent="0">
              <a:buNone/>
            </a:pPr>
            <a:r>
              <a:rPr lang="it-IT" sz="1600" dirty="0">
                <a:latin typeface="Times New Roman" panose="02020603050405020304" pitchFamily="18" charset="0"/>
                <a:cs typeface="Times New Roman" panose="02020603050405020304" pitchFamily="18" charset="0"/>
              </a:rPr>
              <a:t>Art. 12 – Rapporti con il pubblico</a:t>
            </a:r>
          </a:p>
          <a:p>
            <a:pPr marL="0" indent="0">
              <a:buNone/>
            </a:pPr>
            <a:r>
              <a:rPr lang="it-IT" sz="1600" dirty="0">
                <a:latin typeface="Times New Roman" panose="02020603050405020304" pitchFamily="18" charset="0"/>
                <a:cs typeface="Times New Roman" panose="02020603050405020304" pitchFamily="18" charset="0"/>
              </a:rPr>
              <a:t> «1. Il dipendente in rapporto con il pubblico si fa riconoscere attraverso l'esposizione in modo visibile del badge od altro supporto identificativo messo a disposizione dall'amministrazione, salvo diverse disposizioni di servizio, anche in considerazione della sicurezza dei dipendenti, opera con spirito di servizio, correttezza, cortesia e disponibilità e, nel rispondere alla corrispondenza, a chiamate telefoniche e ai messaggi di posta elettronica, opera nella maniera più completa e accurata possibile. Qualora non sia competente per posizione rivestita o per materia, indirizza l'interessato al funzionario o ufficio competente della medesima amministrazione. Il dipendente, fatte salve le norme sul segreto d'ufficio, fornisce le spiegazioni che gli siano richieste in ordine al comportamento proprio e di altri dipendenti dell'ufficio dei quali ha la responsabilità od il coordinamento. Nelle operazioni da svolgersi e nella trattazione delle pratiche il dipendente rispetta, salvo diverse esigenze di servizio o diverso ordine di priorità stabilito dall'amministrazione, l'ordine cronologico e non rifiuta prestazioni a cui sia tenuto con motivazioni generiche. Il dipendente rispetta gli appuntamenti con i cittadini e risponde senza ritardo ai loro reclami. </a:t>
            </a:r>
          </a:p>
          <a:p>
            <a:pPr marL="0" indent="0">
              <a:buNone/>
            </a:pPr>
            <a:r>
              <a:rPr lang="it-IT" sz="1600" dirty="0">
                <a:latin typeface="Times New Roman" panose="02020603050405020304" pitchFamily="18" charset="0"/>
                <a:cs typeface="Times New Roman" panose="02020603050405020304" pitchFamily="18" charset="0"/>
              </a:rPr>
              <a:t>2. Salvo il diritto di esprimere valutazioni e diffondere informazioni a tutela dei diritti sindacali, il dipendente si astiene da dichiarazioni pubbliche offensive nei confronti dell'amministrazione.</a:t>
            </a:r>
          </a:p>
          <a:p>
            <a:pPr marL="0" indent="0">
              <a:buNone/>
            </a:pPr>
            <a:r>
              <a:rPr lang="it-IT" sz="1600" dirty="0">
                <a:latin typeface="Times New Roman" panose="02020603050405020304" pitchFamily="18" charset="0"/>
                <a:cs typeface="Times New Roman" panose="02020603050405020304" pitchFamily="18" charset="0"/>
              </a:rPr>
              <a:t>3. Il dipendente che svolge la sua attività lavorativa in un'amministrazione che fornisce servizi al pubblico cura il rispetto degli standard di qualità e di quantità fissati dall'amministrazione anche nelle apposite carte dei servizi. Il dipendente opera al fine di assicurare la continuità del servizio, di consentire agli utenti la scelta tra i diversi erogatori e di fornire loro informazioni sulle modalità di prestazione del servizio e sui livelli di qualità. </a:t>
            </a:r>
          </a:p>
          <a:p>
            <a:pPr marL="0" indent="0">
              <a:buNone/>
            </a:pPr>
            <a:r>
              <a:rPr lang="it-IT" sz="1600" dirty="0">
                <a:latin typeface="Times New Roman" panose="02020603050405020304" pitchFamily="18" charset="0"/>
                <a:cs typeface="Times New Roman" panose="02020603050405020304" pitchFamily="18" charset="0"/>
              </a:rPr>
              <a:t> </a:t>
            </a:r>
          </a:p>
          <a:p>
            <a:pPr marL="0" indent="0">
              <a:buNone/>
            </a:pPr>
            <a:r>
              <a:rPr lang="it-IT" sz="1800" dirty="0">
                <a:latin typeface="Times New Roman" panose="02020603050405020304" pitchFamily="18" charset="0"/>
                <a:cs typeface="Times New Roman" panose="02020603050405020304" pitchFamily="18" charset="0"/>
              </a:rPr>
              <a:t> </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30213" y="-17367"/>
            <a:ext cx="8256587" cy="666750"/>
          </a:xfrm>
        </p:spPr>
        <p:txBody>
          <a:bodyPr/>
          <a:lstStyle/>
          <a:p>
            <a:r>
              <a:rPr lang="it-IT" sz="2400" b="1" dirty="0">
                <a:latin typeface="Times New Roman" panose="02020603050405020304" pitchFamily="18" charset="0"/>
                <a:cs typeface="Times New Roman" panose="02020603050405020304" pitchFamily="18" charset="0"/>
              </a:rPr>
              <a:t>L’art. 12 del DPR 62/2013</a:t>
            </a:r>
          </a:p>
        </p:txBody>
      </p:sp>
    </p:spTree>
    <p:extLst>
      <p:ext uri="{BB962C8B-B14F-4D97-AF65-F5344CB8AC3E}">
        <p14:creationId xmlns:p14="http://schemas.microsoft.com/office/powerpoint/2010/main" val="26352742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395536" y="260648"/>
            <a:ext cx="8291264" cy="5190823"/>
          </a:xfrm>
        </p:spPr>
        <p:txBody>
          <a:bodyPr/>
          <a:lstStyle/>
          <a:p>
            <a:pPr marL="0" indent="0">
              <a:buNone/>
            </a:pPr>
            <a:r>
              <a:rPr lang="it-IT" sz="1800" dirty="0">
                <a:latin typeface="Times New Roman" panose="02020603050405020304" pitchFamily="18" charset="0"/>
                <a:cs typeface="Times New Roman" panose="02020603050405020304" pitchFamily="18" charset="0"/>
              </a:rPr>
              <a:t>(art. 12)</a:t>
            </a:r>
          </a:p>
          <a:p>
            <a:pPr marL="0" indent="0">
              <a:buNone/>
            </a:pPr>
            <a:r>
              <a:rPr lang="it-IT" sz="1800" dirty="0">
                <a:latin typeface="Times New Roman" panose="02020603050405020304" pitchFamily="18" charset="0"/>
                <a:cs typeface="Times New Roman" panose="02020603050405020304" pitchFamily="18" charset="0"/>
              </a:rPr>
              <a:t>4. Il dipendente non assume impegni né anticipa l'esito di decisioni o azioni proprie o altrui inerenti all'ufficio, al di fuori dei casi consentiti. Fornisce informazioni e notizie relative ad atti od operazioni amministrative, in corso o conclusi, nelle ipotesi previste dalle disposizioni di legge e regolamentari in materia di accesso, informando sempre gli interessati della possibilità di avvalersi anche dell'Ufficio per le relazioni con il pubblico. Rilascia copie ed estratti di atti o documenti secondo la sua competenza, con le modalità stabilite dalle norme in materia di accesso e dai regolamenti della propria amministrazione. </a:t>
            </a:r>
          </a:p>
          <a:p>
            <a:pPr marL="0" indent="0">
              <a:buNone/>
            </a:pPr>
            <a:r>
              <a:rPr lang="it-IT" sz="1800" dirty="0">
                <a:latin typeface="Times New Roman" panose="02020603050405020304" pitchFamily="18" charset="0"/>
                <a:cs typeface="Times New Roman" panose="02020603050405020304" pitchFamily="18" charset="0"/>
              </a:rPr>
              <a:t>5. Il dipendente osserva il segreto d'ufficio e la normativa in materia di tutela e trattamento dei dati personali e, qualora sia richiesto oralmente di fornire informazioni, atti, documenti non accessibili tutelati dal segreto d'ufficio o dalle disposizioni in materia di dati personali, informa il richiedente dei motivi che ostano all'accoglimento della richiesta. Qualora non sia competente a provvedere in merito alla richiesta cura, sulla base delle disposizioni interne, che la stessa venga inoltrata all'ufficio competente della medesima amministrazione.»  </a:t>
            </a:r>
          </a:p>
          <a:p>
            <a:pPr marL="0" indent="0">
              <a:buNone/>
            </a:pPr>
            <a:r>
              <a:rPr lang="it-IT" sz="1800" dirty="0">
                <a:latin typeface="Times New Roman" panose="02020603050405020304" pitchFamily="18" charset="0"/>
                <a:cs typeface="Times New Roman" panose="02020603050405020304" pitchFamily="18" charset="0"/>
              </a:rPr>
              <a:t>Il Codice può disciplinare le modalità ed i tempi  per le comunicazioni al pubblico, anche mediante le Carte dei servizi, e disciplinare i limiti alle modalità di esternazione del proprio pensiero (ad esempio, sull’uso della posta elettronica istituzionale). </a:t>
            </a: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p:txBody>
      </p:sp>
      <p:pic>
        <p:nvPicPr>
          <p:cNvPr id="3" name="Immagine 2">
            <a:extLst>
              <a:ext uri="{FF2B5EF4-FFF2-40B4-BE49-F238E27FC236}">
                <a16:creationId xmlns:a16="http://schemas.microsoft.com/office/drawing/2014/main" id="{CD50928C-5D57-43F1-8939-8670436E5071}"/>
              </a:ext>
            </a:extLst>
          </p:cNvPr>
          <p:cNvPicPr>
            <a:picLocks noChangeAspect="1"/>
          </p:cNvPicPr>
          <p:nvPr/>
        </p:nvPicPr>
        <p:blipFill>
          <a:blip r:embed="rId2"/>
          <a:stretch>
            <a:fillRect/>
          </a:stretch>
        </p:blipFill>
        <p:spPr>
          <a:xfrm>
            <a:off x="0" y="3241182"/>
            <a:ext cx="9144000" cy="375636"/>
          </a:xfrm>
          <a:prstGeom prst="rect">
            <a:avLst/>
          </a:prstGeom>
        </p:spPr>
      </p:pic>
    </p:spTree>
    <p:extLst>
      <p:ext uri="{BB962C8B-B14F-4D97-AF65-F5344CB8AC3E}">
        <p14:creationId xmlns:p14="http://schemas.microsoft.com/office/powerpoint/2010/main" val="1629679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323528" y="1124744"/>
            <a:ext cx="8363272" cy="4896544"/>
          </a:xfrm>
        </p:spPr>
        <p:txBody>
          <a:bodyPr/>
          <a:lstStyle/>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Il Codice di comportamento è uno strumento adottato in talune sedi internazionali per definire e disciplinare alcuni aspetti dell’esercizio di funzioni pubbliche rilevanti per assicurare una maggiore correttezza nell’agire e costituire una misura di contrasto per la corruzione.</a:t>
            </a:r>
          </a:p>
          <a:p>
            <a:pPr marL="0" indent="0">
              <a:buNone/>
            </a:pPr>
            <a:r>
              <a:rPr lang="it-IT" sz="1800" dirty="0">
                <a:latin typeface="Times New Roman" panose="02020603050405020304" pitchFamily="18" charset="0"/>
                <a:cs typeface="Times New Roman" panose="02020603050405020304" pitchFamily="18" charset="0"/>
              </a:rPr>
              <a:t>I più frequentemente citati sono quello contenuti nella Risoluzione ONU 51/59, adottata dall’Assemblea generale il 12 dicembre 1996 e quello contenuto nella Raccomandazione 11 maggio 2010 R(2000)10 del Consiglio d’Europa e denominato «Code </a:t>
            </a:r>
            <a:r>
              <a:rPr lang="it-IT" sz="1800" dirty="0" err="1">
                <a:latin typeface="Times New Roman" panose="02020603050405020304" pitchFamily="18" charset="0"/>
                <a:cs typeface="Times New Roman" panose="02020603050405020304" pitchFamily="18" charset="0"/>
              </a:rPr>
              <a:t>modèle</a:t>
            </a:r>
            <a:r>
              <a:rPr lang="it-IT" sz="1800" dirty="0">
                <a:latin typeface="Times New Roman" panose="02020603050405020304" pitchFamily="18" charset="0"/>
                <a:cs typeface="Times New Roman" panose="02020603050405020304" pitchFamily="18" charset="0"/>
              </a:rPr>
              <a:t> de </a:t>
            </a:r>
            <a:r>
              <a:rPr lang="it-IT" sz="1800" dirty="0" err="1">
                <a:latin typeface="Times New Roman" panose="02020603050405020304" pitchFamily="18" charset="0"/>
                <a:cs typeface="Times New Roman" panose="02020603050405020304" pitchFamily="18" charset="0"/>
              </a:rPr>
              <a:t>conduite</a:t>
            </a:r>
            <a:r>
              <a:rPr lang="it-IT" sz="1800" dirty="0">
                <a:latin typeface="Times New Roman" panose="02020603050405020304" pitchFamily="18" charset="0"/>
                <a:cs typeface="Times New Roman" panose="02020603050405020304" pitchFamily="18" charset="0"/>
              </a:rPr>
              <a:t> pour </a:t>
            </a:r>
            <a:r>
              <a:rPr lang="it-IT" sz="1800" dirty="0" err="1">
                <a:latin typeface="Times New Roman" panose="02020603050405020304" pitchFamily="18" charset="0"/>
                <a:cs typeface="Times New Roman" panose="02020603050405020304" pitchFamily="18" charset="0"/>
              </a:rPr>
              <a:t>les</a:t>
            </a:r>
            <a:r>
              <a:rPr lang="it-IT" sz="1800" dirty="0">
                <a:latin typeface="Times New Roman" panose="02020603050405020304" pitchFamily="18" charset="0"/>
                <a:cs typeface="Times New Roman" panose="02020603050405020304" pitchFamily="18" charset="0"/>
              </a:rPr>
              <a:t> agents </a:t>
            </a:r>
            <a:r>
              <a:rPr lang="it-IT" sz="1800" dirty="0" err="1">
                <a:latin typeface="Times New Roman" panose="02020603050405020304" pitchFamily="18" charset="0"/>
                <a:cs typeface="Times New Roman" panose="02020603050405020304" pitchFamily="18" charset="0"/>
              </a:rPr>
              <a:t>publics</a:t>
            </a:r>
            <a:r>
              <a:rPr lang="it-IT" sz="1800" dirty="0">
                <a:latin typeface="Times New Roman" panose="02020603050405020304" pitchFamily="18" charset="0"/>
                <a:cs typeface="Times New Roman" panose="02020603050405020304" pitchFamily="18" charset="0"/>
              </a:rPr>
              <a:t>».</a:t>
            </a:r>
          </a:p>
          <a:p>
            <a:pPr marL="0" indent="0">
              <a:buNone/>
            </a:pPr>
            <a:r>
              <a:rPr lang="it-IT" sz="1800" dirty="0">
                <a:latin typeface="Times New Roman" panose="02020603050405020304" pitchFamily="18" charset="0"/>
                <a:cs typeface="Times New Roman" panose="02020603050405020304" pitchFamily="18" charset="0"/>
              </a:rPr>
              <a:t>In ambito UE nel 2001 il Parlamento ha adottato il «Codice europeo di buona condotta amministrativa» che contiene alcuni dei principi comuni sulle modalità di esercizio delle pubbliche funzioni.</a:t>
            </a:r>
          </a:p>
          <a:p>
            <a:pPr marL="0" indent="0">
              <a:buNone/>
            </a:pPr>
            <a:endParaRPr lang="it-IT" sz="18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43706" y="166663"/>
            <a:ext cx="8256587" cy="666750"/>
          </a:xfrm>
        </p:spPr>
        <p:txBody>
          <a:bodyPr/>
          <a:lstStyle/>
          <a:p>
            <a:r>
              <a:rPr lang="it-IT" sz="2000" b="1" dirty="0">
                <a:latin typeface="Times New Roman" panose="02020603050405020304" pitchFamily="18" charset="0"/>
                <a:cs typeface="Times New Roman" panose="02020603050405020304" pitchFamily="18" charset="0"/>
              </a:rPr>
              <a:t>I Codici di comportamento adottati in sede internazionale</a:t>
            </a:r>
          </a:p>
        </p:txBody>
      </p:sp>
    </p:spTree>
    <p:extLst>
      <p:ext uri="{BB962C8B-B14F-4D97-AF65-F5344CB8AC3E}">
        <p14:creationId xmlns:p14="http://schemas.microsoft.com/office/powerpoint/2010/main" val="6607203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434" y="908720"/>
            <a:ext cx="8219365" cy="5112568"/>
          </a:xfrm>
        </p:spPr>
        <p:txBody>
          <a:bodyPr/>
          <a:lstStyle/>
          <a:p>
            <a:pPr marL="0" indent="0">
              <a:buNone/>
            </a:pPr>
            <a:r>
              <a:rPr lang="it-IT" sz="1600" dirty="0">
                <a:latin typeface="Times New Roman" panose="02020603050405020304" pitchFamily="18" charset="0"/>
                <a:cs typeface="Times New Roman" panose="02020603050405020304" pitchFamily="18" charset="0"/>
              </a:rPr>
              <a:t> </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67434" y="0"/>
            <a:ext cx="8256587" cy="666750"/>
          </a:xfrm>
        </p:spPr>
        <p:txBody>
          <a:bodyPr/>
          <a:lstStyle/>
          <a:p>
            <a:r>
              <a:rPr lang="it-IT" sz="2400" b="1" dirty="0">
                <a:latin typeface="Times New Roman" panose="02020603050405020304" pitchFamily="18" charset="0"/>
                <a:cs typeface="Times New Roman" panose="02020603050405020304" pitchFamily="18" charset="0"/>
              </a:rPr>
              <a:t>L’art. 12 del DPR 62/2013: gli obblighi</a:t>
            </a:r>
          </a:p>
        </p:txBody>
      </p:sp>
      <p:sp>
        <p:nvSpPr>
          <p:cNvPr id="4" name="Rettangolo 3">
            <a:extLst>
              <a:ext uri="{FF2B5EF4-FFF2-40B4-BE49-F238E27FC236}">
                <a16:creationId xmlns:a16="http://schemas.microsoft.com/office/drawing/2014/main" id="{03AB2E91-15E9-432B-B2E6-611554F9FB85}"/>
              </a:ext>
            </a:extLst>
          </p:cNvPr>
          <p:cNvSpPr/>
          <p:nvPr/>
        </p:nvSpPr>
        <p:spPr>
          <a:xfrm>
            <a:off x="457201" y="1124744"/>
            <a:ext cx="8435279" cy="4524315"/>
          </a:xfrm>
          <a:prstGeom prst="rect">
            <a:avLst/>
          </a:prstGeom>
        </p:spPr>
        <p:txBody>
          <a:bodyPr wrap="square">
            <a:spAutoFit/>
          </a:bodyPr>
          <a:lstStyle/>
          <a:p>
            <a:pPr>
              <a:buFontTx/>
              <a:buChar char="-"/>
            </a:pPr>
            <a:r>
              <a:rPr lang="it-IT" sz="1600" b="0" dirty="0">
                <a:latin typeface="Times New Roman" panose="02020603050405020304" pitchFamily="18" charset="0"/>
                <a:cs typeface="Times New Roman" panose="02020603050405020304" pitchFamily="18" charset="0"/>
              </a:rPr>
              <a:t>Obbligo di farsi riconoscere e di comportamento corretto e disponibile</a:t>
            </a:r>
          </a:p>
          <a:p>
            <a:pPr>
              <a:buFontTx/>
              <a:buChar char="-"/>
            </a:pPr>
            <a:r>
              <a:rPr lang="it-IT" sz="1600" b="0" dirty="0">
                <a:latin typeface="Times New Roman" panose="02020603050405020304" pitchFamily="18" charset="0"/>
                <a:cs typeface="Times New Roman" panose="02020603050405020304" pitchFamily="18" charset="0"/>
              </a:rPr>
              <a:t>Obbligo di rispondere in maniera esauriente alle richieste telefoniche e per posta elettronica</a:t>
            </a:r>
          </a:p>
          <a:p>
            <a:pPr>
              <a:buFontTx/>
              <a:buChar char="-"/>
            </a:pPr>
            <a:r>
              <a:rPr lang="it-IT" sz="1600" b="0" dirty="0">
                <a:latin typeface="Times New Roman" panose="02020603050405020304" pitchFamily="18" charset="0"/>
                <a:cs typeface="Times New Roman" panose="02020603050405020304" pitchFamily="18" charset="0"/>
              </a:rPr>
              <a:t>Obbligo se incompetente di «girare» il richiedente al funzionario o all’ufficio  competente</a:t>
            </a:r>
          </a:p>
          <a:p>
            <a:pPr>
              <a:buFontTx/>
              <a:buChar char="-"/>
            </a:pPr>
            <a:r>
              <a:rPr lang="it-IT" sz="1600" b="0" dirty="0">
                <a:latin typeface="Times New Roman" panose="02020603050405020304" pitchFamily="18" charset="0"/>
                <a:cs typeface="Times New Roman" panose="02020603050405020304" pitchFamily="18" charset="0"/>
              </a:rPr>
              <a:t>Obbligo di indicare le ragioni del comportamento proprio e dei propri collaboratori</a:t>
            </a:r>
          </a:p>
          <a:p>
            <a:pPr>
              <a:buFontTx/>
              <a:buChar char="-"/>
            </a:pPr>
            <a:r>
              <a:rPr lang="it-IT" sz="1600" b="0" dirty="0">
                <a:latin typeface="Times New Roman" panose="02020603050405020304" pitchFamily="18" charset="0"/>
                <a:cs typeface="Times New Roman" panose="02020603050405020304" pitchFamily="18" charset="0"/>
              </a:rPr>
              <a:t>Obbligo di rispettare l’ordine cronologico nella trattazione delle pratiche, salvo diverse esigenze di servizio o diverso ordine di priorità stabilito dall’amministrazione</a:t>
            </a:r>
          </a:p>
          <a:p>
            <a:pPr>
              <a:buFontTx/>
              <a:buChar char="-"/>
            </a:pPr>
            <a:r>
              <a:rPr lang="it-IT" sz="1600" b="0" dirty="0">
                <a:latin typeface="Times New Roman" panose="02020603050405020304" pitchFamily="18" charset="0"/>
                <a:cs typeface="Times New Roman" panose="02020603050405020304" pitchFamily="18" charset="0"/>
              </a:rPr>
              <a:t>Obbligo di astenersi da dichiarazioni pubbliche offensive nei confronti dell’amministrazione</a:t>
            </a:r>
          </a:p>
          <a:p>
            <a:pPr>
              <a:buFontTx/>
              <a:buChar char="-"/>
            </a:pPr>
            <a:r>
              <a:rPr lang="it-IT" sz="1600" b="0" dirty="0">
                <a:latin typeface="Times New Roman" panose="02020603050405020304" pitchFamily="18" charset="0"/>
                <a:cs typeface="Times New Roman" panose="02020603050405020304" pitchFamily="18" charset="0"/>
              </a:rPr>
              <a:t>Obbligo di rispettare gli standard di qualità e qualità fissati nelle carte di servizio</a:t>
            </a:r>
          </a:p>
          <a:p>
            <a:pPr>
              <a:buFontTx/>
              <a:buChar char="-"/>
            </a:pPr>
            <a:r>
              <a:rPr lang="it-IT" sz="1600" b="0" dirty="0">
                <a:latin typeface="Times New Roman" panose="02020603050405020304" pitchFamily="18" charset="0"/>
                <a:cs typeface="Times New Roman" panose="02020603050405020304" pitchFamily="18" charset="0"/>
              </a:rPr>
              <a:t>Obbligo di assicurare la continuità del servizio, consentendo agli utenti la scelta tra diversi erogatori informandoli sulle modalità di prestazione del servizio e sui livelli di qualità</a:t>
            </a:r>
          </a:p>
          <a:p>
            <a:pPr>
              <a:buFontTx/>
              <a:buChar char="-"/>
            </a:pPr>
            <a:r>
              <a:rPr lang="it-IT" sz="1600" b="0" dirty="0">
                <a:latin typeface="Times New Roman" panose="02020603050405020304" pitchFamily="18" charset="0"/>
                <a:cs typeface="Times New Roman" panose="02020603050405020304" pitchFamily="18" charset="0"/>
              </a:rPr>
              <a:t>Obbligo di non anticipare l’esito delle decisioni proprie o dell’ufficio</a:t>
            </a:r>
          </a:p>
          <a:p>
            <a:pPr>
              <a:buFontTx/>
              <a:buChar char="-"/>
            </a:pPr>
            <a:r>
              <a:rPr lang="it-IT" sz="1600" b="0" dirty="0">
                <a:latin typeface="Times New Roman" panose="02020603050405020304" pitchFamily="18" charset="0"/>
                <a:cs typeface="Times New Roman" panose="02020603050405020304" pitchFamily="18" charset="0"/>
              </a:rPr>
              <a:t>Obbligo di fornire informazioni e notizie sulle procedure in corso nelle ipotesi previste da legge o regolamento in materia di accesso</a:t>
            </a:r>
          </a:p>
          <a:p>
            <a:pPr>
              <a:buFontTx/>
              <a:buChar char="-"/>
            </a:pPr>
            <a:r>
              <a:rPr lang="it-IT" sz="1600" b="0" dirty="0">
                <a:latin typeface="Times New Roman" panose="02020603050405020304" pitchFamily="18" charset="0"/>
                <a:cs typeface="Times New Roman" panose="02020603050405020304" pitchFamily="18" charset="0"/>
              </a:rPr>
              <a:t>Obbligo di rilasciare copie ed estratti di atti e documenti secondo le modalità previste da disposizioni di legge o regolamentari dell’amministrazione</a:t>
            </a:r>
          </a:p>
          <a:p>
            <a:pPr>
              <a:buFontTx/>
              <a:buChar char="-"/>
            </a:pPr>
            <a:r>
              <a:rPr lang="it-IT" sz="1600" b="0" dirty="0">
                <a:latin typeface="Times New Roman" panose="02020603050405020304" pitchFamily="18" charset="0"/>
                <a:cs typeface="Times New Roman" panose="02020603050405020304" pitchFamily="18" charset="0"/>
              </a:rPr>
              <a:t>Obbligo di osservare il segreto d’ufficio (art. 326 </a:t>
            </a:r>
            <a:r>
              <a:rPr lang="it-IT" sz="1600" b="0" dirty="0" err="1">
                <a:latin typeface="Times New Roman" panose="02020603050405020304" pitchFamily="18" charset="0"/>
                <a:cs typeface="Times New Roman" panose="02020603050405020304" pitchFamily="18" charset="0"/>
              </a:rPr>
              <a:t>Cod.pen</a:t>
            </a:r>
            <a:r>
              <a:rPr lang="it-IT" sz="1600" b="0" dirty="0">
                <a:latin typeface="Times New Roman" panose="02020603050405020304" pitchFamily="18" charset="0"/>
                <a:cs typeface="Times New Roman" panose="02020603050405020304" pitchFamily="18" charset="0"/>
              </a:rPr>
              <a:t>.) e la normativa in materia di tutela dei dati personali, comunicando le ragioni che ostano all’accessibilità e, in caso di incompetenza, di rivolgersi all’ufficio competente</a:t>
            </a:r>
          </a:p>
        </p:txBody>
      </p:sp>
    </p:spTree>
    <p:extLst>
      <p:ext uri="{BB962C8B-B14F-4D97-AF65-F5344CB8AC3E}">
        <p14:creationId xmlns:p14="http://schemas.microsoft.com/office/powerpoint/2010/main" val="22456104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434" y="908720"/>
            <a:ext cx="8219365" cy="5112568"/>
          </a:xfrm>
        </p:spPr>
        <p:txBody>
          <a:bodyPr/>
          <a:lstStyle/>
          <a:p>
            <a:pPr marL="0" indent="0">
              <a:buNone/>
            </a:pPr>
            <a:r>
              <a:rPr lang="it-IT" sz="1600" dirty="0">
                <a:latin typeface="Times New Roman" panose="02020603050405020304" pitchFamily="18" charset="0"/>
                <a:cs typeface="Times New Roman" panose="02020603050405020304" pitchFamily="18" charset="0"/>
              </a:rPr>
              <a:t>Art. 13 – Disposizioni particolari per i dirigenti</a:t>
            </a:r>
          </a:p>
          <a:p>
            <a:pPr marL="0" indent="0">
              <a:buNone/>
            </a:pPr>
            <a:r>
              <a:rPr lang="it-IT" sz="1600" dirty="0">
                <a:latin typeface="Times New Roman" panose="02020603050405020304" pitchFamily="18" charset="0"/>
                <a:cs typeface="Times New Roman" panose="02020603050405020304" pitchFamily="18" charset="0"/>
              </a:rPr>
              <a:t> «1. Ferma restando l'applicazione delle altre disposizioni del Codice, le norme del presente articolo si applicano ai dirigenti, ivi compresi i titolari di incarico ai sensi dell'articolo 19, comma 6, del decreto legislativo n. 165 del 2001 e dell'articolo 110 del decreto legislativo 18 agosto 2000, n. 267, ai soggetti che svolgono funzioni equiparate ai dirigenti operanti negli uffici di diretta collaborazione delle autorità politiche, nonché ai funzionari responsabili di posizione organizzativa negli enti privi di dirigenza. </a:t>
            </a:r>
          </a:p>
          <a:p>
            <a:pPr marL="0" indent="0">
              <a:buNone/>
            </a:pPr>
            <a:r>
              <a:rPr lang="it-IT" sz="1600" dirty="0">
                <a:latin typeface="Times New Roman" panose="02020603050405020304" pitchFamily="18" charset="0"/>
                <a:cs typeface="Times New Roman" panose="02020603050405020304" pitchFamily="18" charset="0"/>
              </a:rPr>
              <a:t>2. Il dirigente svolge con diligenza le funzioni ad esso spettanti in base all'atto di conferimento dell'incarico, persegue gli obiettivi assegnati e adotta un comportamento organizzativo adeguato per l'assolvimento dell'incarico. </a:t>
            </a:r>
          </a:p>
          <a:p>
            <a:pPr marL="0" indent="0">
              <a:buNone/>
            </a:pPr>
            <a:r>
              <a:rPr lang="it-IT" sz="1600" dirty="0">
                <a:latin typeface="Times New Roman" panose="02020603050405020304" pitchFamily="18" charset="0"/>
                <a:cs typeface="Times New Roman" panose="02020603050405020304" pitchFamily="18" charset="0"/>
              </a:rPr>
              <a:t>3. Il dirigente, prima di assumere le sue funzioni, comunica all'amministrazione le partecipazioni azionarie e gli altri interessi finanziari che possano porlo in conflitto di interessi con la funzione pubblica che svolge e dichiara se ha parenti e affini entro il secondo grado, coniuge o convivente che esercitano attività politiche, professionali o economiche che li pongano in contatti frequenti con l'ufficio che dovrà dirigere o che siano coinvolti nelle decisioni o nelle attività inerenti all'ufficio. Il dirigente fornisce le informazioni sulla propria situazione patrimoniale e le dichiarazioni annuali dei redditi soggetti all'imposta sui redditi delle persone fisiche previste dalla legge. </a:t>
            </a:r>
          </a:p>
          <a:p>
            <a:pPr marL="0" indent="0">
              <a:buNone/>
            </a:pPr>
            <a:endParaRPr lang="it-IT" sz="16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67435" y="168332"/>
            <a:ext cx="8256587" cy="666750"/>
          </a:xfrm>
        </p:spPr>
        <p:txBody>
          <a:bodyPr/>
          <a:lstStyle/>
          <a:p>
            <a:r>
              <a:rPr lang="it-IT" sz="2400" b="1" dirty="0">
                <a:latin typeface="Times New Roman" panose="02020603050405020304" pitchFamily="18" charset="0"/>
                <a:cs typeface="Times New Roman" panose="02020603050405020304" pitchFamily="18" charset="0"/>
              </a:rPr>
              <a:t>L’art. 13 del DPR 62/2013</a:t>
            </a:r>
          </a:p>
        </p:txBody>
      </p:sp>
    </p:spTree>
    <p:extLst>
      <p:ext uri="{BB962C8B-B14F-4D97-AF65-F5344CB8AC3E}">
        <p14:creationId xmlns:p14="http://schemas.microsoft.com/office/powerpoint/2010/main" val="12721732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323528" y="548680"/>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(art. 13)</a:t>
            </a:r>
          </a:p>
          <a:p>
            <a:pPr marL="0" indent="0">
              <a:buNone/>
            </a:pPr>
            <a:r>
              <a:rPr lang="it-IT" sz="1800" dirty="0">
                <a:latin typeface="Times New Roman" panose="02020603050405020304" pitchFamily="18" charset="0"/>
                <a:cs typeface="Times New Roman" panose="02020603050405020304" pitchFamily="18" charset="0"/>
              </a:rPr>
              <a:t>4. Il dirigente assume atteggiamenti leali e trasparenti e adotta un comportamento esemplare e imparziale nei rapporti con i colleghi, i collaboratori e i destinatari dell'azione amministrativa. Il dirigente cura, altresì, che le risorse assegnate al suo ufficio siano utilizzate per finalità esclusivamente istituzionali e, in nessun caso, per esigenze personali. </a:t>
            </a:r>
          </a:p>
          <a:p>
            <a:pPr marL="0" indent="0">
              <a:buNone/>
            </a:pPr>
            <a:r>
              <a:rPr lang="it-IT" sz="1800" dirty="0">
                <a:latin typeface="Times New Roman" panose="02020603050405020304" pitchFamily="18" charset="0"/>
                <a:cs typeface="Times New Roman" panose="02020603050405020304" pitchFamily="18" charset="0"/>
              </a:rPr>
              <a:t>5. Il dirigente cura, compatibilmente con le risorse disponibili, il benessere organizzativo nella struttura a cui è preposto, favorendo l'instaurarsi di rapporti cordiali e rispettosi tra i collaboratori, assume iniziative finalizzate alla circolazione delle informazioni, alla formazione e all'aggiornamento del personale, all'inclusione e alla valorizzazione delle differenze di genere, di età e di condizioni personali. </a:t>
            </a:r>
          </a:p>
          <a:p>
            <a:pPr marL="0" indent="0">
              <a:buNone/>
            </a:pPr>
            <a:r>
              <a:rPr lang="it-IT" sz="1800" dirty="0">
                <a:latin typeface="Times New Roman" panose="02020603050405020304" pitchFamily="18" charset="0"/>
                <a:cs typeface="Times New Roman" panose="02020603050405020304" pitchFamily="18" charset="0"/>
              </a:rPr>
              <a:t>6. Il dirigente assegna l'istruttoria delle pratiche sulla base di un'equa ripartizione del carico di lavoro, tenendo conto delle capacità, delle attitudini e della professionalità del personale a sua disposizione. Il dirigente affida gli incarichi aggiuntivi in base alla professionalità e, per quanto possibile, secondo criteri di rotazione. </a:t>
            </a:r>
          </a:p>
          <a:p>
            <a:pPr marL="0" indent="0">
              <a:buNone/>
            </a:pPr>
            <a:r>
              <a:rPr lang="it-IT" sz="1800" dirty="0">
                <a:latin typeface="Times New Roman" panose="02020603050405020304" pitchFamily="18" charset="0"/>
                <a:cs typeface="Times New Roman" panose="02020603050405020304" pitchFamily="18" charset="0"/>
              </a:rPr>
              <a:t>7. Il dirigente svolge la valutazione del personale assegnato alla struttura cui è preposto con imparzialità e rispettando le indicazioni ed i tempi prescritti. </a:t>
            </a:r>
          </a:p>
          <a:p>
            <a:pPr marL="0" indent="0">
              <a:buNone/>
            </a:pPr>
            <a:r>
              <a:rPr lang="it-IT" sz="1800" dirty="0">
                <a:latin typeface="Times New Roman" panose="02020603050405020304" pitchFamily="18" charset="0"/>
                <a:cs typeface="Times New Roman" panose="02020603050405020304" pitchFamily="18" charset="0"/>
              </a:rPr>
              <a:t> </a:t>
            </a:r>
          </a:p>
          <a:p>
            <a:pPr marL="0" indent="0">
              <a:buNone/>
            </a:pPr>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94047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323528" y="548680"/>
            <a:ext cx="8229600" cy="4802088"/>
          </a:xfrm>
        </p:spPr>
        <p:txBody>
          <a:bodyPr/>
          <a:lstStyle/>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(art. 13)</a:t>
            </a:r>
          </a:p>
          <a:p>
            <a:pPr marL="0" indent="0">
              <a:buNone/>
            </a:pPr>
            <a:r>
              <a:rPr lang="it-IT" sz="1800" dirty="0">
                <a:latin typeface="Times New Roman" panose="02020603050405020304" pitchFamily="18" charset="0"/>
                <a:cs typeface="Times New Roman" panose="02020603050405020304" pitchFamily="18" charset="0"/>
              </a:rPr>
              <a:t>8. Il dirigente intraprende con tempestività le iniziative necessarie ove venga a conoscenza di un illecito, attiva e conclude, se competente, il procedimento disciplinare, ovvero segnala tempestivamente l'illecito all'autorità disciplinare, prestando ove richiesta la propria collaborazione e provvede ad inoltrare tempestiva denuncia all'autorità giudiziaria penale o segnalazione alla corte dei conti per le rispettive competenze. Nel caso in cui riceva segnalazione di un illecito da parte di un dipendente, adotta ogni cautela di legge affinché sia tutelato il segnalante e non sia indebitamente rilevata la sua identità nel procedimento disciplinare, ai sensi dell'articolo 54-bis del decreto legislativo n. 165 del 2001. </a:t>
            </a:r>
          </a:p>
          <a:p>
            <a:pPr marL="0" indent="0">
              <a:buNone/>
            </a:pPr>
            <a:r>
              <a:rPr lang="it-IT" sz="1800" dirty="0">
                <a:latin typeface="Times New Roman" panose="02020603050405020304" pitchFamily="18" charset="0"/>
                <a:cs typeface="Times New Roman" panose="02020603050405020304" pitchFamily="18" charset="0"/>
              </a:rPr>
              <a:t>9. Il dirigente, nei limiti delle sue possibilità, evita che notizie non rispondenti al vero quanto all'organizzazione, all'attività e ai dipendenti pubblici possano diffondersi. Favorisce la diffusione della conoscenza di buone prassi e buoni esempi al fine di rafforzare il senso di fiducia nei confronti dell'amministrazione.»</a:t>
            </a: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Il Codice deve definire le modalità di comunicazione dei dati relativi ai conflitti di interesse (comma 3), le modalità di esercizio dei poteri previsti dal sesto comma.</a:t>
            </a:r>
          </a:p>
          <a:p>
            <a:pPr marL="0" indent="0">
              <a:buNone/>
            </a:pPr>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08987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379828" y="666750"/>
            <a:ext cx="8256588" cy="4972050"/>
          </a:xfrm>
        </p:spPr>
        <p:txBody>
          <a:bodyPr/>
          <a:lstStyle/>
          <a:p>
            <a:pPr marL="0" indent="0">
              <a:buNone/>
            </a:pPr>
            <a:r>
              <a:rPr lang="it-IT" sz="1600" dirty="0">
                <a:latin typeface="Times New Roman" panose="02020603050405020304" pitchFamily="18" charset="0"/>
                <a:cs typeface="Times New Roman" panose="02020603050405020304" pitchFamily="18" charset="0"/>
              </a:rPr>
              <a:t>La disposizione si applica anche ai funzionari responsabili di posizione organizzativa nelle strutture prive di dirigenti e prevede:</a:t>
            </a:r>
          </a:p>
          <a:p>
            <a:pPr>
              <a:buFontTx/>
              <a:buChar char="-"/>
            </a:pPr>
            <a:r>
              <a:rPr lang="it-IT" sz="1600" dirty="0">
                <a:latin typeface="Times New Roman" panose="02020603050405020304" pitchFamily="18" charset="0"/>
                <a:cs typeface="Times New Roman" panose="02020603050405020304" pitchFamily="18" charset="0"/>
              </a:rPr>
              <a:t>Obbligo di comunicare prima di assumere le funzioni le partecipazioni azionarie e gli interessi finanziari che possono porlo in conflitto di interessi, di fornire notizie sui parenti ed affini entro il secondo grado, </a:t>
            </a:r>
            <a:r>
              <a:rPr lang="it-IT" sz="1600" strike="sngStrike" dirty="0">
                <a:latin typeface="Times New Roman" panose="02020603050405020304" pitchFamily="18" charset="0"/>
                <a:cs typeface="Times New Roman" panose="02020603050405020304" pitchFamily="18" charset="0"/>
              </a:rPr>
              <a:t>le informazioni sulla propria situazione patrimoniale e la dichiarazione dei redditi  </a:t>
            </a:r>
            <a:r>
              <a:rPr lang="it-IT" sz="1600" dirty="0">
                <a:latin typeface="Times New Roman" panose="02020603050405020304" pitchFamily="18" charset="0"/>
                <a:cs typeface="Times New Roman" panose="02020603050405020304" pitchFamily="18" charset="0"/>
              </a:rPr>
              <a:t>(cfr. sentenza Corte cost. 21 febbraio 2019 n. 20 e art. 1 D.L.30 dicembre 2019 n. 162)</a:t>
            </a:r>
          </a:p>
          <a:p>
            <a:pPr>
              <a:buFontTx/>
              <a:buChar char="-"/>
            </a:pPr>
            <a:r>
              <a:rPr lang="it-IT" sz="1600" dirty="0">
                <a:latin typeface="Times New Roman" panose="02020603050405020304" pitchFamily="18" charset="0"/>
                <a:cs typeface="Times New Roman" panose="02020603050405020304" pitchFamily="18" charset="0"/>
              </a:rPr>
              <a:t>Obbligo di lealtà, trasparenza e esemplarità e imparzialità</a:t>
            </a:r>
          </a:p>
          <a:p>
            <a:pPr>
              <a:buFontTx/>
              <a:buChar char="-"/>
            </a:pPr>
            <a:r>
              <a:rPr lang="it-IT" sz="1600" dirty="0">
                <a:latin typeface="Times New Roman" panose="02020603050405020304" pitchFamily="18" charset="0"/>
                <a:cs typeface="Times New Roman" panose="02020603050405020304" pitchFamily="18" charset="0"/>
              </a:rPr>
              <a:t>Obbligo di curare che le risorse assegnate siano utilizzate per finalità esclusivamente istituzionali e in nessun caso per esigenze personali</a:t>
            </a:r>
          </a:p>
          <a:p>
            <a:pPr>
              <a:buFontTx/>
              <a:buChar char="-"/>
            </a:pPr>
            <a:r>
              <a:rPr lang="it-IT" sz="1600" dirty="0">
                <a:latin typeface="Times New Roman" panose="02020603050405020304" pitchFamily="18" charset="0"/>
                <a:cs typeface="Times New Roman" panose="02020603050405020304" pitchFamily="18" charset="0"/>
              </a:rPr>
              <a:t>Obbligo di adottare un adeguato comportamento organizzativo</a:t>
            </a:r>
          </a:p>
          <a:p>
            <a:pPr>
              <a:buFontTx/>
              <a:buChar char="-"/>
            </a:pPr>
            <a:r>
              <a:rPr lang="it-IT" sz="1600" dirty="0">
                <a:latin typeface="Times New Roman" panose="02020603050405020304" pitchFamily="18" charset="0"/>
                <a:cs typeface="Times New Roman" panose="02020603050405020304" pitchFamily="18" charset="0"/>
              </a:rPr>
              <a:t>Obbligo di curare il «benessere» organizzativo</a:t>
            </a:r>
          </a:p>
          <a:p>
            <a:pPr>
              <a:buFontTx/>
              <a:buChar char="-"/>
            </a:pPr>
            <a:r>
              <a:rPr lang="it-IT" sz="1600" dirty="0">
                <a:latin typeface="Times New Roman" panose="02020603050405020304" pitchFamily="18" charset="0"/>
                <a:cs typeface="Times New Roman" panose="02020603050405020304" pitchFamily="18" charset="0"/>
              </a:rPr>
              <a:t>Obbligo di imparzialità nell’assegnazione e distribuzione del lavoro</a:t>
            </a:r>
          </a:p>
          <a:p>
            <a:pPr>
              <a:buFontTx/>
              <a:buChar char="-"/>
            </a:pPr>
            <a:r>
              <a:rPr lang="it-IT" sz="1600" dirty="0">
                <a:latin typeface="Times New Roman" panose="02020603050405020304" pitchFamily="18" charset="0"/>
                <a:cs typeface="Times New Roman" panose="02020603050405020304" pitchFamily="18" charset="0"/>
              </a:rPr>
              <a:t>Obbligo d affidare gli incarichi aggiuntivi secondo criteri di professionalità e rotazione </a:t>
            </a:r>
          </a:p>
          <a:p>
            <a:pPr>
              <a:buFontTx/>
              <a:buChar char="-"/>
            </a:pPr>
            <a:r>
              <a:rPr lang="it-IT" sz="1600" dirty="0">
                <a:latin typeface="Times New Roman" panose="02020603050405020304" pitchFamily="18" charset="0"/>
                <a:cs typeface="Times New Roman" panose="02020603050405020304" pitchFamily="18" charset="0"/>
              </a:rPr>
              <a:t>Obbligo di valutare il personale in maniera imparziale e tempestiva </a:t>
            </a:r>
          </a:p>
          <a:p>
            <a:pPr>
              <a:buFontTx/>
              <a:buChar char="-"/>
            </a:pPr>
            <a:r>
              <a:rPr lang="it-IT" sz="1600" dirty="0">
                <a:latin typeface="Times New Roman" panose="02020603050405020304" pitchFamily="18" charset="0"/>
                <a:cs typeface="Times New Roman" panose="02020603050405020304" pitchFamily="18" charset="0"/>
              </a:rPr>
              <a:t>Obbligo di intraprendere iniziative e adottare provvedimenti disciplinari e di proteggere il segnalatore di illeciti</a:t>
            </a:r>
          </a:p>
          <a:p>
            <a:pPr>
              <a:buFontTx/>
              <a:buChar char="-"/>
            </a:pPr>
            <a:r>
              <a:rPr lang="it-IT" sz="1600" dirty="0">
                <a:latin typeface="Times New Roman" panose="02020603050405020304" pitchFamily="18" charset="0"/>
                <a:cs typeface="Times New Roman" panose="02020603050405020304" pitchFamily="18" charset="0"/>
              </a:rPr>
              <a:t>Obbligo di evitare la diffusione di notizie non rispondenti al vero</a:t>
            </a:r>
          </a:p>
          <a:p>
            <a:pPr>
              <a:buFontTx/>
              <a:buChar char="-"/>
            </a:pPr>
            <a:r>
              <a:rPr lang="it-IT" sz="1600" dirty="0">
                <a:latin typeface="Times New Roman" panose="02020603050405020304" pitchFamily="18" charset="0"/>
                <a:cs typeface="Times New Roman" panose="02020603050405020304" pitchFamily="18" charset="0"/>
              </a:rPr>
              <a:t>Obbligo di diffondere le buone prassi per rafforzare la fiducia nell’amministrazione</a:t>
            </a:r>
          </a:p>
          <a:p>
            <a:pPr>
              <a:buFontTx/>
              <a:buChar char="-"/>
            </a:pPr>
            <a:endParaRPr lang="it-IT" sz="16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379827" y="0"/>
            <a:ext cx="8256587" cy="666750"/>
          </a:xfrm>
        </p:spPr>
        <p:txBody>
          <a:bodyPr/>
          <a:lstStyle/>
          <a:p>
            <a:r>
              <a:rPr lang="it-IT" sz="2400" b="1" dirty="0">
                <a:latin typeface="Times New Roman" panose="02020603050405020304" pitchFamily="18" charset="0"/>
                <a:cs typeface="Times New Roman" panose="02020603050405020304" pitchFamily="18" charset="0"/>
              </a:rPr>
              <a:t>L’art. 13 del DPR 62/2013: gli obblighi del dirigente</a:t>
            </a:r>
          </a:p>
        </p:txBody>
      </p:sp>
    </p:spTree>
    <p:extLst>
      <p:ext uri="{BB962C8B-B14F-4D97-AF65-F5344CB8AC3E}">
        <p14:creationId xmlns:p14="http://schemas.microsoft.com/office/powerpoint/2010/main" val="38427846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DC9E2ED5-6AFF-43DE-8322-23F2F0F0C010}"/>
              </a:ext>
            </a:extLst>
          </p:cNvPr>
          <p:cNvSpPr>
            <a:spLocks noGrp="1"/>
          </p:cNvSpPr>
          <p:nvPr>
            <p:ph sz="quarter" idx="1"/>
          </p:nvPr>
        </p:nvSpPr>
        <p:spPr>
          <a:xfrm>
            <a:off x="444062" y="836712"/>
            <a:ext cx="8229600" cy="4802088"/>
          </a:xfrm>
        </p:spPr>
        <p:txBody>
          <a:bodyPr/>
          <a:lstStyle/>
          <a:p>
            <a:pPr marL="0" indent="0">
              <a:buNone/>
            </a:pPr>
            <a:r>
              <a:rPr lang="it-IT" sz="1600" dirty="0">
                <a:latin typeface="Times New Roman" panose="02020603050405020304" pitchFamily="18" charset="0"/>
                <a:cs typeface="Times New Roman" panose="02020603050405020304" pitchFamily="18" charset="0"/>
              </a:rPr>
              <a:t>Con la sentenza 21 febbraio 2019 n. 20 la Corte costituzionale ha dichiarato dichiara l’illegittimità costituzionale dell’art. 14 comma 1-bis del </a:t>
            </a:r>
            <a:r>
              <a:rPr lang="it-IT" sz="1600" dirty="0" err="1">
                <a:latin typeface="Times New Roman" panose="02020603050405020304" pitchFamily="18" charset="0"/>
                <a:cs typeface="Times New Roman" panose="02020603050405020304" pitchFamily="18" charset="0"/>
              </a:rPr>
              <a:t>DLgs</a:t>
            </a:r>
            <a:r>
              <a:rPr lang="it-IT" sz="1600" dirty="0">
                <a:latin typeface="Times New Roman" panose="02020603050405020304" pitchFamily="18" charset="0"/>
                <a:cs typeface="Times New Roman" panose="02020603050405020304" pitchFamily="18" charset="0"/>
              </a:rPr>
              <a:t> 33/2013 nella parte in cui prevede che le pubbliche amministrazioni pubblicano i dati di cui all’art. 14 comma 1 lettera f) dello stesso </a:t>
            </a:r>
            <a:r>
              <a:rPr lang="it-IT" sz="1600" dirty="0" err="1">
                <a:latin typeface="Times New Roman" panose="02020603050405020304" pitchFamily="18" charset="0"/>
                <a:cs typeface="Times New Roman" panose="02020603050405020304" pitchFamily="18" charset="0"/>
              </a:rPr>
              <a:t>DLgs</a:t>
            </a:r>
            <a:r>
              <a:rPr lang="it-IT" sz="1600" dirty="0">
                <a:latin typeface="Times New Roman" panose="02020603050405020304" pitchFamily="18" charset="0"/>
                <a:cs typeface="Times New Roman" panose="02020603050405020304" pitchFamily="18" charset="0"/>
              </a:rPr>
              <a:t> anche per tutti i titolari di incarichi dirigenziali, a qualsiasi titolo conferiti, compresi quelli conferiti discrezionalmente dall’organo di indirizzo politico senza procedure pubbliche di selezione. Ha affermato che il legislatore avrebbe dovuto operare distinzioni in rapporto al grado di esposizione dell’incarico pubblico al rischio di corruzione e all’ambito di esercizio delle relative funzioni, prevedendo coerentemente livelli differenziati di pervasività e completezza delle informazioni reddituali e patrimoniali da pubblicare. Infatti, con riguardo ai titolari di incarichi dirigenziali, anche l’ANAC con atto di segnalazione n. 6 del 20 dicembre 2017 ha ritenuto di suggerire al Parlamento e al Governo una modifica normativa che operi una graduazione degli obblighi di pubblicazione proprio in relazione al ruolo, alle responsabilità e alla carica ricoperta dai dirigenti. Non prevedendo invece una consimile graduazione, la disposizione censurata si pone in contrasto con l’art. 3 Cost.</a:t>
            </a:r>
          </a:p>
          <a:p>
            <a:pPr marL="0" indent="0">
              <a:buNone/>
            </a:pPr>
            <a:r>
              <a:rPr lang="it-IT" sz="1600" dirty="0">
                <a:latin typeface="Times New Roman" panose="02020603050405020304" pitchFamily="18" charset="0"/>
                <a:cs typeface="Times New Roman" panose="02020603050405020304" pitchFamily="18" charset="0"/>
              </a:rPr>
              <a:t>La Corte però ha considerato che una declaratoria d’illegittimità costituzionale che si limiti all’ablazione, nella disposizione censurata, del riferimento ai dati indicati nell’art. 14, comma 1, lettera f), lascerebbe del tutto privi di considerazione principi costituzionali meritevoli di tutela, ed ha affermato la sussistenza di esigenze di trasparenza e pubblicità che possono non irragionevolmente rivolgersi nei confronti di soggetti cui siano attribuiti ruoli dirigenziali di particolare importanza. (nella specie, il Segretario generale e i direttori di strutture articolate in direzioni generali)</a:t>
            </a:r>
          </a:p>
          <a:p>
            <a:r>
              <a:rPr lang="it-IT" sz="1600" dirty="0">
                <a:latin typeface="Times New Roman" panose="02020603050405020304" pitchFamily="18" charset="0"/>
                <a:cs typeface="Times New Roman" panose="02020603050405020304" pitchFamily="18" charset="0"/>
              </a:rPr>
              <a:t> </a:t>
            </a:r>
            <a:r>
              <a:rPr lang="it-IT" dirty="0"/>
              <a:t> </a:t>
            </a:r>
          </a:p>
          <a:p>
            <a:r>
              <a:rPr lang="it-IT" dirty="0"/>
              <a:t> </a:t>
            </a:r>
          </a:p>
          <a:p>
            <a:r>
              <a:rPr lang="it-IT" dirty="0"/>
              <a:t> </a:t>
            </a:r>
          </a:p>
          <a:p>
            <a:endParaRPr lang="it-IT" dirty="0"/>
          </a:p>
        </p:txBody>
      </p:sp>
      <p:sp>
        <p:nvSpPr>
          <p:cNvPr id="3" name="Titolo 2">
            <a:extLst>
              <a:ext uri="{FF2B5EF4-FFF2-40B4-BE49-F238E27FC236}">
                <a16:creationId xmlns:a16="http://schemas.microsoft.com/office/drawing/2014/main" id="{056689C5-B928-4835-8730-DA1A0E3C2672}"/>
              </a:ext>
            </a:extLst>
          </p:cNvPr>
          <p:cNvSpPr>
            <a:spLocks noGrp="1"/>
          </p:cNvSpPr>
          <p:nvPr>
            <p:ph type="title"/>
          </p:nvPr>
        </p:nvSpPr>
        <p:spPr>
          <a:xfrm>
            <a:off x="417075" y="0"/>
            <a:ext cx="8256587" cy="666750"/>
          </a:xfrm>
        </p:spPr>
        <p:txBody>
          <a:bodyPr/>
          <a:lstStyle/>
          <a:p>
            <a:r>
              <a:rPr lang="it-IT" sz="2400" b="1" dirty="0">
                <a:latin typeface="Times New Roman" panose="02020603050405020304" pitchFamily="18" charset="0"/>
                <a:cs typeface="Times New Roman" panose="02020603050405020304" pitchFamily="18" charset="0"/>
              </a:rPr>
              <a:t>La sentenza della Corte costituzionale 21 febbraio 2019 n. 20</a:t>
            </a:r>
          </a:p>
        </p:txBody>
      </p:sp>
    </p:spTree>
    <p:extLst>
      <p:ext uri="{BB962C8B-B14F-4D97-AF65-F5344CB8AC3E}">
        <p14:creationId xmlns:p14="http://schemas.microsoft.com/office/powerpoint/2010/main" val="19593032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379827" y="0"/>
            <a:ext cx="8256587" cy="666750"/>
          </a:xfrm>
        </p:spPr>
        <p:txBody>
          <a:bodyPr/>
          <a:lstStyle/>
          <a:p>
            <a:r>
              <a:rPr lang="it-IT" sz="2400" b="1" dirty="0">
                <a:latin typeface="Times New Roman" panose="02020603050405020304" pitchFamily="18" charset="0"/>
                <a:cs typeface="Times New Roman" panose="02020603050405020304" pitchFamily="18" charset="0"/>
              </a:rPr>
              <a:t>L’art. 13 del DPR 62/2013: gli obblighi del dirigente</a:t>
            </a:r>
          </a:p>
        </p:txBody>
      </p:sp>
    </p:spTree>
    <p:extLst>
      <p:ext uri="{BB962C8B-B14F-4D97-AF65-F5344CB8AC3E}">
        <p14:creationId xmlns:p14="http://schemas.microsoft.com/office/powerpoint/2010/main" val="29852080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06815" y="836712"/>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Art. 14 – Contratti ed altri atti negoziali</a:t>
            </a:r>
          </a:p>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1. Nella conclusione di accordi e negozi e nella stipulazione di contratti per conto dell'amministrazione, nonché nella fase di esecuzione degli stessi, il dipendente non ricorre a mediazione di terzi, ne' corrisponde o promette ad alcuno utilità a titolo di intermediazione, ne' per facilitare o aver facilitato la conclusione o l'esecuzione del contratto. Il presente comma non si applica ai casi in cui l'amministrazione abbia deciso di ricorrere all'attività di intermediazione professionale. </a:t>
            </a:r>
          </a:p>
          <a:p>
            <a:pPr marL="0" indent="0">
              <a:buNone/>
            </a:pPr>
            <a:r>
              <a:rPr lang="it-IT" sz="1800" dirty="0">
                <a:latin typeface="Times New Roman" panose="02020603050405020304" pitchFamily="18" charset="0"/>
                <a:cs typeface="Times New Roman" panose="02020603050405020304" pitchFamily="18" charset="0"/>
              </a:rPr>
              <a:t>2. Il dipendente non conclude, per conto dell'amministrazione, contratti di appalto, fornitura, servizio, finanziamento o assicurazione con imprese con le quali abbia stipulato contratti a titolo privato o ricevuto altre utilità nel biennio precedente, ad eccezione di quelli conclusi ai sensi dell'articolo 1342 del codice civile. Nel caso in cui l'amministrazione concluda contratti di appalto, fornitura, servizio, finanziamento o assicurazione, con imprese con le quali il dipendente abbia concluso contratti a titolo privato o ricevuto altre utilità nel biennio precedente, questi si astiene dal partecipare all'adozione delle decisioni ed alle attività relative all'esecuzione del contratto, redigendo verbale scritto di tale astensione da conservare agli atti dell'ufficio.»</a:t>
            </a:r>
          </a:p>
          <a:p>
            <a:pPr marL="0" indent="0">
              <a:buNone/>
            </a:pPr>
            <a:r>
              <a:rPr lang="it-IT" sz="1800" dirty="0">
                <a:latin typeface="Times New Roman" panose="02020603050405020304" pitchFamily="18" charset="0"/>
                <a:cs typeface="Times New Roman" panose="02020603050405020304" pitchFamily="18" charset="0"/>
              </a:rPr>
              <a:t>Il Codice deve disciplinare con indicazioni specifiche il comportamento del personale addetto all’attività contrattuale, in funzione del suo carattere strategico </a:t>
            </a:r>
            <a:r>
              <a:rPr lang="it-IT" sz="1800">
                <a:latin typeface="Times New Roman" panose="02020603050405020304" pitchFamily="18" charset="0"/>
                <a:cs typeface="Times New Roman" panose="02020603050405020304" pitchFamily="18" charset="0"/>
              </a:rPr>
              <a:t>e dell’ entità</a:t>
            </a:r>
            <a:r>
              <a:rPr lang="it-IT" sz="1800" dirty="0">
                <a:latin typeface="Times New Roman" panose="02020603050405020304" pitchFamily="18" charset="0"/>
                <a:cs typeface="Times New Roman" panose="02020603050405020304" pitchFamily="18" charset="0"/>
              </a:rPr>
              <a:t>.</a:t>
            </a:r>
          </a:p>
          <a:p>
            <a:pPr marL="0" indent="0">
              <a:buNone/>
            </a:pPr>
            <a:r>
              <a:rPr lang="it-IT" sz="1800" dirty="0">
                <a:latin typeface="Times New Roman" panose="02020603050405020304" pitchFamily="18" charset="0"/>
                <a:cs typeface="Times New Roman" panose="02020603050405020304" pitchFamily="18" charset="0"/>
              </a:rPr>
              <a:t> </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0"/>
            <a:ext cx="8256587" cy="666750"/>
          </a:xfrm>
        </p:spPr>
        <p:txBody>
          <a:bodyPr/>
          <a:lstStyle/>
          <a:p>
            <a:r>
              <a:rPr lang="it-IT" sz="2400" b="1" dirty="0">
                <a:latin typeface="Times New Roman" panose="02020603050405020304" pitchFamily="18" charset="0"/>
                <a:cs typeface="Times New Roman" panose="02020603050405020304" pitchFamily="18" charset="0"/>
              </a:rPr>
              <a:t>L’art. 14 del DPR 62/2013</a:t>
            </a:r>
          </a:p>
        </p:txBody>
      </p:sp>
    </p:spTree>
    <p:extLst>
      <p:ext uri="{BB962C8B-B14F-4D97-AF65-F5344CB8AC3E}">
        <p14:creationId xmlns:p14="http://schemas.microsoft.com/office/powerpoint/2010/main" val="10852596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06815" y="836712"/>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(art. 14)</a:t>
            </a:r>
            <a:r>
              <a:rPr lang="it-IT" sz="1800" dirty="0">
                <a:latin typeface="Times New Roman" panose="02020603050405020304" pitchFamily="18" charset="0"/>
                <a:cs typeface="Times New Roman" panose="02020603050405020304" pitchFamily="18" charset="0"/>
              </a:rPr>
              <a:t>. </a:t>
            </a:r>
          </a:p>
          <a:p>
            <a:pPr marL="0" indent="0">
              <a:buNone/>
            </a:pPr>
            <a:r>
              <a:rPr lang="it-IT" sz="1800" dirty="0">
                <a:latin typeface="Times New Roman" panose="02020603050405020304" pitchFamily="18" charset="0"/>
                <a:cs typeface="Times New Roman" panose="02020603050405020304" pitchFamily="18" charset="0"/>
              </a:rPr>
              <a:t>3. Il dipendente che conclude accordi o negozi ovvero stipula contratti a titolo privato, ad eccezione di quelli conclusi ai sensi dell'articolo 1342 del codice civile, con persone fisiche o giuridiche private con le quali abbia concluso, nel biennio precedente, contratti di appalto, fornitura, servizio, finanziamento ed assicurazione, per conto dell'amministrazione, ne informa per iscritto il dirigente dell'ufficio. </a:t>
            </a:r>
          </a:p>
          <a:p>
            <a:pPr marL="0" indent="0">
              <a:buNone/>
            </a:pPr>
            <a:r>
              <a:rPr lang="it-IT" sz="1800" dirty="0">
                <a:latin typeface="Times New Roman" panose="02020603050405020304" pitchFamily="18" charset="0"/>
                <a:cs typeface="Times New Roman" panose="02020603050405020304" pitchFamily="18" charset="0"/>
              </a:rPr>
              <a:t>4. Se nelle situazioni di cui ai commi 2 e 3 si trova il dirigente, questi informa per iscritto il dirigente apicale responsabile della gestione del personale. </a:t>
            </a:r>
          </a:p>
          <a:p>
            <a:pPr marL="0" indent="0">
              <a:buNone/>
            </a:pPr>
            <a:r>
              <a:rPr lang="it-IT" sz="1800" dirty="0">
                <a:latin typeface="Times New Roman" panose="02020603050405020304" pitchFamily="18" charset="0"/>
                <a:cs typeface="Times New Roman" panose="02020603050405020304" pitchFamily="18" charset="0"/>
              </a:rPr>
              <a:t>5. Il dipendente che riceva, da persone fisiche o giuridiche partecipanti a procedure negoziali nelle quali sia parte l'amministrazione, rimostranze orali o scritte sull'operato dell'ufficio o su quello dei propri collaboratori, ne informa immediatamente, di regola per iscritto, il proprio superiore gerarchico o funzionale.  </a:t>
            </a:r>
          </a:p>
          <a:p>
            <a:pPr marL="0" indent="0">
              <a:buNone/>
            </a:pPr>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59598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611560" y="836712"/>
            <a:ext cx="8075240" cy="5184576"/>
          </a:xfrm>
        </p:spPr>
        <p:txBody>
          <a:bodyPr/>
          <a:lstStyle/>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Art. 15 – Vigilanza, monitoraggio e attività formative</a:t>
            </a:r>
          </a:p>
          <a:p>
            <a:pPr marL="0" indent="0">
              <a:buAutoNum type="arabicPeriod"/>
            </a:pPr>
            <a:r>
              <a:rPr lang="it-IT" sz="1800" dirty="0">
                <a:latin typeface="Times New Roman" panose="02020603050405020304" pitchFamily="18" charset="0"/>
                <a:cs typeface="Times New Roman" panose="02020603050405020304" pitchFamily="18" charset="0"/>
              </a:rPr>
              <a:t>Ai sensi dell'articolo 54, comma 6, del decreto legislativo 30 marzo 2001, n. 165, vigilano sull'applicazione del presente Codice e dei codici di comportamento adottati dalle singole amministrazioni, i dirigenti responsabili di ciascuna struttura, le strutture di controllo interno e gli uffici etici e di disciplina. </a:t>
            </a:r>
          </a:p>
          <a:p>
            <a:pPr marL="0" indent="0">
              <a:buNone/>
            </a:pPr>
            <a:r>
              <a:rPr lang="it-IT" sz="1800" dirty="0">
                <a:latin typeface="Times New Roman" panose="02020603050405020304" pitchFamily="18" charset="0"/>
                <a:cs typeface="Times New Roman" panose="02020603050405020304" pitchFamily="18" charset="0"/>
              </a:rPr>
              <a:t>Ai fini dell'attività di vigilanza e monitoraggio prevista dal presente articolo, le amministrazioni si avvalgono dell'ufficio procedimenti disciplinari istituito ai sensi dell'articolo 55-bis, comma 4, del decreto legislativo n. 165 del 2001 che svolge, </a:t>
            </a:r>
            <a:r>
              <a:rPr lang="it-IT" sz="1800" dirty="0" err="1">
                <a:latin typeface="Times New Roman" panose="02020603050405020304" pitchFamily="18" charset="0"/>
                <a:cs typeface="Times New Roman" panose="02020603050405020304" pitchFamily="18" charset="0"/>
              </a:rPr>
              <a:t>altresi'</a:t>
            </a:r>
            <a:r>
              <a:rPr lang="it-IT" sz="1800" dirty="0">
                <a:latin typeface="Times New Roman" panose="02020603050405020304" pitchFamily="18" charset="0"/>
                <a:cs typeface="Times New Roman" panose="02020603050405020304" pitchFamily="18" charset="0"/>
              </a:rPr>
              <a:t>, le funzioni dei comitati o uffici etici eventualmente già istituiti. </a:t>
            </a:r>
          </a:p>
        </p:txBody>
      </p:sp>
      <p:sp>
        <p:nvSpPr>
          <p:cNvPr id="3" name="Titolo 2"/>
          <p:cNvSpPr>
            <a:spLocks noGrp="1"/>
          </p:cNvSpPr>
          <p:nvPr>
            <p:ph type="title"/>
          </p:nvPr>
        </p:nvSpPr>
        <p:spPr>
          <a:xfrm>
            <a:off x="457200" y="26506"/>
            <a:ext cx="8256587" cy="666750"/>
          </a:xfrm>
        </p:spPr>
        <p:txBody>
          <a:bodyPr/>
          <a:lstStyle/>
          <a:p>
            <a:r>
              <a:rPr lang="it-IT" sz="2400" b="1" dirty="0">
                <a:latin typeface="Times New Roman" panose="02020603050405020304" pitchFamily="18" charset="0"/>
                <a:cs typeface="Times New Roman" panose="02020603050405020304" pitchFamily="18" charset="0"/>
              </a:rPr>
              <a:t>L’art. 15 del DPR 62/2013</a:t>
            </a:r>
          </a:p>
        </p:txBody>
      </p:sp>
    </p:spTree>
    <p:extLst>
      <p:ext uri="{BB962C8B-B14F-4D97-AF65-F5344CB8AC3E}">
        <p14:creationId xmlns:p14="http://schemas.microsoft.com/office/powerpoint/2010/main" val="617081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endParaRPr lang="it-IT" sz="2000" dirty="0">
              <a:latin typeface="Times New Roman" panose="02020603050405020304" pitchFamily="18" charset="0"/>
              <a:cs typeface="Times New Roman" panose="02020603050405020304" pitchFamily="18" charset="0"/>
            </a:endParaRPr>
          </a:p>
          <a:p>
            <a:pPr>
              <a:buFontTx/>
              <a:buChar char="-"/>
            </a:pPr>
            <a:r>
              <a:rPr lang="it-IT" sz="2000" dirty="0">
                <a:latin typeface="Times New Roman" panose="02020603050405020304" pitchFamily="18" charset="0"/>
                <a:cs typeface="Times New Roman" panose="02020603050405020304" pitchFamily="18" charset="0"/>
              </a:rPr>
              <a:t>Art.54 secondo comma: «I cittadini cui sono affidate funzioni pubbliche hanno il dovere di adempierle con disciplina ed onore, prestando giuramento nei casi stabiliti dalla legge».</a:t>
            </a:r>
          </a:p>
          <a:p>
            <a:pPr>
              <a:buFontTx/>
              <a:buChar char="-"/>
            </a:pPr>
            <a:r>
              <a:rPr lang="it-IT" sz="2000" dirty="0">
                <a:latin typeface="Times New Roman" panose="02020603050405020304" pitchFamily="18" charset="0"/>
                <a:cs typeface="Times New Roman" panose="02020603050405020304" pitchFamily="18" charset="0"/>
              </a:rPr>
              <a:t> Art.97 secondo comma: «I pubblici uffici sono organizzati secondo disposizioni di legge, in modo che siano assicurati il buon andamento e l’imparzialità dell’amministrazione.»</a:t>
            </a:r>
          </a:p>
          <a:p>
            <a:pPr>
              <a:buFontTx/>
              <a:buChar char="-"/>
            </a:pPr>
            <a:r>
              <a:rPr lang="it-IT" sz="2000" dirty="0">
                <a:latin typeface="Times New Roman" panose="02020603050405020304" pitchFamily="18" charset="0"/>
                <a:cs typeface="Times New Roman" panose="02020603050405020304" pitchFamily="18" charset="0"/>
              </a:rPr>
              <a:t>Art.98 primo comma: «I pubblici impiegati sono al servizio esclusivo della Nazione.»</a:t>
            </a:r>
          </a:p>
        </p:txBody>
      </p:sp>
      <p:sp>
        <p:nvSpPr>
          <p:cNvPr id="3" name="Titolo 2"/>
          <p:cNvSpPr>
            <a:spLocks noGrp="1"/>
          </p:cNvSpPr>
          <p:nvPr>
            <p:ph type="title"/>
          </p:nvPr>
        </p:nvSpPr>
        <p:spPr/>
        <p:txBody>
          <a:bodyPr/>
          <a:lstStyle/>
          <a:p>
            <a:r>
              <a:rPr lang="it-IT" sz="2000" b="1" dirty="0">
                <a:latin typeface="Times New Roman" panose="02020603050405020304" pitchFamily="18" charset="0"/>
                <a:cs typeface="Times New Roman" panose="02020603050405020304" pitchFamily="18" charset="0"/>
              </a:rPr>
              <a:t>I principi della Costituzione sul comportamento dei pubblici funzionari</a:t>
            </a:r>
          </a:p>
        </p:txBody>
      </p:sp>
    </p:spTree>
    <p:extLst>
      <p:ext uri="{BB962C8B-B14F-4D97-AF65-F5344CB8AC3E}">
        <p14:creationId xmlns:p14="http://schemas.microsoft.com/office/powerpoint/2010/main" val="29667515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611560" y="836712"/>
            <a:ext cx="8075240" cy="5184576"/>
          </a:xfrm>
        </p:spPr>
        <p:txBody>
          <a:bodyPr/>
          <a:lstStyle/>
          <a:p>
            <a:pPr marL="0" indent="0">
              <a:buNone/>
            </a:pPr>
            <a:r>
              <a:rPr lang="it-IT" sz="1800" dirty="0">
                <a:latin typeface="Times New Roman" panose="02020603050405020304" pitchFamily="18" charset="0"/>
                <a:cs typeface="Times New Roman" panose="02020603050405020304" pitchFamily="18" charset="0"/>
              </a:rPr>
              <a:t>(art. 15) </a:t>
            </a:r>
          </a:p>
          <a:p>
            <a:pPr marL="0" indent="0">
              <a:buNone/>
            </a:pPr>
            <a:r>
              <a:rPr lang="it-IT" sz="1800" dirty="0">
                <a:latin typeface="Times New Roman" panose="02020603050405020304" pitchFamily="18" charset="0"/>
                <a:cs typeface="Times New Roman" panose="02020603050405020304" pitchFamily="18" charset="0"/>
              </a:rPr>
              <a:t>3. Le attività svolte ai sensi del presente articolo dall'ufficio procedimenti disciplinari si conformano alle eventuali previsioni contenute nei piani di prevenzione della corruzione adottati dalle amministrazioni ai sensi dell'articolo 1, comma 2, della legge 6 novembre 2012, n. 190. L'ufficio procedimenti disciplinari, oltre alle funzioni disciplinari di cui all'articolo 55-bis e seguenti del decreto legislativo n. 165 del 2001, cura l'aggiornamento del codice di comportamento dell'amministrazione, l'esame delle segnalazioni di violazione dei codici di comportamento, la raccolta delle condotte illecite accertate e sanzionate, assicurando le garanzie di cui all'articolo 54-bis del decreto legislativo n. 165 del 2001. Il responsabile della prevenzione della corruzione cura la diffusione della conoscenza dei codici di comportamento nell'amministrazione, il monitoraggio annuale sulla loro attuazione, ai sensi dell'articolo 54, comma 7, del decreto legislativo n. 165 del 2001, la pubblicazione sul sito istituzionale e della comunicazione all'Autorità nazionale anticorruzione, di cui all'articolo 1, comma 2, della legge 6 novembre 2012, n. 190, dei risultati del monitoraggio. Ai fini dello svolgimento delle attività previste dal presente articolo, l'ufficio procedimenti disciplinari opera in raccordo con il responsabile della prevenzione di cui all'articolo 1, comma 7, della legge n. 190 del 2012. </a:t>
            </a:r>
          </a:p>
          <a:p>
            <a:pPr marL="0" indent="0">
              <a:buNone/>
            </a:pPr>
            <a:endParaRPr lang="it-IT"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68181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611560" y="836712"/>
            <a:ext cx="8075240" cy="5184576"/>
          </a:xfrm>
        </p:spPr>
        <p:txBody>
          <a:bodyPr/>
          <a:lstStyle/>
          <a:p>
            <a:pPr marL="0" indent="0">
              <a:buNone/>
            </a:pPr>
            <a:r>
              <a:rPr lang="it-IT" sz="1600" dirty="0">
                <a:latin typeface="Times New Roman" panose="02020603050405020304" pitchFamily="18" charset="0"/>
                <a:cs typeface="Times New Roman" panose="02020603050405020304" pitchFamily="18" charset="0"/>
              </a:rPr>
              <a:t>(</a:t>
            </a:r>
            <a:r>
              <a:rPr lang="it-IT" sz="1800" dirty="0">
                <a:latin typeface="Times New Roman" panose="02020603050405020304" pitchFamily="18" charset="0"/>
                <a:cs typeface="Times New Roman" panose="02020603050405020304" pitchFamily="18" charset="0"/>
              </a:rPr>
              <a:t>art. 15)</a:t>
            </a:r>
          </a:p>
          <a:p>
            <a:pPr marL="0" indent="0">
              <a:buNone/>
            </a:pPr>
            <a:r>
              <a:rPr lang="it-IT" sz="1800" dirty="0">
                <a:latin typeface="Times New Roman" panose="02020603050405020304" pitchFamily="18" charset="0"/>
                <a:cs typeface="Times New Roman" panose="02020603050405020304" pitchFamily="18" charset="0"/>
              </a:rPr>
              <a:t>4. Ai fini dell'attivazione del procedimento disciplinare per violazione dei codici di comportamento, l'ufficio procedimenti disciplinari può chiedere all'Autorità nazionale anticorruzione parere facoltativo secondo quanto stabilito dall'articolo 1, comma 2, lettera d), della legge n. 190 del 2012. </a:t>
            </a:r>
          </a:p>
          <a:p>
            <a:pPr marL="0" indent="0">
              <a:buNone/>
            </a:pPr>
            <a:r>
              <a:rPr lang="it-IT" sz="1800" dirty="0">
                <a:latin typeface="Times New Roman" panose="02020603050405020304" pitchFamily="18" charset="0"/>
                <a:cs typeface="Times New Roman" panose="02020603050405020304" pitchFamily="18" charset="0"/>
              </a:rPr>
              <a:t>5. Al personale delle pubbliche amministrazioni sono rivolte attività formative in materia di trasparenza e integrità, che consentano ai dipendenti di conseguire una piena conoscenza dei contenuti del codice di comportamento, nonché un aggiornamento annuale e sistematico sulle misure e sulle disposizioni applicabili in tali ambiti. </a:t>
            </a:r>
          </a:p>
          <a:p>
            <a:pPr marL="0" indent="0">
              <a:buNone/>
            </a:pPr>
            <a:r>
              <a:rPr lang="it-IT" sz="1800" dirty="0">
                <a:latin typeface="Times New Roman" panose="02020603050405020304" pitchFamily="18" charset="0"/>
                <a:cs typeface="Times New Roman" panose="02020603050405020304" pitchFamily="18" charset="0"/>
              </a:rPr>
              <a:t>6. Le Regioni e gli enti locali, definiscono, nell'ambito della propria autonomia organizzativa, le linee guida necessarie per l'attuazione dei principi di cui al presente articolo. </a:t>
            </a:r>
          </a:p>
          <a:p>
            <a:pPr marL="0" indent="0">
              <a:buNone/>
            </a:pPr>
            <a:r>
              <a:rPr lang="it-IT" sz="1800" dirty="0">
                <a:latin typeface="Times New Roman" panose="02020603050405020304" pitchFamily="18" charset="0"/>
                <a:cs typeface="Times New Roman" panose="02020603050405020304" pitchFamily="18" charset="0"/>
              </a:rPr>
              <a:t>7. Dall'attuazione delle disposizioni del presente articolo non devono derivare nuovi o maggiori oneri a carico della finanza pubblica. Le amministrazioni provvedono agli adempimenti previsti nell'ambito delle risorse umane, finanziarie, e strumentali disponibili a legislazione vigente.</a:t>
            </a:r>
          </a:p>
        </p:txBody>
      </p:sp>
    </p:spTree>
    <p:extLst>
      <p:ext uri="{BB962C8B-B14F-4D97-AF65-F5344CB8AC3E}">
        <p14:creationId xmlns:p14="http://schemas.microsoft.com/office/powerpoint/2010/main" val="17275097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1800" dirty="0">
                <a:latin typeface="Times New Roman" panose="02020603050405020304" pitchFamily="18" charset="0"/>
                <a:cs typeface="Times New Roman" panose="02020603050405020304" pitchFamily="18" charset="0"/>
              </a:rPr>
              <a:t>Art. 54 terzo comma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165/2001:</a:t>
            </a:r>
          </a:p>
          <a:p>
            <a:pPr marL="0" indent="0">
              <a:buNone/>
            </a:pPr>
            <a:r>
              <a:rPr lang="it-IT" sz="1800" dirty="0">
                <a:latin typeface="Times New Roman" panose="02020603050405020304" pitchFamily="18" charset="0"/>
                <a:cs typeface="Times New Roman" panose="02020603050405020304" pitchFamily="18" charset="0"/>
              </a:rPr>
              <a:t>«. La violazione dei doveri contenuti nel codice di comportamento, compresi quelli relativi all'attuazione del Piano di prevenzione della corruzione, è fonte di responsabilità disciplinare. La violazione dei doveri è altresì rilevante ai fini della responsabilità civile, amministrativa e contabile ogniqualvolta le stesse responsabilità siano collegate alla violazione di doveri, obblighi, leggi o regolamenti. Violazioni gravi o reiterate del codice comportano l'applicazione della sanzione di cui all'articolo 55-quater, comma 1».</a:t>
            </a: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Art. 55 quater primo comma:</a:t>
            </a:r>
          </a:p>
          <a:p>
            <a:pPr marL="0" indent="0">
              <a:buNone/>
            </a:pPr>
            <a:r>
              <a:rPr lang="it-IT" sz="1600" dirty="0">
                <a:latin typeface="Times New Roman" panose="02020603050405020304" pitchFamily="18" charset="0"/>
                <a:cs typeface="Times New Roman" panose="02020603050405020304" pitchFamily="18" charset="0"/>
              </a:rPr>
              <a:t>«Ferma la disciplina in tema di licenziamento per giusta causa o per giustificato motivo e salve ulteriori ipotesi previste dal contratto collettivo, si applica comunque la sanzione disciplinare del licenziamento nei seguenti casi:</a:t>
            </a:r>
          </a:p>
          <a:p>
            <a:pPr marL="0" indent="0">
              <a:buNone/>
            </a:pPr>
            <a:r>
              <a:rPr lang="it-IT" sz="1600" dirty="0">
                <a:latin typeface="Times New Roman" panose="02020603050405020304" pitchFamily="18" charset="0"/>
                <a:cs typeface="Times New Roman" panose="02020603050405020304" pitchFamily="18" charset="0"/>
              </a:rPr>
              <a:t>f-bis) gravi o reiterate violazioni dei codici di comportamento, ai sensi dell'articolo 54, comma 3;  </a:t>
            </a:r>
          </a:p>
          <a:p>
            <a:pPr marL="0" indent="0">
              <a:buNone/>
            </a:pPr>
            <a:endParaRPr lang="it-IT" dirty="0"/>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Gli effetti della violazione dei doveri sanciti dal Codice</a:t>
            </a:r>
          </a:p>
        </p:txBody>
      </p:sp>
    </p:spTree>
    <p:extLst>
      <p:ext uri="{BB962C8B-B14F-4D97-AF65-F5344CB8AC3E}">
        <p14:creationId xmlns:p14="http://schemas.microsoft.com/office/powerpoint/2010/main" val="39709574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84187" y="697553"/>
            <a:ext cx="8229600" cy="4802088"/>
          </a:xfrm>
        </p:spPr>
        <p:txBody>
          <a:bodyPr/>
          <a:lstStyle/>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Art. 16 (Responsabilità conseguente alla violazione dei doveri del codice):</a:t>
            </a:r>
          </a:p>
          <a:p>
            <a:pPr marL="0" indent="0">
              <a:buNone/>
            </a:pPr>
            <a:r>
              <a:rPr lang="it-IT" sz="1800" dirty="0">
                <a:latin typeface="Times New Roman" panose="02020603050405020304" pitchFamily="18" charset="0"/>
                <a:cs typeface="Times New Roman" panose="02020603050405020304" pitchFamily="18" charset="0"/>
              </a:rPr>
              <a:t>«La violazione degli obblighi previsti dal presente Codice integra comportamenti contrari ai doveri d’ufficio.  Ferme restando le ipotesi in cui la violazione delle disposizioni contenute nel presente Codice, nonché dei doveri e degli obblighi previsti dal piano di prevenzione della corruzione, dà luogo anche a responsabilità penale, civile amministrativa o contabile del pubblico dipendente, essa è fonte di responsabilità disciplinare accertata all’esito del procedimento disciplinare, nel rispetto dei principi di gradualità e proporzionalità delle sanzioni.</a:t>
            </a:r>
          </a:p>
          <a:p>
            <a:pPr marL="0" indent="0">
              <a:buNone/>
            </a:pPr>
            <a:r>
              <a:rPr lang="it-IT" sz="1800" dirty="0">
                <a:latin typeface="Times New Roman" panose="02020603050405020304" pitchFamily="18" charset="0"/>
                <a:cs typeface="Times New Roman" panose="02020603050405020304" pitchFamily="18" charset="0"/>
              </a:rPr>
              <a:t> 2. Ai fini della determinazione del tipo e dell'entità della sanzione disciplinare concretamente applicabile, la violazione è valutata in ogni singolo caso con riguardo alla gravità del comportamento e all'entità del pregiudizio, anche morale, derivatone al decoro o al prestigio dell'amministrazione di appartenenza.   </a:t>
            </a:r>
          </a:p>
        </p:txBody>
      </p:sp>
      <p:sp>
        <p:nvSpPr>
          <p:cNvPr id="3" name="Titolo 2"/>
          <p:cNvSpPr>
            <a:spLocks noGrp="1"/>
          </p:cNvSpPr>
          <p:nvPr>
            <p:ph type="title"/>
          </p:nvPr>
        </p:nvSpPr>
        <p:spPr>
          <a:xfrm>
            <a:off x="457200" y="0"/>
            <a:ext cx="8256587" cy="666750"/>
          </a:xfrm>
        </p:spPr>
        <p:txBody>
          <a:bodyPr/>
          <a:lstStyle/>
          <a:p>
            <a:r>
              <a:rPr lang="it-IT" sz="2400" b="1" dirty="0">
                <a:latin typeface="Times New Roman" panose="02020603050405020304" pitchFamily="18" charset="0"/>
                <a:cs typeface="Times New Roman" panose="02020603050405020304" pitchFamily="18" charset="0"/>
              </a:rPr>
              <a:t>L’art. 16 del DPR 62/2013</a:t>
            </a:r>
          </a:p>
        </p:txBody>
      </p:sp>
    </p:spTree>
    <p:extLst>
      <p:ext uri="{BB962C8B-B14F-4D97-AF65-F5344CB8AC3E}">
        <p14:creationId xmlns:p14="http://schemas.microsoft.com/office/powerpoint/2010/main" val="25860255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84187" y="697553"/>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(art. 16)</a:t>
            </a:r>
          </a:p>
          <a:p>
            <a:pPr marL="0" indent="0">
              <a:buNone/>
            </a:pPr>
            <a:r>
              <a:rPr lang="it-IT" sz="1800" dirty="0">
                <a:latin typeface="Times New Roman" panose="02020603050405020304" pitchFamily="18" charset="0"/>
                <a:cs typeface="Times New Roman" panose="02020603050405020304" pitchFamily="18" charset="0"/>
              </a:rPr>
              <a:t>Le sanzioni applicabili sono quelle previste dalla legge, dai regolamenti e dai contratti collettivi, incluse quelle espulsive che possono essere applicate esclusivamente nei casi, da valutare in relazione alla gravità, di violazione delle disposizioni di cui agli articoli 4, qualora concorrano la non modicità del valore del regalo o delle altre utilità e l'immediata correlazione di questi ultimi con il compimento di un atto o di un'attività tipici dell'ufficio, 5, comma 2, 14, comma 2, primo periodo, valutata ai sensi del primo periodo. La disposizione di cui al secondo periodo si applica altresì nei casi di recidiva negli illeciti di cui agli articoli 4, comma 6, 6, comma 2, esclusi i conflitti meramente potenziali, e 13, comma 9, primo periodo. I contratti collettivi possono prevedere ulteriori criteri di individuazione delle sanzioni applicabili in relazione alle tipologie di violazione del presente codice. </a:t>
            </a:r>
          </a:p>
          <a:p>
            <a:pPr marL="0" indent="0">
              <a:buNone/>
            </a:pPr>
            <a:r>
              <a:rPr lang="it-IT" sz="1800" dirty="0">
                <a:latin typeface="Times New Roman" panose="02020603050405020304" pitchFamily="18" charset="0"/>
                <a:cs typeface="Times New Roman" panose="02020603050405020304" pitchFamily="18" charset="0"/>
              </a:rPr>
              <a:t>3. Resta ferma la comminazione del licenziamento senza preavviso per i casi già previsti dalla legge, dai regolamenti e dai contratti collettivi. </a:t>
            </a:r>
          </a:p>
          <a:p>
            <a:pPr marL="0" indent="0">
              <a:buNone/>
            </a:pPr>
            <a:r>
              <a:rPr lang="it-IT" sz="1800" dirty="0">
                <a:latin typeface="Times New Roman" panose="02020603050405020304" pitchFamily="18" charset="0"/>
                <a:cs typeface="Times New Roman" panose="02020603050405020304" pitchFamily="18" charset="0"/>
              </a:rPr>
              <a:t>4. Restano fermi gli ulteriori obblighi e le conseguenti ipotesi di responsabilità disciplinare dei pubblici dipendenti previsti da norme di legge, di regolamento o dai contratti collettivi.  .</a:t>
            </a:r>
          </a:p>
        </p:txBody>
      </p:sp>
    </p:spTree>
    <p:extLst>
      <p:ext uri="{BB962C8B-B14F-4D97-AF65-F5344CB8AC3E}">
        <p14:creationId xmlns:p14="http://schemas.microsoft.com/office/powerpoint/2010/main" val="117664700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84187" y="764704"/>
            <a:ext cx="8229600" cy="4802088"/>
          </a:xfrm>
        </p:spPr>
        <p:txBody>
          <a:bodyPr/>
          <a:lstStyle/>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In sede di predisposizione del codice l’amministrazione può specificare, in corrispondenza di ciascuna infrazione, il tipo e la sanzione disciplinare applicabile, individuata tra quelle previste dalla legge, dai regolamenti e dai contratti collettivi, oltre a quelle espulsive nei casi previsti dall’art. 16 secondo e terzo comma del DPR 6272013.</a:t>
            </a:r>
          </a:p>
          <a:p>
            <a:pPr marL="0" indent="0">
              <a:buNone/>
            </a:pPr>
            <a:r>
              <a:rPr lang="it-IT" sz="2000" dirty="0">
                <a:latin typeface="Times New Roman" panose="02020603050405020304" pitchFamily="18" charset="0"/>
                <a:cs typeface="Times New Roman" panose="02020603050405020304" pitchFamily="18" charset="0"/>
              </a:rPr>
              <a:t>Ferma restando l’impossibilità di introdurre nuove sanzioni, in questo modo viene limitato  il potere discrezionale dei responsabili degli UPD, a garanzia dei singoli dipendenti. </a:t>
            </a:r>
          </a:p>
          <a:p>
            <a:pPr marL="0" indent="0">
              <a:buNone/>
            </a:pPr>
            <a:endParaRPr lang="it-IT" sz="18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31434"/>
            <a:ext cx="8256587" cy="666750"/>
          </a:xfrm>
        </p:spPr>
        <p:txBody>
          <a:bodyPr/>
          <a:lstStyle/>
          <a:p>
            <a:r>
              <a:rPr lang="it-IT" sz="2400" b="1" dirty="0">
                <a:latin typeface="Times New Roman" panose="02020603050405020304" pitchFamily="18" charset="0"/>
                <a:cs typeface="Times New Roman" panose="02020603050405020304" pitchFamily="18" charset="0"/>
              </a:rPr>
              <a:t>Il potere dell’amministrazione di definire le sanzioni</a:t>
            </a:r>
          </a:p>
        </p:txBody>
      </p:sp>
    </p:spTree>
    <p:extLst>
      <p:ext uri="{BB962C8B-B14F-4D97-AF65-F5344CB8AC3E}">
        <p14:creationId xmlns:p14="http://schemas.microsoft.com/office/powerpoint/2010/main" val="15364556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1800" dirty="0">
                <a:latin typeface="Times New Roman" panose="02020603050405020304" pitchFamily="18" charset="0"/>
                <a:cs typeface="Times New Roman" panose="02020603050405020304" pitchFamily="18" charset="0"/>
              </a:rPr>
              <a:t>Le violazioni del Codice, oltre che sul piano disciplinare ed eventualmente sul piano penale, civile e della responsabilità ammnistrativo-contabile, rilevano anche in ordine alla misurazione e valutazione delle performance.</a:t>
            </a:r>
          </a:p>
          <a:p>
            <a:pPr marL="0" indent="0">
              <a:buNone/>
            </a:pPr>
            <a:r>
              <a:rPr lang="it-IT" sz="1800" dirty="0">
                <a:latin typeface="Times New Roman" panose="02020603050405020304" pitchFamily="18" charset="0"/>
                <a:cs typeface="Times New Roman" panose="02020603050405020304" pitchFamily="18" charset="0"/>
              </a:rPr>
              <a:t>Ai sensi dell’art. 1 comma 8-bis della legge 190/2012 (introdotto dal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97/2016), l’OIV verifica che «nella misurazione e valutazione delle performance si tenga conto degli obiettivi connessi all’anticorruzione e alla trasparenza».</a:t>
            </a:r>
          </a:p>
          <a:p>
            <a:pPr marL="0" indent="0">
              <a:buNone/>
            </a:pPr>
            <a:r>
              <a:rPr lang="it-IT" dirty="0"/>
              <a:t> </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Le conseguenze ulteriori della violazione del Codice</a:t>
            </a:r>
          </a:p>
        </p:txBody>
      </p:sp>
    </p:spTree>
    <p:extLst>
      <p:ext uri="{BB962C8B-B14F-4D97-AF65-F5344CB8AC3E}">
        <p14:creationId xmlns:p14="http://schemas.microsoft.com/office/powerpoint/2010/main" val="36713160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84187" y="764704"/>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Art. 17 – Disposizioni finali e abrogazioni</a:t>
            </a:r>
          </a:p>
          <a:p>
            <a:pPr marL="0" indent="0">
              <a:buNone/>
            </a:pPr>
            <a:r>
              <a:rPr lang="it-IT" sz="1800" dirty="0">
                <a:latin typeface="Times New Roman" panose="02020603050405020304" pitchFamily="18" charset="0"/>
                <a:cs typeface="Times New Roman" panose="02020603050405020304" pitchFamily="18" charset="0"/>
              </a:rPr>
              <a:t>« 1. Le amministrazioni danno la più ampia diffusione al presente decreto, pubblicandolo sul proprio sito internet istituzionale e nella rete intranet, nonché trasmettendolo tramite e-mail a tutti i propri dipendenti e ai titolari di contratti di consulenza o collaborazione a qualsiasi titolo, anche professionale, ai titolari di organi e di incarichi negli uffici di diretta collaborazione dei vertici politici dell'amministrazione, nonché ai collaboratori a qualsiasi titolo, anche professionale, di imprese fornitrici di servizi in favore dell'amministrazione. L'amministrazione,  contestualmente alla sottoscrizione del contratto di lavoro o, in mancanza, all'atto di conferimento dell'incarico, consegna e fa sottoscrivere ai nuovi assunti, con rapporti comunque denominati, copia del codice di comportamento. </a:t>
            </a:r>
          </a:p>
          <a:p>
            <a:pPr marL="0" indent="0">
              <a:buNone/>
            </a:pPr>
            <a:r>
              <a:rPr lang="it-IT" sz="1800" dirty="0">
                <a:latin typeface="Times New Roman" panose="02020603050405020304" pitchFamily="18" charset="0"/>
                <a:cs typeface="Times New Roman" panose="02020603050405020304" pitchFamily="18" charset="0"/>
              </a:rPr>
              <a:t>2. Le amministrazioni danno la più ampia diffusione ai codici di comportamento da ciascuna definiti ai sensi dell'articolo 54, comma 5, del citato decreto legislativo n. 165 del 2001 secondo le medesime modalità previste dal comma 1 del presente articolo. </a:t>
            </a:r>
          </a:p>
          <a:p>
            <a:pPr marL="0" indent="0">
              <a:buNone/>
            </a:pPr>
            <a:r>
              <a:rPr lang="it-IT" sz="1800" dirty="0">
                <a:latin typeface="Times New Roman" panose="02020603050405020304" pitchFamily="18" charset="0"/>
                <a:cs typeface="Times New Roman" panose="02020603050405020304" pitchFamily="18" charset="0"/>
              </a:rPr>
              <a:t>3. Il decreto del Ministro per la funzione pubblica in data 28 novembre 2000 recante "Codice di comportamento dei dipendenti delle pubbliche amministrazioni", pubblicato nella Gazzetta Ufficiale n. 84 del 10 aprile 2001, è abrogato.»</a:t>
            </a:r>
          </a:p>
          <a:p>
            <a:pPr marL="0" indent="0">
              <a:buNone/>
            </a:pPr>
            <a:r>
              <a:rPr lang="it-IT" sz="18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457200" y="-31434"/>
            <a:ext cx="8256587" cy="666750"/>
          </a:xfrm>
        </p:spPr>
        <p:txBody>
          <a:bodyPr/>
          <a:lstStyle/>
          <a:p>
            <a:r>
              <a:rPr lang="it-IT" sz="2400" b="1" dirty="0">
                <a:latin typeface="Times New Roman" panose="02020603050405020304" pitchFamily="18" charset="0"/>
                <a:cs typeface="Times New Roman" panose="02020603050405020304" pitchFamily="18" charset="0"/>
              </a:rPr>
              <a:t>La diffusione e la sottoscrizione del Codice di comportamento</a:t>
            </a:r>
          </a:p>
        </p:txBody>
      </p:sp>
    </p:spTree>
    <p:extLst>
      <p:ext uri="{BB962C8B-B14F-4D97-AF65-F5344CB8AC3E}">
        <p14:creationId xmlns:p14="http://schemas.microsoft.com/office/powerpoint/2010/main" val="32298294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84187" y="764704"/>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Il Codice dell’amministrazione può contenere ulteriori disposizioni in  relazione alla natura ed attività dell’Ente ed alle correlate aree di rischio, ed alle specializzazioni professionali del personale.</a:t>
            </a:r>
          </a:p>
          <a:p>
            <a:pPr marL="0" indent="0">
              <a:buNone/>
            </a:pPr>
            <a:r>
              <a:rPr lang="it-IT" sz="1800" dirty="0">
                <a:latin typeface="Times New Roman" panose="02020603050405020304" pitchFamily="18" charset="0"/>
                <a:cs typeface="Times New Roman" panose="02020603050405020304" pitchFamily="18" charset="0"/>
              </a:rPr>
              <a:t>Ad esempio </a:t>
            </a:r>
          </a:p>
        </p:txBody>
      </p:sp>
      <p:sp>
        <p:nvSpPr>
          <p:cNvPr id="3" name="Titolo 2"/>
          <p:cNvSpPr>
            <a:spLocks noGrp="1"/>
          </p:cNvSpPr>
          <p:nvPr>
            <p:ph type="title"/>
          </p:nvPr>
        </p:nvSpPr>
        <p:spPr>
          <a:xfrm>
            <a:off x="457200" y="-31434"/>
            <a:ext cx="8256587" cy="666750"/>
          </a:xfrm>
        </p:spPr>
        <p:txBody>
          <a:bodyPr/>
          <a:lstStyle/>
          <a:p>
            <a:r>
              <a:rPr lang="it-IT" sz="2400" b="1" dirty="0">
                <a:latin typeface="Times New Roman" panose="02020603050405020304" pitchFamily="18" charset="0"/>
                <a:cs typeface="Times New Roman" panose="02020603050405020304" pitchFamily="18" charset="0"/>
              </a:rPr>
              <a:t>Alcune possibili specificazioni del Codice di comportamento</a:t>
            </a:r>
          </a:p>
        </p:txBody>
      </p:sp>
    </p:spTree>
    <p:extLst>
      <p:ext uri="{BB962C8B-B14F-4D97-AF65-F5344CB8AC3E}">
        <p14:creationId xmlns:p14="http://schemas.microsoft.com/office/powerpoint/2010/main" val="15451951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84187" y="764704"/>
            <a:ext cx="8229600" cy="4802088"/>
          </a:xfrm>
        </p:spPr>
        <p:txBody>
          <a:bodyPr/>
          <a:lstStyle/>
          <a:p>
            <a:pPr marL="0" indent="0">
              <a:buNone/>
            </a:pPr>
            <a:r>
              <a:rPr lang="it-IT" sz="1600" dirty="0">
                <a:latin typeface="Times New Roman" panose="02020603050405020304" pitchFamily="18" charset="0"/>
                <a:cs typeface="Times New Roman" panose="02020603050405020304" pitchFamily="18" charset="0"/>
              </a:rPr>
              <a:t>L’ANAC con la delibera 29 marzo 2017 n. 358 ha approvato le linee guida per l’adozione dei Codici di comportamento negli enti del SSN.</a:t>
            </a:r>
          </a:p>
          <a:p>
            <a:pPr marL="0" indent="0">
              <a:buNone/>
            </a:pPr>
            <a:r>
              <a:rPr lang="it-IT" sz="1600" dirty="0">
                <a:latin typeface="Times New Roman" panose="02020603050405020304" pitchFamily="18" charset="0"/>
                <a:cs typeface="Times New Roman" panose="02020603050405020304" pitchFamily="18" charset="0"/>
              </a:rPr>
              <a:t>Secondo le indicazioni dell’ANAC il Codice dovrebbe applicarsi a tutti coloro che prestano attività lavorativa a qualsiasi titolo per l’ente, con particolare attenzione a:</a:t>
            </a:r>
          </a:p>
          <a:p>
            <a:pPr>
              <a:buFontTx/>
              <a:buChar char="-"/>
            </a:pPr>
            <a:r>
              <a:rPr lang="it-IT" sz="1600" dirty="0">
                <a:latin typeface="Times New Roman" panose="02020603050405020304" pitchFamily="18" charset="0"/>
                <a:cs typeface="Times New Roman" panose="02020603050405020304" pitchFamily="18" charset="0"/>
              </a:rPr>
              <a:t>Personale operante a qualsiasi titolo presso la struttura, compresi tutti coloro che svolgono attività assistenziale, anche in prova, compresi i medici in formazione specialistica, i medici e gli altri professionisti sanitari convenzionati, i dottorandi di ricerca formalmente autorizzati</a:t>
            </a:r>
          </a:p>
          <a:p>
            <a:pPr>
              <a:buFontTx/>
              <a:buChar char="-"/>
            </a:pPr>
            <a:r>
              <a:rPr lang="it-IT" sz="1600" dirty="0">
                <a:latin typeface="Times New Roman" panose="02020603050405020304" pitchFamily="18" charset="0"/>
                <a:cs typeface="Times New Roman" panose="02020603050405020304" pitchFamily="18" charset="0"/>
              </a:rPr>
              <a:t>Coloro che svolgono ruoli e/o svolgono funzioni strategiche nell’organizzazione</a:t>
            </a:r>
          </a:p>
          <a:p>
            <a:pPr>
              <a:buFontTx/>
              <a:buChar char="-"/>
            </a:pPr>
            <a:r>
              <a:rPr lang="it-IT" sz="1600" dirty="0">
                <a:latin typeface="Times New Roman" panose="02020603050405020304" pitchFamily="18" charset="0"/>
                <a:cs typeface="Times New Roman" panose="02020603050405020304" pitchFamily="18" charset="0"/>
              </a:rPr>
              <a:t>Personale operante nelle aree c.d. «a rischio generale o specifico»</a:t>
            </a:r>
          </a:p>
          <a:p>
            <a:pPr>
              <a:buFontTx/>
              <a:buChar char="-"/>
            </a:pPr>
            <a:r>
              <a:rPr lang="it-IT" sz="1600" dirty="0">
                <a:latin typeface="Times New Roman" panose="02020603050405020304" pitchFamily="18" charset="0"/>
                <a:cs typeface="Times New Roman" panose="02020603050405020304" pitchFamily="18" charset="0"/>
              </a:rPr>
              <a:t>Soggetti impiegati presso le strutture di rappresentanza legale dell’amministrazione</a:t>
            </a:r>
          </a:p>
          <a:p>
            <a:pPr>
              <a:buFontTx/>
              <a:buChar char="-"/>
            </a:pPr>
            <a:r>
              <a:rPr lang="it-IT" sz="1600" dirty="0">
                <a:latin typeface="Times New Roman" panose="02020603050405020304" pitchFamily="18" charset="0"/>
                <a:cs typeface="Times New Roman" panose="02020603050405020304" pitchFamily="18" charset="0"/>
              </a:rPr>
              <a:t>Componenti di organi, titolari di incarichi presso gli uffici di diretta collaborazione col vertice politico-amministrativo e soggetti impiegati presso questi uffici</a:t>
            </a:r>
          </a:p>
          <a:p>
            <a:pPr>
              <a:buFontTx/>
              <a:buChar char="-"/>
            </a:pPr>
            <a:r>
              <a:rPr lang="it-IT" sz="1600" dirty="0">
                <a:latin typeface="Times New Roman" panose="02020603050405020304" pitchFamily="18" charset="0"/>
                <a:cs typeface="Times New Roman" panose="02020603050405020304" pitchFamily="18" charset="0"/>
              </a:rPr>
              <a:t>Soggetti impiegati press gli URP</a:t>
            </a:r>
          </a:p>
          <a:p>
            <a:pPr>
              <a:buFontTx/>
              <a:buChar char="-"/>
            </a:pPr>
            <a:r>
              <a:rPr lang="it-IT" sz="1600" dirty="0">
                <a:latin typeface="Times New Roman" panose="02020603050405020304" pitchFamily="18" charset="0"/>
                <a:cs typeface="Times New Roman" panose="02020603050405020304" pitchFamily="18" charset="0"/>
              </a:rPr>
              <a:t>Dipendenti di altre amministrazioni in comando, distacco o fuori ruolo, comunque vincolati da un rapporto di lavoro con l’amministrazione</a:t>
            </a:r>
          </a:p>
          <a:p>
            <a:pPr>
              <a:buFontTx/>
              <a:buChar char="-"/>
            </a:pPr>
            <a:r>
              <a:rPr lang="it-IT" sz="1600" dirty="0">
                <a:latin typeface="Times New Roman" panose="02020603050405020304" pitchFamily="18" charset="0"/>
                <a:cs typeface="Times New Roman" panose="02020603050405020304" pitchFamily="18" charset="0"/>
              </a:rPr>
              <a:t>Collaboratori e consulenti dell’amministrazione con qualsiasi tipologia di contratto o incarico, conferito a qualsiasi titolo</a:t>
            </a:r>
          </a:p>
          <a:p>
            <a:pPr>
              <a:buFontTx/>
              <a:buChar char="-"/>
            </a:pPr>
            <a:r>
              <a:rPr lang="it-IT" sz="1600" dirty="0">
                <a:latin typeface="Times New Roman" panose="02020603050405020304" pitchFamily="18" charset="0"/>
                <a:cs typeface="Times New Roman" panose="02020603050405020304" pitchFamily="18" charset="0"/>
              </a:rPr>
              <a:t>Collaboratori a qualsiasi titolo di imprese fornitrici di beni e/o servizi e che realizzano lavori</a:t>
            </a:r>
          </a:p>
        </p:txBody>
      </p:sp>
      <p:sp>
        <p:nvSpPr>
          <p:cNvPr id="3" name="Titolo 2"/>
          <p:cNvSpPr>
            <a:spLocks noGrp="1"/>
          </p:cNvSpPr>
          <p:nvPr>
            <p:ph type="title"/>
          </p:nvPr>
        </p:nvSpPr>
        <p:spPr>
          <a:xfrm>
            <a:off x="457200" y="-31434"/>
            <a:ext cx="8256587" cy="666750"/>
          </a:xfrm>
        </p:spPr>
        <p:txBody>
          <a:bodyPr/>
          <a:lstStyle/>
          <a:p>
            <a:r>
              <a:rPr lang="it-IT" sz="2400" b="1" dirty="0">
                <a:latin typeface="Times New Roman" panose="02020603050405020304" pitchFamily="18" charset="0"/>
                <a:cs typeface="Times New Roman" panose="02020603050405020304" pitchFamily="18" charset="0"/>
              </a:rPr>
              <a:t>Il Codice di comportamento nelle strutture sanitarie</a:t>
            </a:r>
          </a:p>
        </p:txBody>
      </p:sp>
    </p:spTree>
    <p:extLst>
      <p:ext uri="{BB962C8B-B14F-4D97-AF65-F5344CB8AC3E}">
        <p14:creationId xmlns:p14="http://schemas.microsoft.com/office/powerpoint/2010/main" val="3470011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30213" y="666750"/>
            <a:ext cx="8256587" cy="5354538"/>
          </a:xfrm>
        </p:spPr>
        <p:txBody>
          <a:bodyPr/>
          <a:lstStyle/>
          <a:p>
            <a:pPr marL="0" indent="0">
              <a:buNone/>
            </a:pPr>
            <a:r>
              <a:rPr lang="it-IT" sz="1800" dirty="0">
                <a:latin typeface="Times New Roman" panose="02020603050405020304" pitchFamily="18" charset="0"/>
                <a:cs typeface="Times New Roman" panose="02020603050405020304" pitchFamily="18" charset="0"/>
              </a:rPr>
              <a:t>Il D.P.R. 10 gennaio 1957 n. 3 (Statuto degli impiegati civili dello Stato) detta i principi fondamentali dei doveri dell’impiegato e dei suoi rapporti con i superiori, indicando le responsabilità conseguenti alla violazione dei doveri.</a:t>
            </a:r>
          </a:p>
          <a:p>
            <a:pPr marL="0" indent="0">
              <a:buNone/>
            </a:pPr>
            <a:r>
              <a:rPr lang="it-IT" sz="1800" dirty="0">
                <a:latin typeface="Times New Roman" panose="02020603050405020304" pitchFamily="18" charset="0"/>
                <a:cs typeface="Times New Roman" panose="02020603050405020304" pitchFamily="18" charset="0"/>
              </a:rPr>
              <a:t>In particolare l’art. 13 (Comportamento in servizio) così si esprime:</a:t>
            </a:r>
          </a:p>
          <a:p>
            <a:pPr marL="0" indent="0">
              <a:buNone/>
            </a:pPr>
            <a:r>
              <a:rPr lang="it-IT" sz="1800" dirty="0">
                <a:latin typeface="Times New Roman" panose="02020603050405020304" pitchFamily="18" charset="0"/>
                <a:cs typeface="Times New Roman" panose="02020603050405020304" pitchFamily="18" charset="0"/>
              </a:rPr>
              <a:t>«L'impiegato deve prestare tutta la sua opera nel disimpegno delle mansioni che gli sono affidate curando, in conformità delle leggi, con diligenza e nel miglior modo, l'interesse dell'Amministrazione per il pubblico bene.</a:t>
            </a:r>
          </a:p>
          <a:p>
            <a:pPr marL="0" indent="0">
              <a:buNone/>
            </a:pPr>
            <a:r>
              <a:rPr lang="it-IT" sz="1800" dirty="0">
                <a:latin typeface="Times New Roman" panose="02020603050405020304" pitchFamily="18" charset="0"/>
                <a:cs typeface="Times New Roman" panose="02020603050405020304" pitchFamily="18" charset="0"/>
              </a:rPr>
              <a:t>L'impiegato deve conformare la sua condotta al dovere di servire esclusivamente la Nazione, di osservare lealmente la Costituzione e le altre leggi e non deve svolgere attività incompatibili con l'anzidetto dovere. Nei rapporti con i superiori e con i colleghi l'impiegato deve ispirarsi al principio di un'assidua o solerte collaborazione; deve essere di guida e di esempio ai dipendenti, in modo da assicurare il più efficace rendimento del servizio. Nei rapporti con il pubblico, il comportamento dell'impiegato deve essere tale da stabilire completa fiducia e sincera collaborazione tra i cittadini e l'Amministrazione. Qualora non sussistano particolari ragioni da sottoporre al capo dell'ufficio, l'impiegato deve, di regola, trattare gli affari attribuiti alla sua competenza tempestivamente e secondo il loro ordine cronologico. Fuori dell'ufficio, l'impiegato deve mantenere condotta conforme alla dignità delle proprie funzioni.»</a:t>
            </a:r>
          </a:p>
        </p:txBody>
      </p:sp>
      <p:sp>
        <p:nvSpPr>
          <p:cNvPr id="3" name="Titolo 2"/>
          <p:cNvSpPr>
            <a:spLocks noGrp="1"/>
          </p:cNvSpPr>
          <p:nvPr>
            <p:ph type="title"/>
          </p:nvPr>
        </p:nvSpPr>
        <p:spPr>
          <a:xfrm>
            <a:off x="405635" y="0"/>
            <a:ext cx="8256587" cy="666750"/>
          </a:xfrm>
        </p:spPr>
        <p:txBody>
          <a:bodyPr/>
          <a:lstStyle/>
          <a:p>
            <a:r>
              <a:rPr lang="it-IT" sz="2400" b="1" dirty="0">
                <a:latin typeface="Times New Roman" panose="02020603050405020304" pitchFamily="18" charset="0"/>
                <a:cs typeface="Times New Roman" panose="02020603050405020304" pitchFamily="18" charset="0"/>
              </a:rPr>
              <a:t>Il DPR 10 gennaio 1957 n. 3</a:t>
            </a:r>
          </a:p>
        </p:txBody>
      </p:sp>
    </p:spTree>
    <p:extLst>
      <p:ext uri="{BB962C8B-B14F-4D97-AF65-F5344CB8AC3E}">
        <p14:creationId xmlns:p14="http://schemas.microsoft.com/office/powerpoint/2010/main" val="422966593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84187" y="764704"/>
            <a:ext cx="8229600" cy="4802088"/>
          </a:xfrm>
        </p:spPr>
        <p:txBody>
          <a:bodyPr/>
          <a:lstStyle/>
          <a:p>
            <a:pPr marL="0" indent="0">
              <a:buNone/>
            </a:pPr>
            <a:r>
              <a:rPr lang="it-IT" sz="1600" dirty="0">
                <a:latin typeface="Times New Roman" panose="02020603050405020304" pitchFamily="18" charset="0"/>
                <a:cs typeface="Times New Roman" panose="02020603050405020304" pitchFamily="18" charset="0"/>
              </a:rPr>
              <a:t>Nella delibera 358/2017 n. 358 per l’attività assistenziale si raccomandano nel codice di comportamento indicazioni specifiche quali il richiamo:</a:t>
            </a:r>
          </a:p>
          <a:p>
            <a:pPr marL="0" indent="0">
              <a:buNone/>
            </a:pPr>
            <a:r>
              <a:rPr lang="it-IT" sz="1600" dirty="0">
                <a:latin typeface="Times New Roman" panose="02020603050405020304" pitchFamily="18" charset="0"/>
                <a:cs typeface="Times New Roman" panose="02020603050405020304" pitchFamily="18" charset="0"/>
              </a:rPr>
              <a:t> - all’obbligo del rispetto delle liste e della riduzione dei tempi di attesa e delle relative normative</a:t>
            </a:r>
          </a:p>
          <a:p>
            <a:pPr>
              <a:buFontTx/>
              <a:buChar char="-"/>
            </a:pPr>
            <a:r>
              <a:rPr lang="it-IT" sz="1600" dirty="0">
                <a:latin typeface="Times New Roman" panose="02020603050405020304" pitchFamily="18" charset="0"/>
                <a:cs typeface="Times New Roman" panose="02020603050405020304" pitchFamily="18" charset="0"/>
              </a:rPr>
              <a:t>all’obbligo per il personale sanitario di tenere distinte l’attività istituzionale e quella libero-professionale, per ciò che riguarda i rispettivi tempi, luoghi e modalità di svolgimento</a:t>
            </a:r>
          </a:p>
          <a:p>
            <a:pPr>
              <a:buFontTx/>
              <a:buChar char="-"/>
            </a:pPr>
            <a:r>
              <a:rPr lang="it-IT" sz="1600" dirty="0">
                <a:latin typeface="Times New Roman" panose="02020603050405020304" pitchFamily="18" charset="0"/>
                <a:cs typeface="Times New Roman" panose="02020603050405020304" pitchFamily="18" charset="0"/>
              </a:rPr>
              <a:t>all’obbligo del medico di garantire la tracciabilità dei pagamenti e la tempestiva contabilizzazione delle somme incassate nell’attività libero-professionale intramuraria</a:t>
            </a:r>
          </a:p>
          <a:p>
            <a:pPr>
              <a:buFontTx/>
              <a:buChar char="-"/>
            </a:pPr>
            <a:r>
              <a:rPr lang="it-IT" sz="1600" dirty="0">
                <a:latin typeface="Times New Roman" panose="02020603050405020304" pitchFamily="18" charset="0"/>
                <a:cs typeface="Times New Roman" panose="02020603050405020304" pitchFamily="18" charset="0"/>
              </a:rPr>
              <a:t>al corretto assolvimento degli obblighi informativi e alle relative tempistiche di trasmissione dei flussi sulle prestazioni sanitarie erogate</a:t>
            </a:r>
          </a:p>
          <a:p>
            <a:pPr>
              <a:buFontTx/>
              <a:buChar char="-"/>
            </a:pPr>
            <a:r>
              <a:rPr lang="it-IT" sz="1600" dirty="0">
                <a:latin typeface="Times New Roman" panose="02020603050405020304" pitchFamily="18" charset="0"/>
                <a:cs typeface="Times New Roman" panose="02020603050405020304" pitchFamily="18" charset="0"/>
              </a:rPr>
              <a:t>all’obbligo di aggiornamento professionale per il personale sanitario</a:t>
            </a:r>
          </a:p>
          <a:p>
            <a:pPr>
              <a:buFontTx/>
              <a:buChar char="-"/>
            </a:pPr>
            <a:r>
              <a:rPr lang="it-IT" sz="1600" dirty="0">
                <a:latin typeface="Times New Roman" panose="02020603050405020304" pitchFamily="18" charset="0"/>
                <a:cs typeface="Times New Roman" panose="02020603050405020304" pitchFamily="18" charset="0"/>
              </a:rPr>
              <a:t>all’osservanza dei principi deontologici e di imparzialità anche nella prescrizione/consiglio terapeutico di prodotti diversi dai farmaci</a:t>
            </a:r>
          </a:p>
          <a:p>
            <a:pPr>
              <a:buFontTx/>
              <a:buChar char="-"/>
            </a:pPr>
            <a:r>
              <a:rPr lang="it-IT" sz="1600" dirty="0">
                <a:latin typeface="Times New Roman" panose="02020603050405020304" pitchFamily="18" charset="0"/>
                <a:cs typeface="Times New Roman" panose="02020603050405020304" pitchFamily="18" charset="0"/>
              </a:rPr>
              <a:t>al rispetto dei turni di lavoro programmati, salo giusta causa adeguatamente motivata</a:t>
            </a:r>
          </a:p>
          <a:p>
            <a:pPr>
              <a:buFontTx/>
              <a:buChar char="-"/>
            </a:pPr>
            <a:r>
              <a:rPr lang="it-IT" sz="1600" dirty="0">
                <a:latin typeface="Times New Roman" panose="02020603050405020304" pitchFamily="18" charset="0"/>
                <a:cs typeface="Times New Roman" panose="02020603050405020304" pitchFamily="18" charset="0"/>
              </a:rPr>
              <a:t>all’obbligo della corretta tenuta e gestione della documentazione clinica</a:t>
            </a:r>
          </a:p>
          <a:p>
            <a:pPr marL="0" indent="0">
              <a:buNone/>
            </a:pPr>
            <a:r>
              <a:rPr lang="it-IT" sz="1600" dirty="0">
                <a:latin typeface="Times New Roman" panose="02020603050405020304" pitchFamily="18" charset="0"/>
                <a:cs typeface="Times New Roman" panose="02020603050405020304" pitchFamily="18" charset="0"/>
              </a:rPr>
              <a:t> </a:t>
            </a:r>
          </a:p>
          <a:p>
            <a:pPr marL="0" indent="0">
              <a:buNone/>
            </a:pPr>
            <a:r>
              <a:rPr lang="it-IT" sz="1600" dirty="0">
                <a:latin typeface="Times New Roman" panose="02020603050405020304" pitchFamily="18" charset="0"/>
                <a:cs typeface="Times New Roman" panose="02020603050405020304" pitchFamily="18" charset="0"/>
              </a:rPr>
              <a:t> </a:t>
            </a:r>
          </a:p>
          <a:p>
            <a:pPr marL="0" indent="0">
              <a:buNone/>
            </a:pPr>
            <a:endParaRPr lang="it-IT" sz="16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31434"/>
            <a:ext cx="8256587" cy="666750"/>
          </a:xfrm>
        </p:spPr>
        <p:txBody>
          <a:bodyPr/>
          <a:lstStyle/>
          <a:p>
            <a:r>
              <a:rPr lang="it-IT" sz="2400" b="1" dirty="0">
                <a:latin typeface="Times New Roman" panose="02020603050405020304" pitchFamily="18" charset="0"/>
                <a:cs typeface="Times New Roman" panose="02020603050405020304" pitchFamily="18" charset="0"/>
              </a:rPr>
              <a:t>Le misure specifiche per l’attività assistenziale</a:t>
            </a:r>
          </a:p>
        </p:txBody>
      </p:sp>
    </p:spTree>
    <p:extLst>
      <p:ext uri="{BB962C8B-B14F-4D97-AF65-F5344CB8AC3E}">
        <p14:creationId xmlns:p14="http://schemas.microsoft.com/office/powerpoint/2010/main" val="183388015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84187" y="764704"/>
            <a:ext cx="8229600" cy="4802088"/>
          </a:xfrm>
        </p:spPr>
        <p:txBody>
          <a:bodyPr/>
          <a:lstStyle/>
          <a:p>
            <a:pPr marL="0" indent="0">
              <a:buNone/>
            </a:pPr>
            <a:r>
              <a:rPr lang="it-IT" sz="1600" dirty="0">
                <a:latin typeface="Times New Roman" panose="02020603050405020304" pitchFamily="18" charset="0"/>
                <a:cs typeface="Times New Roman" panose="02020603050405020304" pitchFamily="18" charset="0"/>
              </a:rPr>
              <a:t>La stessa delibera 358/2017 raccomanda di inserire nel codice di comportamento indicazioni specifiche quali il  divieto:</a:t>
            </a:r>
          </a:p>
          <a:p>
            <a:pPr marL="0" indent="0">
              <a:buNone/>
            </a:pPr>
            <a:r>
              <a:rPr lang="it-IT" sz="1600" dirty="0">
                <a:latin typeface="Times New Roman" panose="02020603050405020304" pitchFamily="18" charset="0"/>
                <a:cs typeface="Times New Roman" panose="02020603050405020304" pitchFamily="18" charset="0"/>
              </a:rPr>
              <a:t>- di condizionare il paziente orientandolo verso la visita in regime di libera professione</a:t>
            </a:r>
          </a:p>
          <a:p>
            <a:pPr marL="0" indent="0">
              <a:buNone/>
            </a:pPr>
            <a:r>
              <a:rPr lang="it-IT" sz="1600" dirty="0">
                <a:latin typeface="Times New Roman" panose="02020603050405020304" pitchFamily="18" charset="0"/>
                <a:cs typeface="Times New Roman" panose="02020603050405020304" pitchFamily="18" charset="0"/>
              </a:rPr>
              <a:t>- di percepire corrispettivi di qualsiasi natura nell’esercizio delle funzioni istituzionali che non siano consentiti dalla legge, previsti dal contratto collettivo ed autorizzati dall’ente</a:t>
            </a:r>
          </a:p>
          <a:p>
            <a:pPr marL="0" indent="0">
              <a:buNone/>
            </a:pPr>
            <a:r>
              <a:rPr lang="it-IT" sz="1600" dirty="0">
                <a:latin typeface="Times New Roman" panose="02020603050405020304" pitchFamily="18" charset="0"/>
                <a:cs typeface="Times New Roman" panose="02020603050405020304" pitchFamily="18" charset="0"/>
              </a:rPr>
              <a:t>- di usare divise e indumenti forniti dall’ente al di fuori dei luoghi e degli orari di lavoro</a:t>
            </a:r>
          </a:p>
          <a:p>
            <a:pPr marL="0" indent="0">
              <a:buNone/>
            </a:pPr>
            <a:r>
              <a:rPr lang="it-IT" sz="1600" dirty="0">
                <a:latin typeface="Times New Roman" panose="02020603050405020304" pitchFamily="18" charset="0"/>
                <a:cs typeface="Times New Roman" panose="02020603050405020304" pitchFamily="18" charset="0"/>
              </a:rPr>
              <a:t>- di indicare nella documentazione sanitaria il nome commerciale dei farmaci.</a:t>
            </a:r>
          </a:p>
          <a:p>
            <a:pPr marL="0" indent="0">
              <a:buNone/>
            </a:pPr>
            <a:r>
              <a:rPr lang="it-IT" sz="1600" dirty="0">
                <a:latin typeface="Times New Roman" panose="02020603050405020304" pitchFamily="18" charset="0"/>
                <a:cs typeface="Times New Roman" panose="02020603050405020304" pitchFamily="18" charset="0"/>
              </a:rPr>
              <a:t>Per disporre di ulteriori elementi conoscitivi il questionario per la rilevazione della qualità percepita nell’assistenza ricevuta deve essere tradotto in più lingue e predisposto in forma anonima, prevedendo una sezione per le osservazioni, da parte dell’utente, sulla percezione di eventuali anomalie nella relazione intercorsa con gli operatori.</a:t>
            </a:r>
          </a:p>
          <a:p>
            <a:pPr marL="0" indent="0">
              <a:buNone/>
            </a:pPr>
            <a:r>
              <a:rPr lang="it-IT" sz="1600" dirty="0">
                <a:latin typeface="Times New Roman" panose="02020603050405020304" pitchFamily="18" charset="0"/>
                <a:cs typeface="Times New Roman" panose="02020603050405020304" pitchFamily="18" charset="0"/>
              </a:rPr>
              <a:t>Il questionario compilato dovrebbe pervenire direttamente al responsabile della struttura di valutazione interna, evitando commistioni con gli operatori dell’U.O  in cui  stata erogata l’assistenza e il responsabile dovrebbe trasmetterlo al RPCT nel caso in cui le anomalie siano da ricondurre alle sue competenze.</a:t>
            </a:r>
          </a:p>
          <a:p>
            <a:pPr marL="0" indent="0">
              <a:buNone/>
            </a:pPr>
            <a:r>
              <a:rPr lang="it-IT" sz="1600" dirty="0">
                <a:latin typeface="Times New Roman" panose="02020603050405020304" pitchFamily="18" charset="0"/>
                <a:cs typeface="Times New Roman" panose="02020603050405020304" pitchFamily="18" charset="0"/>
              </a:rPr>
              <a:t>Un aspetto particolare riguarda la corretta comunicazione dei percorsi di cura per garantire una sottoscrizione consapevole del consenso informato e il miglioramento delle relazioni del personale sanitario con il paziente e i suoi familiari.</a:t>
            </a:r>
          </a:p>
          <a:p>
            <a:pPr marL="0" indent="0">
              <a:buNone/>
            </a:pPr>
            <a:endParaRPr lang="it-IT" sz="16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31434"/>
            <a:ext cx="8256587" cy="666750"/>
          </a:xfrm>
        </p:spPr>
        <p:txBody>
          <a:bodyPr/>
          <a:lstStyle/>
          <a:p>
            <a:r>
              <a:rPr lang="it-IT" sz="2400" b="1" dirty="0">
                <a:latin typeface="Times New Roman" panose="02020603050405020304" pitchFamily="18" charset="0"/>
                <a:cs typeface="Times New Roman" panose="02020603050405020304" pitchFamily="18" charset="0"/>
              </a:rPr>
              <a:t>Le misure specifiche per l’attività assistenziale</a:t>
            </a:r>
          </a:p>
        </p:txBody>
      </p:sp>
    </p:spTree>
    <p:extLst>
      <p:ext uri="{BB962C8B-B14F-4D97-AF65-F5344CB8AC3E}">
        <p14:creationId xmlns:p14="http://schemas.microsoft.com/office/powerpoint/2010/main" val="256218855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84187" y="764704"/>
            <a:ext cx="8229600" cy="4802088"/>
          </a:xfrm>
        </p:spPr>
        <p:txBody>
          <a:bodyPr/>
          <a:lstStyle/>
          <a:p>
            <a:pPr marL="0" indent="0">
              <a:buNone/>
            </a:pPr>
            <a:endParaRPr lang="it-IT" sz="1600" dirty="0">
              <a:latin typeface="Times New Roman" panose="02020603050405020304" pitchFamily="18" charset="0"/>
              <a:cs typeface="Times New Roman" panose="02020603050405020304" pitchFamily="18" charset="0"/>
            </a:endParaRPr>
          </a:p>
          <a:p>
            <a:pPr marL="0" indent="0">
              <a:buNone/>
            </a:pPr>
            <a:r>
              <a:rPr lang="it-IT" sz="1600" dirty="0">
                <a:latin typeface="Times New Roman" panose="02020603050405020304" pitchFamily="18" charset="0"/>
                <a:cs typeface="Times New Roman" panose="02020603050405020304" pitchFamily="18" charset="0"/>
              </a:rPr>
              <a:t>La stessa delibera 358/2017 raccomanda di inserire nel codice di comportamento indicazioni specifiche per coloro che svolgono attività contrattuale quali il  divieto di chiedere e/o accettare benefit impropri per uso privato, come ad esempio:</a:t>
            </a:r>
          </a:p>
          <a:p>
            <a:pPr>
              <a:buFontTx/>
              <a:buChar char="-"/>
            </a:pPr>
            <a:r>
              <a:rPr lang="it-IT" sz="1600" dirty="0">
                <a:latin typeface="Times New Roman" panose="02020603050405020304" pitchFamily="18" charset="0"/>
                <a:cs typeface="Times New Roman" panose="02020603050405020304" pitchFamily="18" charset="0"/>
              </a:rPr>
              <a:t>Eccedenze di fornitura conseguenti ad acquisti</a:t>
            </a:r>
          </a:p>
          <a:p>
            <a:pPr>
              <a:buFontTx/>
              <a:buChar char="-"/>
            </a:pPr>
            <a:r>
              <a:rPr lang="it-IT" sz="1600" dirty="0">
                <a:latin typeface="Times New Roman" panose="02020603050405020304" pitchFamily="18" charset="0"/>
                <a:cs typeface="Times New Roman" panose="02020603050405020304" pitchFamily="18" charset="0"/>
              </a:rPr>
              <a:t>Campioni gratuiti di beni in quantità superiore a quanto previsto dalla normativa o da specifiche procedure aziendali</a:t>
            </a:r>
          </a:p>
          <a:p>
            <a:pPr>
              <a:buFontTx/>
              <a:buChar char="-"/>
            </a:pPr>
            <a:r>
              <a:rPr lang="it-IT" sz="1600" dirty="0">
                <a:latin typeface="Times New Roman" panose="02020603050405020304" pitchFamily="18" charset="0"/>
                <a:cs typeface="Times New Roman" panose="02020603050405020304" pitchFamily="18" charset="0"/>
              </a:rPr>
              <a:t>Doni che, seppur presentati con valore inferiore alla soglia consentita, siano percepiti dal ricevente di valore superiore e/o siano elargiti con ricorrenza</a:t>
            </a:r>
          </a:p>
          <a:p>
            <a:pPr>
              <a:buFontTx/>
              <a:buChar char="-"/>
            </a:pPr>
            <a:r>
              <a:rPr lang="it-IT" sz="1600" dirty="0">
                <a:latin typeface="Times New Roman" panose="02020603050405020304" pitchFamily="18" charset="0"/>
                <a:cs typeface="Times New Roman" panose="02020603050405020304" pitchFamily="18" charset="0"/>
              </a:rPr>
              <a:t>Comodati d’uso e valutazioni in prova che non siano stati autorizzati dalla direzione aziendale e il cui impiego non sia pertinente alle funzioni svolte dal soggetto e/o dall’U.O presso cui questo è incardinato</a:t>
            </a:r>
          </a:p>
          <a:p>
            <a:pPr>
              <a:buFontTx/>
              <a:buChar char="-"/>
            </a:pPr>
            <a:r>
              <a:rPr lang="it-IT" sz="1600" dirty="0">
                <a:latin typeface="Times New Roman" panose="02020603050405020304" pitchFamily="18" charset="0"/>
                <a:cs typeface="Times New Roman" panose="02020603050405020304" pitchFamily="18" charset="0"/>
              </a:rPr>
              <a:t>Benefici economici a qualunque titolo derivanti dall’instaurarsi di relazioni extra-ufficio</a:t>
            </a:r>
          </a:p>
          <a:p>
            <a:pPr marL="0" indent="0">
              <a:buNone/>
            </a:pPr>
            <a:endParaRPr lang="it-IT" sz="16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31434"/>
            <a:ext cx="8256587" cy="666750"/>
          </a:xfrm>
        </p:spPr>
        <p:txBody>
          <a:bodyPr/>
          <a:lstStyle/>
          <a:p>
            <a:r>
              <a:rPr lang="it-IT" sz="2400" b="1" dirty="0">
                <a:latin typeface="Times New Roman" panose="02020603050405020304" pitchFamily="18" charset="0"/>
                <a:cs typeface="Times New Roman" panose="02020603050405020304" pitchFamily="18" charset="0"/>
              </a:rPr>
              <a:t>Le misure specifiche per l’attività contrattuale</a:t>
            </a:r>
          </a:p>
        </p:txBody>
      </p:sp>
    </p:spTree>
    <p:extLst>
      <p:ext uri="{BB962C8B-B14F-4D97-AF65-F5344CB8AC3E}">
        <p14:creationId xmlns:p14="http://schemas.microsoft.com/office/powerpoint/2010/main" val="330485453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84187" y="764704"/>
            <a:ext cx="8229600" cy="4802088"/>
          </a:xfrm>
        </p:spPr>
        <p:txBody>
          <a:bodyPr/>
          <a:lstStyle/>
          <a:p>
            <a:pPr marL="0" indent="0">
              <a:buNone/>
            </a:pPr>
            <a:endParaRPr lang="it-IT" sz="1600" dirty="0">
              <a:latin typeface="Times New Roman" panose="02020603050405020304" pitchFamily="18" charset="0"/>
              <a:cs typeface="Times New Roman" panose="02020603050405020304" pitchFamily="18" charset="0"/>
            </a:endParaRPr>
          </a:p>
          <a:p>
            <a:pPr marL="0" indent="0">
              <a:buNone/>
            </a:pPr>
            <a:r>
              <a:rPr lang="it-IT" sz="1600" dirty="0">
                <a:latin typeface="Times New Roman" panose="02020603050405020304" pitchFamily="18" charset="0"/>
                <a:cs typeface="Times New Roman" panose="02020603050405020304" pitchFamily="18" charset="0"/>
              </a:rPr>
              <a:t>L’ANAC ha avviato una serie di riflessioni e studi per il miglioramento del sistema Codice nazionale di comportamento-Codici di comportamento delle amministrazioni-Linee guida ANAC in vista dell’adozione di una nuova edizione delle linee guida in materia.</a:t>
            </a:r>
          </a:p>
          <a:p>
            <a:pPr marL="0" indent="0">
              <a:buNone/>
            </a:pPr>
            <a:r>
              <a:rPr lang="it-IT" sz="1600" dirty="0">
                <a:latin typeface="Times New Roman" panose="02020603050405020304" pitchFamily="18" charset="0"/>
                <a:cs typeface="Times New Roman" panose="02020603050405020304" pitchFamily="18" charset="0"/>
              </a:rPr>
              <a:t>Le conclusioni dello studio indicano tra le modifiche opportune:</a:t>
            </a:r>
          </a:p>
          <a:p>
            <a:pPr>
              <a:buFontTx/>
              <a:buChar char="-"/>
            </a:pPr>
            <a:r>
              <a:rPr lang="it-IT" sz="1600" dirty="0">
                <a:latin typeface="Times New Roman" panose="02020603050405020304" pitchFamily="18" charset="0"/>
                <a:cs typeface="Times New Roman" panose="02020603050405020304" pitchFamily="18" charset="0"/>
              </a:rPr>
              <a:t>il superamento dell’indicazione dei doveri contenuti nel Codice nazionale come «minimi»</a:t>
            </a:r>
          </a:p>
          <a:p>
            <a:pPr>
              <a:buFontTx/>
              <a:buChar char="-"/>
            </a:pPr>
            <a:r>
              <a:rPr lang="it-IT" sz="1600" dirty="0">
                <a:latin typeface="Times New Roman" panose="02020603050405020304" pitchFamily="18" charset="0"/>
                <a:cs typeface="Times New Roman" panose="02020603050405020304" pitchFamily="18" charset="0"/>
              </a:rPr>
              <a:t>la necessità che l’estensione del Codice ai soggetti estranei alla PA sia effettuata con legge</a:t>
            </a:r>
          </a:p>
          <a:p>
            <a:pPr>
              <a:buFontTx/>
              <a:buChar char="-"/>
            </a:pPr>
            <a:r>
              <a:rPr lang="it-IT" sz="1600" dirty="0">
                <a:latin typeface="Times New Roman" panose="02020603050405020304" pitchFamily="18" charset="0"/>
                <a:cs typeface="Times New Roman" panose="02020603050405020304" pitchFamily="18" charset="0"/>
              </a:rPr>
              <a:t>l’estensione del Codice di comportamento ai funzionari onorari, ai Commissari straordinari, ai Commissari ad acta</a:t>
            </a:r>
          </a:p>
          <a:p>
            <a:pPr>
              <a:buFontTx/>
              <a:buChar char="-"/>
            </a:pPr>
            <a:r>
              <a:rPr lang="it-IT" sz="1600" dirty="0">
                <a:latin typeface="Times New Roman" panose="02020603050405020304" pitchFamily="18" charset="0"/>
                <a:cs typeface="Times New Roman" panose="02020603050405020304" pitchFamily="18" charset="0"/>
              </a:rPr>
              <a:t>una maggiore specificazione dei doveri del funzionario al di fuori dell’ufficio</a:t>
            </a:r>
          </a:p>
          <a:p>
            <a:pPr>
              <a:buFontTx/>
              <a:buChar char="-"/>
            </a:pPr>
            <a:r>
              <a:rPr lang="it-IT" sz="1600" dirty="0">
                <a:latin typeface="Times New Roman" panose="02020603050405020304" pitchFamily="18" charset="0"/>
                <a:cs typeface="Times New Roman" panose="02020603050405020304" pitchFamily="18" charset="0"/>
              </a:rPr>
              <a:t>una maggiore attenzione alla tutela della qualità e della riservatezza dei dati, in considerazione dello sviluppo dell’amministrazione digitale</a:t>
            </a:r>
          </a:p>
          <a:p>
            <a:pPr>
              <a:buFontTx/>
              <a:buChar char="-"/>
            </a:pPr>
            <a:r>
              <a:rPr lang="it-IT" sz="1600" dirty="0">
                <a:latin typeface="Times New Roman" panose="02020603050405020304" pitchFamily="18" charset="0"/>
                <a:cs typeface="Times New Roman" panose="02020603050405020304" pitchFamily="18" charset="0"/>
              </a:rPr>
              <a:t>la previsione di esemplificazione dei comportamenti attesi dai funzionari </a:t>
            </a:r>
          </a:p>
          <a:p>
            <a:pPr marL="0" indent="0">
              <a:buNone/>
            </a:pPr>
            <a:endParaRPr lang="it-IT" sz="16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31434"/>
            <a:ext cx="8256587" cy="666750"/>
          </a:xfrm>
        </p:spPr>
        <p:txBody>
          <a:bodyPr/>
          <a:lstStyle/>
          <a:p>
            <a:r>
              <a:rPr lang="it-IT" sz="2400" b="1" dirty="0">
                <a:latin typeface="Times New Roman" panose="02020603050405020304" pitchFamily="18" charset="0"/>
                <a:cs typeface="Times New Roman" panose="02020603050405020304" pitchFamily="18" charset="0"/>
              </a:rPr>
              <a:t>Le linee di </a:t>
            </a:r>
            <a:r>
              <a:rPr lang="it-IT" sz="2400" b="1">
                <a:latin typeface="Times New Roman" panose="02020603050405020304" pitchFamily="18" charset="0"/>
                <a:cs typeface="Times New Roman" panose="02020603050405020304" pitchFamily="18" charset="0"/>
              </a:rPr>
              <a:t>sviluppo dei Codici </a:t>
            </a:r>
            <a:r>
              <a:rPr lang="it-IT" sz="2400" b="1" dirty="0">
                <a:latin typeface="Times New Roman" panose="02020603050405020304" pitchFamily="18" charset="0"/>
                <a:cs typeface="Times New Roman" panose="02020603050405020304" pitchFamily="18" charset="0"/>
              </a:rPr>
              <a:t>di comportamento</a:t>
            </a:r>
          </a:p>
        </p:txBody>
      </p:sp>
    </p:spTree>
    <p:extLst>
      <p:ext uri="{BB962C8B-B14F-4D97-AF65-F5344CB8AC3E}">
        <p14:creationId xmlns:p14="http://schemas.microsoft.com/office/powerpoint/2010/main" val="3342856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836712"/>
            <a:ext cx="8229600" cy="4802088"/>
          </a:xfrm>
        </p:spPr>
        <p:txBody>
          <a:bodyPr/>
          <a:lstStyle/>
          <a:p>
            <a:pPr>
              <a:buFontTx/>
              <a:buChar char="-"/>
            </a:pPr>
            <a:r>
              <a:rPr lang="it-IT" sz="1800" dirty="0">
                <a:latin typeface="Times New Roman" panose="02020603050405020304" pitchFamily="18" charset="0"/>
                <a:cs typeface="Times New Roman" panose="02020603050405020304" pitchFamily="18" charset="0"/>
              </a:rPr>
              <a:t>D.M. funzione pubblica 31 marzo 1994  (14 articoli)</a:t>
            </a:r>
          </a:p>
          <a:p>
            <a:pPr>
              <a:buFontTx/>
              <a:buChar char="-"/>
            </a:pPr>
            <a:r>
              <a:rPr lang="it-IT" sz="1800" dirty="0">
                <a:latin typeface="Times New Roman" panose="02020603050405020304" pitchFamily="18" charset="0"/>
                <a:cs typeface="Times New Roman" panose="02020603050405020304" pitchFamily="18" charset="0"/>
              </a:rPr>
              <a:t>D.M. funzione pubblica 28 novembre 2000 (14 articoli)</a:t>
            </a:r>
          </a:p>
          <a:p>
            <a:pPr>
              <a:buFontTx/>
              <a:buChar char="-"/>
            </a:pPr>
            <a:r>
              <a:rPr lang="it-IT" sz="1800" dirty="0">
                <a:latin typeface="Times New Roman" panose="02020603050405020304" pitchFamily="18" charset="0"/>
                <a:cs typeface="Times New Roman" panose="02020603050405020304" pitchFamily="18" charset="0"/>
              </a:rPr>
              <a:t>Art. 54 D. </a:t>
            </a:r>
            <a:r>
              <a:rPr lang="it-IT" sz="1800" dirty="0" err="1">
                <a:latin typeface="Times New Roman" panose="02020603050405020304" pitchFamily="18" charset="0"/>
                <a:cs typeface="Times New Roman" panose="02020603050405020304" pitchFamily="18" charset="0"/>
              </a:rPr>
              <a:t>Lgs</a:t>
            </a:r>
            <a:r>
              <a:rPr lang="it-IT" sz="1800" dirty="0">
                <a:latin typeface="Times New Roman" panose="02020603050405020304" pitchFamily="18" charset="0"/>
                <a:cs typeface="Times New Roman" panose="02020603050405020304" pitchFamily="18" charset="0"/>
              </a:rPr>
              <a:t>. 30 marzo 2001 n. 165 poi sostituito dalla</a:t>
            </a:r>
          </a:p>
          <a:p>
            <a:pPr marL="0" indent="0">
              <a:buNone/>
            </a:pPr>
            <a:r>
              <a:rPr lang="it-IT" sz="1800" dirty="0">
                <a:latin typeface="Times New Roman" panose="02020603050405020304" pitchFamily="18" charset="0"/>
                <a:cs typeface="Times New Roman" panose="02020603050405020304" pitchFamily="18" charset="0"/>
              </a:rPr>
              <a:t>L. 6 novembre 2012 n. 190 (art. 1 comma 44)</a:t>
            </a:r>
          </a:p>
          <a:p>
            <a:pPr>
              <a:buFontTx/>
              <a:buChar char="-"/>
            </a:pPr>
            <a:r>
              <a:rPr lang="it-IT" sz="1800" dirty="0">
                <a:latin typeface="Times New Roman" panose="02020603050405020304" pitchFamily="18" charset="0"/>
                <a:cs typeface="Times New Roman" panose="02020603050405020304" pitchFamily="18" charset="0"/>
              </a:rPr>
              <a:t>D.P.R. 16 aprile 2013 n. 62 (17 articoli)</a:t>
            </a:r>
          </a:p>
          <a:p>
            <a:pPr marL="0" indent="0">
              <a:buNone/>
            </a:pPr>
            <a:r>
              <a:rPr lang="it-IT" sz="1800" dirty="0">
                <a:latin typeface="Times New Roman" panose="02020603050405020304" pitchFamily="18" charset="0"/>
                <a:cs typeface="Times New Roman" panose="02020603050405020304" pitchFamily="18" charset="0"/>
              </a:rPr>
              <a:t>La CIVIT con delibera 24 ottobre 2013 n. 75 ha adottato le Linee guida in materia di codici di comportamento.</a:t>
            </a:r>
          </a:p>
          <a:p>
            <a:pPr marL="0" indent="0">
              <a:buNone/>
            </a:pPr>
            <a:r>
              <a:rPr lang="it-IT" sz="1800" dirty="0">
                <a:latin typeface="Times New Roman" panose="02020603050405020304" pitchFamily="18" charset="0"/>
                <a:cs typeface="Times New Roman" panose="02020603050405020304" pitchFamily="18" charset="0"/>
              </a:rPr>
              <a:t>Nell’impostazione originaria il Codice di comportamento era allegato ai CCNL, per cui gli obblighi in esso contenuti avevano natura contrattuale.</a:t>
            </a:r>
          </a:p>
          <a:p>
            <a:pPr marL="0" indent="0">
              <a:buNone/>
            </a:pPr>
            <a:r>
              <a:rPr lang="it-IT" sz="1800" dirty="0">
                <a:latin typeface="Times New Roman" panose="02020603050405020304" pitchFamily="18" charset="0"/>
                <a:cs typeface="Times New Roman" panose="02020603050405020304" pitchFamily="18" charset="0"/>
              </a:rPr>
              <a:t>Il comma 44 della legge 190/2012, che ha modificato l’art. 54 del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165/2001, ha assegnato al Governo la competenza a definire un codice di comportamento «al fine di assicurar la qualità dei servizi, la prevenzione dei fenomeni di corruzione, il rispetto dei doveri costituzionali di diligenza, lealtà, imparzialità e servizio esclusivo alla cura dell’interesse pubblico.», stabilendo che la violazione dei doveri contenuti nel codice è fonte di responsabilità disciplinare</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0"/>
            <a:ext cx="8256587" cy="666750"/>
          </a:xfrm>
        </p:spPr>
        <p:txBody>
          <a:bodyPr/>
          <a:lstStyle/>
          <a:p>
            <a:r>
              <a:rPr lang="it-IT" sz="2400" b="1" dirty="0">
                <a:latin typeface="Times New Roman" panose="02020603050405020304" pitchFamily="18" charset="0"/>
                <a:cs typeface="Times New Roman" panose="02020603050405020304" pitchFamily="18" charset="0"/>
              </a:rPr>
              <a:t>L’evoluzione delle norme sul Codice di comportamento  </a:t>
            </a:r>
          </a:p>
        </p:txBody>
      </p:sp>
    </p:spTree>
    <p:extLst>
      <p:ext uri="{BB962C8B-B14F-4D97-AF65-F5344CB8AC3E}">
        <p14:creationId xmlns:p14="http://schemas.microsoft.com/office/powerpoint/2010/main" val="626620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836712"/>
            <a:ext cx="8229600" cy="5184576"/>
          </a:xfrm>
        </p:spPr>
        <p:txBody>
          <a:bodyPr/>
          <a:lstStyle/>
          <a:p>
            <a:pPr marL="0" indent="0">
              <a:buNone/>
            </a:pPr>
            <a:r>
              <a:rPr lang="it-IT" sz="1800" dirty="0">
                <a:latin typeface="Times New Roman" panose="02020603050405020304" pitchFamily="18" charset="0"/>
                <a:cs typeface="Times New Roman" panose="02020603050405020304" pitchFamily="18" charset="0"/>
              </a:rPr>
              <a:t>L’ANAC ha segnalato c codici di comportamento non vanno confusi, come spesso avviene, con i codici “etici”, “deontologici” o comunque denominati. </a:t>
            </a:r>
          </a:p>
          <a:p>
            <a:pPr marL="0" indent="0">
              <a:buNone/>
            </a:pPr>
            <a:r>
              <a:rPr lang="it-IT" sz="1800" dirty="0">
                <a:latin typeface="Times New Roman" panose="02020603050405020304" pitchFamily="18" charset="0"/>
                <a:cs typeface="Times New Roman" panose="02020603050405020304" pitchFamily="18" charset="0"/>
              </a:rPr>
              <a:t>I codici etici hanno una dimensione “valoriale” e non disciplinare e sono adottati dalle amministrazioni al fine di fissare doveri, spesso ulteriori e diversi rispetto a quelli definiti nei codici di comportamento, rimessi alla autonoma iniziativa di gruppi, categorie o associazioni di pubblici funzionari. Con i codici etici vengono individuate anche sanzioni etico-morali che vengono irrogate al di fuori di un procedimento di tipo disciplinare, in quanto fondate essenzialmente sulla riprovazione che i componenti del gruppo esprimono in caso di violazione delle regole autonomamente fissate. </a:t>
            </a:r>
          </a:p>
          <a:p>
            <a:pPr marL="0" indent="0">
              <a:buNone/>
            </a:pPr>
            <a:r>
              <a:rPr lang="it-IT" sz="1800" dirty="0">
                <a:latin typeface="Times New Roman" panose="02020603050405020304" pitchFamily="18" charset="0"/>
                <a:cs typeface="Times New Roman" panose="02020603050405020304" pitchFamily="18" charset="0"/>
              </a:rPr>
              <a:t>I codici di comportamento, invece, fissano doveri di comportamento che hanno una rilevanza giuridica che prescinde dalla personale adesione di tipo morale del funzionario ovvero dalla sua personale convinzione sulla bontà del dovere e vanno rispettati in quanto posti dall’ordinamento giuridico. A prescindere dalla denominazione attribuita da ogni singola amministrazione al proprio codice, ad essi si applica il regime degli effetti e delle responsabilità conseguenti alla violazione delle regole comportamentali previsto dall’art. 54 terzo comma del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165/2001. Da qui la necessità che le amministrazioni tengano ben distinti i codici di comportamento, giuridicamente rilevanti sul piano disciplinare, da eventuali codici etici.  </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12438"/>
            <a:ext cx="8256587" cy="666750"/>
          </a:xfrm>
        </p:spPr>
        <p:txBody>
          <a:bodyPr/>
          <a:lstStyle/>
          <a:p>
            <a:r>
              <a:rPr lang="it-IT" sz="2400" b="1" dirty="0">
                <a:latin typeface="Times New Roman" panose="02020603050405020304" pitchFamily="18" charset="0"/>
                <a:cs typeface="Times New Roman" panose="02020603050405020304" pitchFamily="18" charset="0"/>
              </a:rPr>
              <a:t>Codici di comportamento  e Codici etici</a:t>
            </a:r>
          </a:p>
        </p:txBody>
      </p:sp>
    </p:spTree>
    <p:extLst>
      <p:ext uri="{BB962C8B-B14F-4D97-AF65-F5344CB8AC3E}">
        <p14:creationId xmlns:p14="http://schemas.microsoft.com/office/powerpoint/2010/main" val="160513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836712"/>
            <a:ext cx="8229600" cy="5184576"/>
          </a:xfrm>
        </p:spPr>
        <p:txBody>
          <a:bodyPr/>
          <a:lstStyle/>
          <a:p>
            <a:pPr marL="0" indent="0">
              <a:buNone/>
            </a:pPr>
            <a:r>
              <a:rPr lang="it-IT" sz="1600" dirty="0">
                <a:latin typeface="Times New Roman" panose="02020603050405020304" pitchFamily="18" charset="0"/>
                <a:cs typeface="Times New Roman" panose="02020603050405020304" pitchFamily="18" charset="0"/>
              </a:rPr>
              <a:t>«Per le amministrazioni che, anche sulla base di previsioni speciali, hanno proceduto all’adozione di codici etici, manuali di comportamento o documenti similari, è auspicabile che le presenti linee-guida siano utilizzati al fine della riformulazione e integrazione di tali testi, che possibilmente dovranno divenire parte integrante del nuovo codice.  Questo consentirebbe alle amministrazioni non solo di seguire un metodo di predisposizione e attuazione dei codici il più possibile uniforme e rigoroso, ma soprattutto di tenere conto delle esigenze sottese alla nuova disciplina dei codici di comportamento e legate alle finalità di prevenzione della corruzione». </a:t>
            </a:r>
          </a:p>
          <a:p>
            <a:pPr marL="0" indent="0">
              <a:buNone/>
            </a:pPr>
            <a:r>
              <a:rPr lang="it-IT" sz="1600" dirty="0">
                <a:latin typeface="Times New Roman" panose="02020603050405020304" pitchFamily="18" charset="0"/>
                <a:cs typeface="Times New Roman" panose="02020603050405020304" pitchFamily="18" charset="0"/>
              </a:rPr>
              <a:t>«Qualora nell’amministrazione fossero stati istituiti organismi con funzioni in materia di etica pubblica (comitati, uffici, commissioni ecc.) è opportuno , anche alla luce di quanto previsto dal Piano nazionale anticorruzione, che l’amministrazione valuti l’opportunità di mantenere tali organismi, posto che le relative funzioni potrebbero risultare oramai attribuite dalla legge all’UPD, in modo da garantire il corretto ed efficace funzionamento, soprattutto sul piano degli effetti giuridici, dell’applicazione del codice. Nel caso in cui l’amministrazione decidesse comunque di continuare a garantire l’operatività di tali strutture dovranno essere previste adeguate forme di coordinamento e di collaborazione con l’UPD e il responsabile per la prevenzione della corruzione. In questa ipotesi, inoltre, dovrà essere precisato il valore sul piano del diritto delle misure adottate da tali organismi, nonché l’individuazione delle conseguenze giuridiche di una loro eventuale violazione».</a:t>
            </a:r>
          </a:p>
        </p:txBody>
      </p:sp>
      <p:sp>
        <p:nvSpPr>
          <p:cNvPr id="3" name="Titolo 2"/>
          <p:cNvSpPr>
            <a:spLocks noGrp="1"/>
          </p:cNvSpPr>
          <p:nvPr>
            <p:ph type="title"/>
          </p:nvPr>
        </p:nvSpPr>
        <p:spPr>
          <a:xfrm>
            <a:off x="457200" y="12438"/>
            <a:ext cx="8256587" cy="666750"/>
          </a:xfrm>
        </p:spPr>
        <p:txBody>
          <a:bodyPr/>
          <a:lstStyle/>
          <a:p>
            <a:r>
              <a:rPr lang="it-IT" sz="2400" b="1" dirty="0">
                <a:latin typeface="Times New Roman" panose="02020603050405020304" pitchFamily="18" charset="0"/>
                <a:cs typeface="Times New Roman" panose="02020603050405020304" pitchFamily="18" charset="0"/>
              </a:rPr>
              <a:t>Il suggerimento della CIVIT nelle linee-guida 75/2013</a:t>
            </a:r>
          </a:p>
        </p:txBody>
      </p:sp>
    </p:spTree>
    <p:extLst>
      <p:ext uri="{BB962C8B-B14F-4D97-AF65-F5344CB8AC3E}">
        <p14:creationId xmlns:p14="http://schemas.microsoft.com/office/powerpoint/2010/main" val="9861827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ello slide Anutel per Office 2010 o successivi">
  <a:themeElements>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atellit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tellit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Modello slide Anutel per Office 2010 o successivi</Template>
  <TotalTime>9453</TotalTime>
  <Words>11186</Words>
  <Application>Microsoft Office PowerPoint</Application>
  <PresentationFormat>Presentazione su schermo (4:3)</PresentationFormat>
  <Paragraphs>394</Paragraphs>
  <Slides>63</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63</vt:i4>
      </vt:variant>
    </vt:vector>
  </HeadingPairs>
  <TitlesOfParts>
    <vt:vector size="69" baseType="lpstr">
      <vt:lpstr>Arial</vt:lpstr>
      <vt:lpstr>Gill Sans MT</vt:lpstr>
      <vt:lpstr>Times New Roman</vt:lpstr>
      <vt:lpstr>Wingdings</vt:lpstr>
      <vt:lpstr>Wingdings 3</vt:lpstr>
      <vt:lpstr>Modello slide Anutel per Office 2010 o successivi</vt:lpstr>
      <vt:lpstr>Presentazione standard di PowerPoint</vt:lpstr>
      <vt:lpstr>Presentazione standard di PowerPoint</vt:lpstr>
      <vt:lpstr>Il ruolo del Codice di comportamento nella strategia anticorruzione</vt:lpstr>
      <vt:lpstr>I Codici di comportamento adottati in sede internazionale</vt:lpstr>
      <vt:lpstr>I principi della Costituzione sul comportamento dei pubblici funzionari</vt:lpstr>
      <vt:lpstr>Il DPR 10 gennaio 1957 n. 3</vt:lpstr>
      <vt:lpstr>L’evoluzione delle norme sul Codice di comportamento  </vt:lpstr>
      <vt:lpstr>Codici di comportamento  e Codici etici</vt:lpstr>
      <vt:lpstr>Il suggerimento della CIVIT nelle linee-guida 75/2013</vt:lpstr>
      <vt:lpstr>Il rilievo dei Codici etici in settori specifici: le Università</vt:lpstr>
      <vt:lpstr>I Codici etici e i codici di comportamento nelle Università</vt:lpstr>
      <vt:lpstr>I Codici etici e i codici di comportamento nelle Università</vt:lpstr>
      <vt:lpstr>Il contenuto dei Codici etici delle Università</vt:lpstr>
      <vt:lpstr>Il rilievo dei Codici etici in settori specifici: le strutture sanitarie</vt:lpstr>
      <vt:lpstr>     Le regole etiche e di comportamento prima, durante e dopo il rapporto di lavoro pubblico</vt:lpstr>
      <vt:lpstr>L’ambito soggettivo del Codice di comportamento</vt:lpstr>
      <vt:lpstr>La procedura per l’adozione e il contenuto del Codice di comportamento</vt:lpstr>
      <vt:lpstr>I rapporti del PTPTC e il Codice di comportamento</vt:lpstr>
      <vt:lpstr>La vigilanza sui  Codici di comportamento</vt:lpstr>
      <vt:lpstr>L’ambito soggettivo del Codice di comportamento</vt:lpstr>
      <vt:lpstr>Il personale in regime di diritto pubblico</vt:lpstr>
      <vt:lpstr>Le norme di comportamento del personale militare</vt:lpstr>
      <vt:lpstr>Le disposizioni del DPR 62/2013</vt:lpstr>
      <vt:lpstr>L’ art. 4 del DPR 62/2013</vt:lpstr>
      <vt:lpstr>Presentazione standard di PowerPoint</vt:lpstr>
      <vt:lpstr>Il Code modèle de conduite del Consiglio d’Europa</vt:lpstr>
      <vt:lpstr>Il DPCM 20 dicembre 2007</vt:lpstr>
      <vt:lpstr>La «charte de déontologie des membres du Gouvernement»  </vt:lpstr>
      <vt:lpstr>Le azioni nel Codice di comportamento dell’amministrazione</vt:lpstr>
      <vt:lpstr>L’art. 5 del DPR 62/2013</vt:lpstr>
      <vt:lpstr>L’art. 6 del DPR 62/2013</vt:lpstr>
      <vt:lpstr>L’art. 7 del DPR 62/2013</vt:lpstr>
      <vt:lpstr>L’art. 8 del DPR 62/2013</vt:lpstr>
      <vt:lpstr>L’art. 9 del DPR 62/2013</vt:lpstr>
      <vt:lpstr>L’art. 10 del DPR 62/2013</vt:lpstr>
      <vt:lpstr>L’art. 11 del DPR 62/2013</vt:lpstr>
      <vt:lpstr>L’art. 11 del DPR 62/2013: gli obbligbi</vt:lpstr>
      <vt:lpstr>L’art. 12 del DPR 62/2013</vt:lpstr>
      <vt:lpstr>Presentazione standard di PowerPoint</vt:lpstr>
      <vt:lpstr>L’art. 12 del DPR 62/2013: gli obblighi</vt:lpstr>
      <vt:lpstr>L’art. 13 del DPR 62/2013</vt:lpstr>
      <vt:lpstr>Presentazione standard di PowerPoint</vt:lpstr>
      <vt:lpstr>Presentazione standard di PowerPoint</vt:lpstr>
      <vt:lpstr>L’art. 13 del DPR 62/2013: gli obblighi del dirigente</vt:lpstr>
      <vt:lpstr>La sentenza della Corte costituzionale 21 febbraio 2019 n. 20</vt:lpstr>
      <vt:lpstr>L’art. 13 del DPR 62/2013: gli obblighi del dirigente</vt:lpstr>
      <vt:lpstr>L’art. 14 del DPR 62/2013</vt:lpstr>
      <vt:lpstr>Presentazione standard di PowerPoint</vt:lpstr>
      <vt:lpstr>L’art. 15 del DPR 62/2013</vt:lpstr>
      <vt:lpstr>Presentazione standard di PowerPoint</vt:lpstr>
      <vt:lpstr>Presentazione standard di PowerPoint</vt:lpstr>
      <vt:lpstr>Gli effetti della violazione dei doveri sanciti dal Codice</vt:lpstr>
      <vt:lpstr>L’art. 16 del DPR 62/2013</vt:lpstr>
      <vt:lpstr>Presentazione standard di PowerPoint</vt:lpstr>
      <vt:lpstr>Il potere dell’amministrazione di definire le sanzioni</vt:lpstr>
      <vt:lpstr>Le conseguenze ulteriori della violazione del Codice</vt:lpstr>
      <vt:lpstr>La diffusione e la sottoscrizione del Codice di comportamento</vt:lpstr>
      <vt:lpstr>Alcune possibili specificazioni del Codice di comportamento</vt:lpstr>
      <vt:lpstr>Il Codice di comportamento nelle strutture sanitarie</vt:lpstr>
      <vt:lpstr>Le misure specifiche per l’attività assistenziale</vt:lpstr>
      <vt:lpstr>Le misure specifiche per l’attività assistenziale</vt:lpstr>
      <vt:lpstr>Le misure specifiche per l’attività contrattuale</vt:lpstr>
      <vt:lpstr>Le linee di sviluppo dei Codici di comportamento</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Hp</dc:creator>
  <cp:lastModifiedBy>Claudio Galtieri</cp:lastModifiedBy>
  <cp:revision>171</cp:revision>
  <cp:lastPrinted>2020-06-02T20:11:23Z</cp:lastPrinted>
  <dcterms:created xsi:type="dcterms:W3CDTF">2019-11-12T10:51:11Z</dcterms:created>
  <dcterms:modified xsi:type="dcterms:W3CDTF">2020-06-02T20:15:15Z</dcterms:modified>
</cp:coreProperties>
</file>