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8"/>
  </p:notesMasterIdLst>
  <p:handoutMasterIdLst>
    <p:handoutMasterId r:id="rId59"/>
  </p:handoutMasterIdLst>
  <p:sldIdLst>
    <p:sldId id="256" r:id="rId2"/>
    <p:sldId id="602" r:id="rId3"/>
    <p:sldId id="682" r:id="rId4"/>
    <p:sldId id="665" r:id="rId5"/>
    <p:sldId id="666" r:id="rId6"/>
    <p:sldId id="668" r:id="rId7"/>
    <p:sldId id="603" r:id="rId8"/>
    <p:sldId id="646" r:id="rId9"/>
    <p:sldId id="650" r:id="rId10"/>
    <p:sldId id="604" r:id="rId11"/>
    <p:sldId id="648" r:id="rId12"/>
    <p:sldId id="642" r:id="rId13"/>
    <p:sldId id="679" r:id="rId14"/>
    <p:sldId id="609" r:id="rId15"/>
    <p:sldId id="652" r:id="rId16"/>
    <p:sldId id="649" r:id="rId17"/>
    <p:sldId id="651" r:id="rId18"/>
    <p:sldId id="641" r:id="rId19"/>
    <p:sldId id="653" r:id="rId20"/>
    <p:sldId id="654" r:id="rId21"/>
    <p:sldId id="662" r:id="rId22"/>
    <p:sldId id="678" r:id="rId23"/>
    <p:sldId id="606" r:id="rId24"/>
    <p:sldId id="610" r:id="rId25"/>
    <p:sldId id="605" r:id="rId26"/>
    <p:sldId id="607" r:id="rId27"/>
    <p:sldId id="611" r:id="rId28"/>
    <p:sldId id="643" r:id="rId29"/>
    <p:sldId id="681" r:id="rId30"/>
    <p:sldId id="647" r:id="rId31"/>
    <p:sldId id="644" r:id="rId32"/>
    <p:sldId id="655" r:id="rId33"/>
    <p:sldId id="656" r:id="rId34"/>
    <p:sldId id="670" r:id="rId35"/>
    <p:sldId id="671" r:id="rId36"/>
    <p:sldId id="658" r:id="rId37"/>
    <p:sldId id="660" r:id="rId38"/>
    <p:sldId id="691" r:id="rId39"/>
    <p:sldId id="692" r:id="rId40"/>
    <p:sldId id="661" r:id="rId41"/>
    <p:sldId id="659" r:id="rId42"/>
    <p:sldId id="672" r:id="rId43"/>
    <p:sldId id="673" r:id="rId44"/>
    <p:sldId id="674" r:id="rId45"/>
    <p:sldId id="675" r:id="rId46"/>
    <p:sldId id="676" r:id="rId47"/>
    <p:sldId id="683" r:id="rId48"/>
    <p:sldId id="677" r:id="rId49"/>
    <p:sldId id="687" r:id="rId50"/>
    <p:sldId id="680" r:id="rId51"/>
    <p:sldId id="684" r:id="rId52"/>
    <p:sldId id="685" r:id="rId53"/>
    <p:sldId id="688" r:id="rId54"/>
    <p:sldId id="686" r:id="rId55"/>
    <p:sldId id="689" r:id="rId56"/>
    <p:sldId id="690" r:id="rId57"/>
  </p:sldIdLst>
  <p:sldSz cx="9144000" cy="6858000" type="screen4x3"/>
  <p:notesSz cx="6797675" cy="9926638"/>
  <p:defaultTex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CCECFF"/>
    <a:srgbClr val="666699"/>
    <a:srgbClr val="727C7B"/>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30" autoAdjust="0"/>
    <p:restoredTop sz="93381" autoAdjust="0"/>
  </p:normalViewPr>
  <p:slideViewPr>
    <p:cSldViewPr>
      <p:cViewPr varScale="1">
        <p:scale>
          <a:sx n="68" d="100"/>
          <a:sy n="68" d="100"/>
        </p:scale>
        <p:origin x="17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327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atin typeface="Arial" charset="0"/>
                <a:cs typeface="Arial" charset="0"/>
              </a:defRPr>
            </a:lvl1pPr>
          </a:lstStyle>
          <a:p>
            <a:pPr>
              <a:defRPr/>
            </a:pPr>
            <a:fld id="{FF2A732D-C45E-4330-ABA5-35837F385C21}" type="datetimeFigureOut">
              <a:rPr lang="it-IT"/>
              <a:pPr>
                <a:defRPr/>
              </a:pPr>
              <a:t>31/05/2020</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8272DB3F-123F-4ADE-9BB0-C0DB42FEAA30}" type="slidenum">
              <a:rPr lang="it-IT"/>
              <a:pPr>
                <a:defRPr/>
              </a:pPr>
              <a:t>‹N›</a:t>
            </a:fld>
            <a:endParaRPr lang="it-IT"/>
          </a:p>
        </p:txBody>
      </p:sp>
    </p:spTree>
    <p:extLst>
      <p:ext uri="{BB962C8B-B14F-4D97-AF65-F5344CB8AC3E}">
        <p14:creationId xmlns:p14="http://schemas.microsoft.com/office/powerpoint/2010/main" val="1649623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cs typeface="Arial" charset="0"/>
              </a:defRPr>
            </a:lvl1pPr>
          </a:lstStyle>
          <a:p>
            <a:pPr>
              <a:defRPr/>
            </a:pPr>
            <a:endParaRPr lang="it-IT"/>
          </a:p>
        </p:txBody>
      </p:sp>
      <p:sp>
        <p:nvSpPr>
          <p:cNvPr id="103427"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cs typeface="Arial" charset="0"/>
              </a:defRPr>
            </a:lvl1pPr>
          </a:lstStyle>
          <a:p>
            <a:pPr>
              <a:defRPr/>
            </a:pPr>
            <a:endParaRPr lang="it-IT"/>
          </a:p>
        </p:txBody>
      </p:sp>
      <p:sp>
        <p:nvSpPr>
          <p:cNvPr id="717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30"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cs typeface="Arial" charset="0"/>
              </a:defRPr>
            </a:lvl1pPr>
          </a:lstStyle>
          <a:p>
            <a:pPr>
              <a:defRPr/>
            </a:pPr>
            <a:endParaRPr lang="it-IT"/>
          </a:p>
        </p:txBody>
      </p:sp>
    </p:spTree>
    <p:extLst>
      <p:ext uri="{BB962C8B-B14F-4D97-AF65-F5344CB8AC3E}">
        <p14:creationId xmlns:p14="http://schemas.microsoft.com/office/powerpoint/2010/main" val="23612330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2" name="Rettangolo 1"/>
          <p:cNvSpPr/>
          <p:nvPr userDrawn="1"/>
        </p:nvSpPr>
        <p:spPr>
          <a:xfrm>
            <a:off x="914400" y="549275"/>
            <a:ext cx="7413625" cy="2951163"/>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Rettangolo 2"/>
          <p:cNvSpPr/>
          <p:nvPr/>
        </p:nvSpPr>
        <p:spPr>
          <a:xfrm>
            <a:off x="914400" y="4365625"/>
            <a:ext cx="7315200" cy="1223963"/>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Rettangolo 3"/>
          <p:cNvSpPr/>
          <p:nvPr userDrawn="1"/>
        </p:nvSpPr>
        <p:spPr>
          <a:xfrm>
            <a:off x="914400" y="549275"/>
            <a:ext cx="228600" cy="29591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ttangolo 4"/>
          <p:cNvSpPr/>
          <p:nvPr/>
        </p:nvSpPr>
        <p:spPr>
          <a:xfrm>
            <a:off x="914400" y="4365625"/>
            <a:ext cx="228600" cy="1223963"/>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4276348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8" name="Segnaposto contenuto 7"/>
          <p:cNvSpPr>
            <a:spLocks noGrp="1"/>
          </p:cNvSpPr>
          <p:nvPr>
            <p:ph sz="quarter" idx="1"/>
          </p:nvPr>
        </p:nvSpPr>
        <p:spPr>
          <a:xfrm>
            <a:off x="457200" y="1219200"/>
            <a:ext cx="8229600" cy="4802088"/>
          </a:xfrm>
        </p:spPr>
        <p:txBody>
          <a:bodyPr/>
          <a:lstStyle>
            <a:lvl1pPr algn="just">
              <a:defRPr/>
            </a:lvl1pPr>
            <a:lvl2pPr algn="just">
              <a:defRPr/>
            </a:lvl2pPr>
            <a:lvl3pPr algn="just">
              <a:defRPr/>
            </a:lvl3pPr>
            <a:lvl4pPr algn="just">
              <a:defRPr/>
            </a:lvl4pPr>
            <a:lvl5pPr algn="just">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Segnaposto titolo 21"/>
          <p:cNvSpPr>
            <a:spLocks noGrp="1"/>
          </p:cNvSpPr>
          <p:nvPr>
            <p:ph type="title"/>
          </p:nvPr>
        </p:nvSpPr>
        <p:spPr bwMode="auto">
          <a:xfrm>
            <a:off x="457200" y="476250"/>
            <a:ext cx="8256587" cy="666750"/>
          </a:xfrm>
          <a:prstGeom prst="rect">
            <a:avLst/>
          </a:prstGeom>
          <a:solidFill>
            <a:srgbClr val="EAEAEA">
              <a:alpha val="41176"/>
            </a:srgbClr>
          </a:solidFill>
          <a:ln>
            <a:noFill/>
          </a:ln>
        </p:spPr>
        <p:txBody>
          <a:bodyPr/>
          <a:lstStyle/>
          <a:p>
            <a:pPr lvl="0"/>
            <a:r>
              <a:rPr lang="it-IT" altLang="it-IT"/>
              <a:t>Fare clic per modificare lo stile del titolo</a:t>
            </a:r>
            <a:endParaRPr lang="en-US" altLang="it-IT"/>
          </a:p>
        </p:txBody>
      </p:sp>
    </p:spTree>
    <p:extLst>
      <p:ext uri="{BB962C8B-B14F-4D97-AF65-F5344CB8AC3E}">
        <p14:creationId xmlns:p14="http://schemas.microsoft.com/office/powerpoint/2010/main" val="3232871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21"/>
          <p:cNvSpPr>
            <a:spLocks noGrp="1"/>
          </p:cNvSpPr>
          <p:nvPr>
            <p:ph type="title"/>
          </p:nvPr>
        </p:nvSpPr>
        <p:spPr bwMode="auto">
          <a:xfrm>
            <a:off x="457200" y="476250"/>
            <a:ext cx="8256588" cy="666750"/>
          </a:xfrm>
          <a:prstGeom prst="rect">
            <a:avLst/>
          </a:prstGeom>
          <a:solidFill>
            <a:srgbClr val="EAEAEA">
              <a:alpha val="4117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a:t>
            </a:r>
            <a:endParaRPr lang="en-US" altLang="it-IT"/>
          </a:p>
        </p:txBody>
      </p:sp>
      <p:sp>
        <p:nvSpPr>
          <p:cNvPr id="1027" name="Segnaposto testo 12"/>
          <p:cNvSpPr>
            <a:spLocks noGrp="1"/>
          </p:cNvSpPr>
          <p:nvPr>
            <p:ph type="body" idx="1"/>
          </p:nvPr>
        </p:nvSpPr>
        <p:spPr bwMode="auto">
          <a:xfrm>
            <a:off x="457200" y="1219200"/>
            <a:ext cx="8229600" cy="480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028" name="Connettore 1 28"/>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6" name="Segnaposto numero diapositiva 5"/>
          <p:cNvSpPr txBox="1">
            <a:spLocks/>
          </p:cNvSpPr>
          <p:nvPr/>
        </p:nvSpPr>
        <p:spPr>
          <a:xfrm>
            <a:off x="6732588" y="6165850"/>
            <a:ext cx="1981200" cy="365125"/>
          </a:xfrm>
          <a:prstGeom prst="rect">
            <a:avLst/>
          </a:prstGeom>
        </p:spPr>
        <p:txBody>
          <a:bodyPr/>
          <a:lstStyle>
            <a:defPPr>
              <a:defRPr lang="it-IT"/>
            </a:defPPr>
            <a:lvl1pPr algn="l" rtl="0" eaLnBrk="1" fontAlgn="base" latinLnBrk="0" hangingPunct="1">
              <a:spcBef>
                <a:spcPct val="0"/>
              </a:spcBef>
              <a:spcAft>
                <a:spcPct val="0"/>
              </a:spcAft>
              <a:defRPr kumimoji="0" sz="1400" b="1" kern="1200">
                <a:solidFill>
                  <a:schemeClr val="tx2"/>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a:lstStyle>
          <a:p>
            <a:pPr algn="r">
              <a:defRPr/>
            </a:pPr>
            <a:fld id="{BA521925-76C2-44A7-BFC4-8C7B9E22EDC6}" type="slidenum">
              <a:rPr lang="it-IT" b="0" i="1" smtClean="0"/>
              <a:pPr algn="r">
                <a:defRPr/>
              </a:pPr>
              <a:t>‹N›</a:t>
            </a:fld>
            <a:endParaRPr lang="it-IT" b="0" i="1" dirty="0"/>
          </a:p>
        </p:txBody>
      </p:sp>
      <p:sp>
        <p:nvSpPr>
          <p:cNvPr id="1031" name="CasellaDiTesto 1"/>
          <p:cNvSpPr txBox="1">
            <a:spLocks noChangeArrowheads="1"/>
          </p:cNvSpPr>
          <p:nvPr/>
        </p:nvSpPr>
        <p:spPr bwMode="auto">
          <a:xfrm>
            <a:off x="2124075" y="6165850"/>
            <a:ext cx="53292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defRPr/>
            </a:pPr>
            <a:r>
              <a:rPr lang="it-IT" altLang="it-IT" sz="1400" b="0" i="1" dirty="0"/>
              <a:t>Autore: Nome Cognome</a:t>
            </a:r>
          </a:p>
        </p:txBody>
      </p:sp>
      <p:sp>
        <p:nvSpPr>
          <p:cNvPr id="11" name="Rettangolo 10"/>
          <p:cNvSpPr/>
          <p:nvPr/>
        </p:nvSpPr>
        <p:spPr>
          <a:xfrm>
            <a:off x="454025" y="1268413"/>
            <a:ext cx="8259763" cy="4752975"/>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3" name="CasellaDiTesto 1"/>
          <p:cNvSpPr txBox="1">
            <a:spLocks noChangeArrowheads="1"/>
          </p:cNvSpPr>
          <p:nvPr/>
        </p:nvSpPr>
        <p:spPr bwMode="auto">
          <a:xfrm>
            <a:off x="-3997325" y="-892175"/>
            <a:ext cx="185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eaLnBrk="1" hangingPunct="1">
              <a:defRPr/>
            </a:pPr>
            <a:endParaRPr lang="it-IT" altLang="it-IT"/>
          </a:p>
        </p:txBody>
      </p:sp>
      <p:sp>
        <p:nvSpPr>
          <p:cNvPr id="10" name="CasellaDiTesto 1"/>
          <p:cNvSpPr txBox="1">
            <a:spLocks noChangeArrowheads="1"/>
          </p:cNvSpPr>
          <p:nvPr/>
        </p:nvSpPr>
        <p:spPr bwMode="auto">
          <a:xfrm>
            <a:off x="3528553" y="6421258"/>
            <a:ext cx="252028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a:lstStyle>
          <a:p>
            <a:pPr algn="ctr" eaLnBrk="1" hangingPunct="1">
              <a:defRPr/>
            </a:pPr>
            <a:r>
              <a:rPr lang="it-IT" sz="800" b="0" i="1" u="none" strike="noStrike" kern="1200" baseline="0" dirty="0">
                <a:solidFill>
                  <a:schemeClr val="tx1"/>
                </a:solidFill>
                <a:latin typeface="Arial" pitchFamily="34" charset="0"/>
                <a:ea typeface="+mn-ea"/>
                <a:cs typeface="Arial" pitchFamily="34" charset="0"/>
              </a:rPr>
              <a:t>© Copyright - E' vietata ogni forma di riproduzione</a:t>
            </a:r>
            <a:endParaRPr lang="it-IT" altLang="it-IT" sz="800" b="0" i="1" dirty="0"/>
          </a:p>
        </p:txBody>
      </p:sp>
    </p:spTree>
  </p:cSld>
  <p:clrMap bg1="lt1" tx1="dk1" bg2="lt2" tx2="dk2" accent1="accent1" accent2="accent2" accent3="accent3" accent4="accent4" accent5="accent5" accent6="accent6" hlink="hlink" folHlink="folHlink"/>
  <p:sldLayoutIdLst>
    <p:sldLayoutId id="2147483711" r:id="rId1"/>
    <p:sldLayoutId id="2147483710" r:id="rId2"/>
  </p:sldLayoutIdLst>
  <p:txStyles>
    <p:titleStyle>
      <a:lvl1pPr algn="ctr" rtl="0" eaLnBrk="1" fontAlgn="base" hangingPunct="1">
        <a:spcBef>
          <a:spcPct val="0"/>
        </a:spcBef>
        <a:spcAft>
          <a:spcPct val="0"/>
        </a:spcAft>
        <a:defRPr sz="3000" kern="1200">
          <a:solidFill>
            <a:schemeClr val="tx2"/>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000">
          <a:solidFill>
            <a:schemeClr val="tx2"/>
          </a:solidFill>
          <a:latin typeface="Arial" pitchFamily="34" charset="0"/>
          <a:cs typeface="Arial" pitchFamily="34" charset="0"/>
        </a:defRPr>
      </a:lvl2pPr>
      <a:lvl3pPr algn="ctr" rtl="0" eaLnBrk="1" fontAlgn="base" hangingPunct="1">
        <a:spcBef>
          <a:spcPct val="0"/>
        </a:spcBef>
        <a:spcAft>
          <a:spcPct val="0"/>
        </a:spcAft>
        <a:defRPr sz="3000">
          <a:solidFill>
            <a:schemeClr val="tx2"/>
          </a:solidFill>
          <a:latin typeface="Arial" pitchFamily="34" charset="0"/>
          <a:cs typeface="Arial" pitchFamily="34" charset="0"/>
        </a:defRPr>
      </a:lvl3pPr>
      <a:lvl4pPr algn="ctr" rtl="0" eaLnBrk="1" fontAlgn="base" hangingPunct="1">
        <a:spcBef>
          <a:spcPct val="0"/>
        </a:spcBef>
        <a:spcAft>
          <a:spcPct val="0"/>
        </a:spcAft>
        <a:defRPr sz="3000">
          <a:solidFill>
            <a:schemeClr val="tx2"/>
          </a:solidFill>
          <a:latin typeface="Arial" pitchFamily="34" charset="0"/>
          <a:cs typeface="Arial" pitchFamily="34" charset="0"/>
        </a:defRPr>
      </a:lvl4pPr>
      <a:lvl5pPr algn="ctr" rtl="0" eaLnBrk="1" fontAlgn="base" hangingPunct="1">
        <a:spcBef>
          <a:spcPct val="0"/>
        </a:spcBef>
        <a:spcAft>
          <a:spcPct val="0"/>
        </a:spcAft>
        <a:defRPr sz="3000">
          <a:solidFill>
            <a:schemeClr val="tx2"/>
          </a:solidFill>
          <a:latin typeface="Arial" pitchFamily="34" charset="0"/>
          <a:cs typeface="Arial" pitchFamily="34" charset="0"/>
        </a:defRPr>
      </a:lvl5pPr>
      <a:lvl6pPr marL="457200" algn="l" rtl="0" eaLnBrk="1" fontAlgn="base" hangingPunct="1">
        <a:spcBef>
          <a:spcPct val="0"/>
        </a:spcBef>
        <a:spcAft>
          <a:spcPct val="0"/>
        </a:spcAft>
        <a:defRPr sz="3000">
          <a:solidFill>
            <a:schemeClr val="tx2"/>
          </a:solidFill>
          <a:latin typeface="Arial" pitchFamily="34" charset="0"/>
          <a:cs typeface="Arial" pitchFamily="34" charset="0"/>
        </a:defRPr>
      </a:lvl6pPr>
      <a:lvl7pPr marL="914400" algn="l" rtl="0" eaLnBrk="1" fontAlgn="base" hangingPunct="1">
        <a:spcBef>
          <a:spcPct val="0"/>
        </a:spcBef>
        <a:spcAft>
          <a:spcPct val="0"/>
        </a:spcAft>
        <a:defRPr sz="3000">
          <a:solidFill>
            <a:schemeClr val="tx2"/>
          </a:solidFill>
          <a:latin typeface="Arial" pitchFamily="34" charset="0"/>
          <a:cs typeface="Arial" pitchFamily="34" charset="0"/>
        </a:defRPr>
      </a:lvl7pPr>
      <a:lvl8pPr marL="1371600" algn="l" rtl="0" eaLnBrk="1" fontAlgn="base" hangingPunct="1">
        <a:spcBef>
          <a:spcPct val="0"/>
        </a:spcBef>
        <a:spcAft>
          <a:spcPct val="0"/>
        </a:spcAft>
        <a:defRPr sz="3000">
          <a:solidFill>
            <a:schemeClr val="tx2"/>
          </a:solidFill>
          <a:latin typeface="Arial" pitchFamily="34" charset="0"/>
          <a:cs typeface="Arial" pitchFamily="34" charset="0"/>
        </a:defRPr>
      </a:lvl8pPr>
      <a:lvl9pPr marL="1828800" algn="l" rtl="0" eaLnBrk="1" fontAlgn="base" hangingPunct="1">
        <a:spcBef>
          <a:spcPct val="0"/>
        </a:spcBef>
        <a:spcAft>
          <a:spcPct val="0"/>
        </a:spcAft>
        <a:defRPr sz="3000">
          <a:solidFill>
            <a:schemeClr val="tx2"/>
          </a:solidFill>
          <a:latin typeface="Arial" pitchFamily="34" charset="0"/>
          <a:cs typeface="Arial" pitchFamily="34" charset="0"/>
        </a:defRPr>
      </a:lvl9pPr>
    </p:titleStyle>
    <p:bodyStyle>
      <a:lvl1pPr marL="273050" indent="-273050" algn="just" rtl="0" eaLnBrk="1" fontAlgn="base" hangingPunct="1">
        <a:spcBef>
          <a:spcPts val="600"/>
        </a:spcBef>
        <a:spcAft>
          <a:spcPct val="0"/>
        </a:spcAft>
        <a:buClr>
          <a:schemeClr val="accent1"/>
        </a:buClr>
        <a:buSzPct val="76000"/>
        <a:buFont typeface="Wingdings 3" pitchFamily="18" charset="2"/>
        <a:buChar char=""/>
        <a:defRPr sz="2600" kern="1200">
          <a:solidFill>
            <a:schemeClr val="tx1"/>
          </a:solidFill>
          <a:latin typeface="Arial" panose="020B0604020202020204" pitchFamily="34" charset="0"/>
          <a:ea typeface="+mn-ea"/>
          <a:cs typeface="Arial" panose="020B0604020202020204" pitchFamily="34" charset="0"/>
        </a:defRPr>
      </a:lvl1pPr>
      <a:lvl2pPr marL="547688" indent="-273050" algn="just" rtl="0" eaLnBrk="1" fontAlgn="base" hangingPunct="1">
        <a:spcBef>
          <a:spcPts val="500"/>
        </a:spcBef>
        <a:spcAft>
          <a:spcPct val="0"/>
        </a:spcAft>
        <a:buClr>
          <a:schemeClr val="accent2"/>
        </a:buClr>
        <a:buSzPct val="76000"/>
        <a:buFont typeface="Wingdings 3" pitchFamily="18" charset="2"/>
        <a:buChar char=""/>
        <a:defRPr sz="2300" kern="1200">
          <a:solidFill>
            <a:schemeClr val="tx2"/>
          </a:solidFill>
          <a:latin typeface="Arial" panose="020B0604020202020204" pitchFamily="34" charset="0"/>
          <a:ea typeface="+mn-ea"/>
          <a:cs typeface="Arial" panose="020B0604020202020204" pitchFamily="34" charset="0"/>
        </a:defRPr>
      </a:lvl2pPr>
      <a:lvl3pPr marL="822325" indent="-228600" algn="just" rtl="0" eaLnBrk="1" fontAlgn="base" hangingPunct="1">
        <a:spcBef>
          <a:spcPts val="500"/>
        </a:spcBef>
        <a:spcAft>
          <a:spcPct val="0"/>
        </a:spcAft>
        <a:buClr>
          <a:srgbClr val="BCBCBC"/>
        </a:buClr>
        <a:buSzPct val="76000"/>
        <a:buFont typeface="Wingdings 3" pitchFamily="18" charset="2"/>
        <a:buChar char=""/>
        <a:defRPr sz="2000" kern="1200">
          <a:solidFill>
            <a:srgbClr val="7F7F7F"/>
          </a:solidFill>
          <a:latin typeface="Arial" panose="020B0604020202020204" pitchFamily="34" charset="0"/>
          <a:ea typeface="+mn-ea"/>
          <a:cs typeface="Arial" panose="020B0604020202020204" pitchFamily="34" charset="0"/>
        </a:defRPr>
      </a:lvl3pPr>
      <a:lvl4pPr marL="1096963" indent="-228600" algn="just" rtl="0" eaLnBrk="1" fontAlgn="base" hangingPunct="1">
        <a:spcBef>
          <a:spcPts val="400"/>
        </a:spcBef>
        <a:spcAft>
          <a:spcPct val="0"/>
        </a:spcAft>
        <a:buClr>
          <a:srgbClr val="8BA2B4"/>
        </a:buClr>
        <a:buSzPct val="70000"/>
        <a:buFont typeface="Wingdings" pitchFamily="2" charset="2"/>
        <a:buChar char=""/>
        <a:defRPr kern="1200">
          <a:solidFill>
            <a:srgbClr val="7F7F7F"/>
          </a:solidFill>
          <a:latin typeface="Arial" panose="020B0604020202020204" pitchFamily="34" charset="0"/>
          <a:ea typeface="+mn-ea"/>
          <a:cs typeface="Arial" panose="020B0604020202020204" pitchFamily="34" charset="0"/>
        </a:defRPr>
      </a:lvl4pPr>
      <a:lvl5pPr marL="1371600" indent="-228600" algn="just" rtl="0" eaLnBrk="1" fontAlgn="base" hangingPunct="1">
        <a:spcBef>
          <a:spcPts val="300"/>
        </a:spcBef>
        <a:spcAft>
          <a:spcPct val="0"/>
        </a:spcAft>
        <a:buClr>
          <a:schemeClr val="accent2"/>
        </a:buClr>
        <a:buSzPct val="70000"/>
        <a:buFont typeface="Wingdings" pitchFamily="2" charset="2"/>
        <a:buChar char=""/>
        <a:defRPr sz="1600" kern="1200">
          <a:solidFill>
            <a:srgbClr val="7F7F7F"/>
          </a:solidFill>
          <a:latin typeface="Arial" panose="020B0604020202020204" pitchFamily="34" charset="0"/>
          <a:ea typeface="+mn-ea"/>
          <a:cs typeface="Arial" panose="020B0604020202020204"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600" dirty="0">
                <a:solidFill>
                  <a:srgbClr val="666699"/>
                </a:solidFill>
              </a:rPr>
              <a:t>Il conflitto di interessi</a:t>
            </a:r>
            <a:endParaRPr lang="it-IT" altLang="it-IT" sz="2000" dirty="0">
              <a:solidFill>
                <a:srgbClr val="666699"/>
              </a:solidFill>
            </a:endParaRP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t>Claudio </a:t>
            </a:r>
            <a:r>
              <a:rPr lang="it-IT" altLang="it-IT" sz="2400" dirty="0" err="1"/>
              <a:t>Galtieri</a:t>
            </a:r>
            <a:endParaRPr lang="it-IT" altLang="it-IT"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052736"/>
            <a:ext cx="8291264" cy="5103589"/>
          </a:xfrm>
        </p:spPr>
        <p:txBody>
          <a:bodyPr/>
          <a:lstStyle/>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 </a:t>
            </a:r>
          </a:p>
          <a:p>
            <a:pPr marL="0" indent="0" eaLnBrk="1" hangingPunct="1">
              <a:buFont typeface="Wingdings 3" pitchFamily="18" charset="2"/>
              <a:buNone/>
            </a:pPr>
            <a:r>
              <a:rPr lang="it-IT" sz="1800" b="1" dirty="0">
                <a:latin typeface="Times New Roman" panose="02020603050405020304" pitchFamily="18" charset="0"/>
                <a:cs typeface="Times New Roman" panose="02020603050405020304" pitchFamily="18" charset="0"/>
              </a:rPr>
              <a:t> </a:t>
            </a:r>
            <a:endParaRPr lang="it-IT" sz="1800" dirty="0">
              <a:latin typeface="Times New Roman" panose="02020603050405020304" pitchFamily="18" charset="0"/>
              <a:cs typeface="Times New Roman" panose="02020603050405020304" pitchFamily="18" charset="0"/>
            </a:endParaRPr>
          </a:p>
          <a:p>
            <a:pPr marL="0" indent="0" algn="l" eaLnBrk="1" hangingPunct="1">
              <a:buNone/>
            </a:pPr>
            <a:r>
              <a:rPr lang="it-IT" altLang="it-IT" sz="1800" dirty="0">
                <a:latin typeface="Times New Roman" panose="02020603050405020304" pitchFamily="18" charset="0"/>
                <a:cs typeface="Times New Roman" panose="02020603050405020304" pitchFamily="18" charset="0"/>
              </a:rPr>
              <a:t>L’ANAC ha individuato (determinazione 29 marzo 2017 n. 358: «Linee guida per l’adozione dei Codici di comportamento negli enti del SSN») un’ulteriore distinzione tra: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conflitto di interessi diretto, nel caso di soddisfacimento di un interesse del soggetto nei cui confronti si configura il conflitto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conflitto di interessi indiretto, nel caso di soddisfacimento di un interesse di soggetto diverso ma collegato a quello nei cui confronti si configura il conflitto</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None/>
            </a:pPr>
            <a:r>
              <a:rPr lang="it-IT" altLang="it-IT" sz="1800" dirty="0">
                <a:latin typeface="Times New Roman" panose="02020603050405020304" pitchFamily="18" charset="0"/>
                <a:cs typeface="Times New Roman" panose="02020603050405020304" pitchFamily="18" charset="0"/>
              </a:rPr>
              <a:t>L’esistenza di un conflitto di interessi obbliga il dipendente ad astenersi in base ad una regola di carattere generale che non ammette deroghe ed eccezioni (affermazioni ripetuta in numerose occasioni dall’ANAC fin dai primi orientamenti 23 settembre 2014 n. 78 e 7 ottobre 2014 n. 95 – parere 25 febbraio 2015 AG11/2015).</a:t>
            </a: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332656"/>
            <a:ext cx="8326438" cy="666750"/>
          </a:xfrm>
        </p:spPr>
        <p:txBody>
          <a:bodyPr/>
          <a:lstStyle/>
          <a:p>
            <a:pPr eaLnBrk="1" hangingPunct="1"/>
            <a:r>
              <a:rPr lang="it-IT" altLang="it-IT" sz="2400" b="1" dirty="0">
                <a:latin typeface="Times New Roman" panose="02020603050405020304" pitchFamily="18" charset="0"/>
                <a:cs typeface="Times New Roman" panose="02020603050405020304" pitchFamily="18" charset="0"/>
              </a:rPr>
              <a:t>Il conflitto di interessi diretto e indiretto e i suoi effetti</a:t>
            </a:r>
          </a:p>
        </p:txBody>
      </p:sp>
    </p:spTree>
    <p:extLst>
      <p:ext uri="{BB962C8B-B14F-4D97-AF65-F5344CB8AC3E}">
        <p14:creationId xmlns:p14="http://schemas.microsoft.com/office/powerpoint/2010/main" val="3121478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052736"/>
            <a:ext cx="8291264" cy="5103589"/>
          </a:xfrm>
        </p:spPr>
        <p:txBody>
          <a:bodyPr/>
          <a:lstStyle/>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 </a:t>
            </a:r>
            <a:r>
              <a:rPr lang="it-IT" sz="1800" b="1" dirty="0">
                <a:latin typeface="Times New Roman" panose="02020603050405020304" pitchFamily="18" charset="0"/>
                <a:cs typeface="Times New Roman" panose="02020603050405020304" pitchFamily="18" charset="0"/>
              </a:rPr>
              <a:t> </a:t>
            </a:r>
            <a:endParaRPr lang="it-IT" sz="1800" dirty="0">
              <a:latin typeface="Times New Roman" panose="02020603050405020304" pitchFamily="18" charset="0"/>
              <a:cs typeface="Times New Roman" panose="02020603050405020304" pitchFamily="18" charset="0"/>
            </a:endParaRPr>
          </a:p>
          <a:p>
            <a:pPr marL="0" indent="0" algn="l" eaLnBrk="1" hangingPunct="1">
              <a:buNone/>
            </a:pPr>
            <a:r>
              <a:rPr lang="it-IT" altLang="it-IT" sz="1800" dirty="0">
                <a:latin typeface="Times New Roman" panose="02020603050405020304" pitchFamily="18" charset="0"/>
                <a:cs typeface="Times New Roman" panose="02020603050405020304" pitchFamily="18" charset="0"/>
              </a:rPr>
              <a:t>Il tema del conflitto di interessi nel nostro ordinamento è al centro di molte disposizioni normative che ne disciplinano profili differenti, tra cui: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l’obbligo di astensione in caso di conflitto di interessi (art. 7 DPR 62/2013 e art. 6-bis L. 241/1990)</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l’adozione di codici di comportamenti (art. 54 secondo comma </a:t>
            </a:r>
            <a:r>
              <a:rPr lang="it-IT" altLang="it-IT" sz="1800" dirty="0" err="1">
                <a:latin typeface="Times New Roman" panose="02020603050405020304" pitchFamily="18" charset="0"/>
                <a:cs typeface="Times New Roman" panose="02020603050405020304" pitchFamily="18" charset="0"/>
              </a:rPr>
              <a:t>DLgs</a:t>
            </a:r>
            <a:r>
              <a:rPr lang="it-IT" altLang="it-IT" sz="1800" dirty="0">
                <a:latin typeface="Times New Roman" panose="02020603050405020304" pitchFamily="18" charset="0"/>
                <a:cs typeface="Times New Roman" panose="02020603050405020304" pitchFamily="18" charset="0"/>
              </a:rPr>
              <a:t> 165/2001)</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l’espletamento di incarichi extraistituzionali (art. 53 </a:t>
            </a:r>
            <a:r>
              <a:rPr lang="it-IT" altLang="it-IT" sz="1800" dirty="0" err="1">
                <a:latin typeface="Times New Roman" panose="02020603050405020304" pitchFamily="18" charset="0"/>
                <a:cs typeface="Times New Roman" panose="02020603050405020304" pitchFamily="18" charset="0"/>
              </a:rPr>
              <a:t>DLgs</a:t>
            </a:r>
            <a:r>
              <a:rPr lang="it-IT" altLang="it-IT" sz="1800" dirty="0">
                <a:latin typeface="Times New Roman" panose="02020603050405020304" pitchFamily="18" charset="0"/>
                <a:cs typeface="Times New Roman" panose="02020603050405020304" pitchFamily="18" charset="0"/>
              </a:rPr>
              <a:t> 165/2001)</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il divieto di </a:t>
            </a:r>
            <a:r>
              <a:rPr lang="it-IT" altLang="it-IT" sz="1800" dirty="0" err="1">
                <a:latin typeface="Times New Roman" panose="02020603050405020304" pitchFamily="18" charset="0"/>
                <a:cs typeface="Times New Roman" panose="02020603050405020304" pitchFamily="18" charset="0"/>
              </a:rPr>
              <a:t>pantouflage</a:t>
            </a:r>
            <a:r>
              <a:rPr lang="it-IT" altLang="it-IT" sz="1800" dirty="0">
                <a:latin typeface="Times New Roman" panose="02020603050405020304" pitchFamily="18" charset="0"/>
                <a:cs typeface="Times New Roman" panose="02020603050405020304" pitchFamily="18" charset="0"/>
              </a:rPr>
              <a:t> (art. 53 comma 16-ter </a:t>
            </a:r>
            <a:r>
              <a:rPr lang="it-IT" altLang="it-IT" sz="1800" dirty="0" err="1">
                <a:latin typeface="Times New Roman" panose="02020603050405020304" pitchFamily="18" charset="0"/>
                <a:cs typeface="Times New Roman" panose="02020603050405020304" pitchFamily="18" charset="0"/>
              </a:rPr>
              <a:t>DLgs</a:t>
            </a:r>
            <a:r>
              <a:rPr lang="it-IT" altLang="it-IT" sz="1800" dirty="0">
                <a:latin typeface="Times New Roman" panose="02020603050405020304" pitchFamily="18" charset="0"/>
                <a:cs typeface="Times New Roman" panose="02020603050405020304" pitchFamily="18" charset="0"/>
              </a:rPr>
              <a:t> 165/2001)</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t>
            </a:r>
            <a:r>
              <a:rPr lang="it-IT" altLang="it-IT" sz="1800" dirty="0" err="1">
                <a:latin typeface="Times New Roman" panose="02020603050405020304" pitchFamily="18" charset="0"/>
                <a:cs typeface="Times New Roman" panose="02020603050405020304" pitchFamily="18" charset="0"/>
              </a:rPr>
              <a:t>inconferibilità</a:t>
            </a:r>
            <a:r>
              <a:rPr lang="it-IT" altLang="it-IT" sz="1800" dirty="0">
                <a:latin typeface="Times New Roman" panose="02020603050405020304" pitchFamily="18" charset="0"/>
                <a:cs typeface="Times New Roman" panose="02020603050405020304" pitchFamily="18" charset="0"/>
              </a:rPr>
              <a:t> e l’incompatibilità di incarichi presso le PA e gli enti privati in controllo pubblico (</a:t>
            </a:r>
            <a:r>
              <a:rPr lang="it-IT" altLang="it-IT" sz="1800" dirty="0" err="1">
                <a:latin typeface="Times New Roman" panose="02020603050405020304" pitchFamily="18" charset="0"/>
                <a:cs typeface="Times New Roman" panose="02020603050405020304" pitchFamily="18" charset="0"/>
              </a:rPr>
              <a:t>DLgs</a:t>
            </a:r>
            <a:r>
              <a:rPr lang="it-IT" altLang="it-IT" sz="1800" dirty="0">
                <a:latin typeface="Times New Roman" panose="02020603050405020304" pitchFamily="18" charset="0"/>
                <a:cs typeface="Times New Roman" panose="02020603050405020304" pitchFamily="18" charset="0"/>
              </a:rPr>
              <a:t> 33/2013)</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l’affidamento a soggetti esterni di incarichi di consulenza (art. 53 </a:t>
            </a:r>
            <a:r>
              <a:rPr lang="it-IT" altLang="it-IT" sz="1800" dirty="0" err="1">
                <a:latin typeface="Times New Roman" panose="02020603050405020304" pitchFamily="18" charset="0"/>
                <a:cs typeface="Times New Roman" panose="02020603050405020304" pitchFamily="18" charset="0"/>
              </a:rPr>
              <a:t>DLgs</a:t>
            </a:r>
            <a:r>
              <a:rPr lang="it-IT" altLang="it-IT" sz="1800" dirty="0">
                <a:latin typeface="Times New Roman" panose="02020603050405020304" pitchFamily="18" charset="0"/>
                <a:cs typeface="Times New Roman" panose="02020603050405020304" pitchFamily="18" charset="0"/>
              </a:rPr>
              <a:t> 165/2001)</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lo svolgimento delle procedure contrattuali (artt. 42 e 80 quinto comma lett. d </a:t>
            </a:r>
            <a:r>
              <a:rPr lang="it-IT" altLang="it-IT" sz="1800" dirty="0" err="1">
                <a:latin typeface="Times New Roman" panose="02020603050405020304" pitchFamily="18" charset="0"/>
                <a:cs typeface="Times New Roman" panose="02020603050405020304" pitchFamily="18" charset="0"/>
              </a:rPr>
              <a:t>DLgs</a:t>
            </a:r>
            <a:r>
              <a:rPr lang="it-IT" altLang="it-IT" sz="1800" dirty="0">
                <a:latin typeface="Times New Roman" panose="02020603050405020304" pitchFamily="18" charset="0"/>
                <a:cs typeface="Times New Roman" panose="02020603050405020304" pitchFamily="18" charset="0"/>
              </a:rPr>
              <a:t> 50/2016)</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 conclusione di accordi della PA con imprese con cui il dipendente della PA abbia stipulato contratti a titolo privato (art. 14 secondo comma DPR 62/2013)</a:t>
            </a: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332656"/>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Le norme generali sul conflitto di interessi</a:t>
            </a:r>
          </a:p>
        </p:txBody>
      </p:sp>
    </p:spTree>
    <p:extLst>
      <p:ext uri="{BB962C8B-B14F-4D97-AF65-F5344CB8AC3E}">
        <p14:creationId xmlns:p14="http://schemas.microsoft.com/office/powerpoint/2010/main" val="3686615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052736"/>
            <a:ext cx="8291264" cy="5103589"/>
          </a:xfrm>
        </p:spPr>
        <p:txBody>
          <a:bodyPr/>
          <a:lstStyle/>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Uno dei principali riferimenti in materia è costituito dall’art. 51 Cod. proc. civ.:</a:t>
            </a: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«Il giudice ha l’obbligo di astenersi:</a:t>
            </a:r>
          </a:p>
          <a:p>
            <a:pPr marL="342900" indent="-342900" eaLnBrk="1" hangingPunct="1">
              <a:buFont typeface="Wingdings 3" pitchFamily="18" charset="2"/>
              <a:buAutoNum type="arabicParenR"/>
            </a:pPr>
            <a:r>
              <a:rPr lang="it-IT" sz="1800" dirty="0">
                <a:latin typeface="Times New Roman" panose="02020603050405020304" pitchFamily="18" charset="0"/>
                <a:cs typeface="Times New Roman" panose="02020603050405020304" pitchFamily="18" charset="0"/>
              </a:rPr>
              <a:t>Se ha interesse nella causa o in altra vertente su identica questione di diritto;</a:t>
            </a:r>
          </a:p>
          <a:p>
            <a:pPr marL="342900" indent="-342900" eaLnBrk="1" hangingPunct="1">
              <a:buFont typeface="Wingdings 3" pitchFamily="18" charset="2"/>
              <a:buAutoNum type="arabicParenR"/>
            </a:pPr>
            <a:r>
              <a:rPr lang="it-IT" sz="1800" dirty="0">
                <a:latin typeface="Times New Roman" panose="02020603050405020304" pitchFamily="18" charset="0"/>
                <a:cs typeface="Times New Roman" panose="02020603050405020304" pitchFamily="18" charset="0"/>
              </a:rPr>
              <a:t>Se egli stesso o la moglie è parente fino al quarto grado o è convivente o commensale abituale di una delle parti o di alcuno dei difensori;</a:t>
            </a:r>
          </a:p>
          <a:p>
            <a:pPr marL="342900" indent="-342900" eaLnBrk="1" hangingPunct="1">
              <a:buFont typeface="Wingdings 3" pitchFamily="18" charset="2"/>
              <a:buAutoNum type="arabicParenR"/>
            </a:pPr>
            <a:r>
              <a:rPr lang="it-IT" sz="1800" dirty="0">
                <a:latin typeface="Times New Roman" panose="02020603050405020304" pitchFamily="18" charset="0"/>
                <a:cs typeface="Times New Roman" panose="02020603050405020304" pitchFamily="18" charset="0"/>
              </a:rPr>
              <a:t>Se egli stesso o la moglie ha causa pendente o grave inimicizia o rapporti di credito o debito con una delle parti o alcuno dei suoi difensori</a:t>
            </a:r>
          </a:p>
          <a:p>
            <a:pPr marL="342900" indent="-342900" eaLnBrk="1" hangingPunct="1">
              <a:buFont typeface="Wingdings 3" pitchFamily="18" charset="2"/>
              <a:buAutoNum type="arabicParenR"/>
            </a:pPr>
            <a:r>
              <a:rPr lang="it-IT" sz="1800" dirty="0">
                <a:latin typeface="Times New Roman" panose="02020603050405020304" pitchFamily="18" charset="0"/>
                <a:cs typeface="Times New Roman" panose="02020603050405020304" pitchFamily="18" charset="0"/>
              </a:rPr>
              <a:t>Se ha dato consiglio o prestato patrocinio nella causa, o ha deposto in essa come testimone, oppure ne ha conosciuto come magistrato in altro grado del processo o come arbitro o vi ha prestato assistenza come consulente tecnico</a:t>
            </a:r>
          </a:p>
          <a:p>
            <a:pPr marL="342900" indent="-342900" eaLnBrk="1" hangingPunct="1">
              <a:buFont typeface="Wingdings 3" pitchFamily="18" charset="2"/>
              <a:buAutoNum type="arabicParenR"/>
            </a:pPr>
            <a:r>
              <a:rPr lang="it-IT" sz="1800" dirty="0">
                <a:latin typeface="Times New Roman" panose="02020603050405020304" pitchFamily="18" charset="0"/>
                <a:cs typeface="Times New Roman" panose="02020603050405020304" pitchFamily="18" charset="0"/>
              </a:rPr>
              <a:t>Se è tutore, curatore, amministratore di sostegno, procuratore, agente o datore d lavoro di una delle parti; se, inoltre, è amministratore o gerente di un ente, di un’associazione anche non riconosciuta, di un comitato, di una società o stabilimento che ha interesse nella causa.</a:t>
            </a:r>
          </a:p>
          <a:p>
            <a:pPr marL="0" indent="0" eaLnBrk="1" hangingPunct="1">
              <a:buNone/>
            </a:pPr>
            <a:r>
              <a:rPr lang="it-IT" sz="1800" dirty="0">
                <a:latin typeface="Times New Roman" panose="02020603050405020304" pitchFamily="18" charset="0"/>
                <a:cs typeface="Times New Roman" panose="02020603050405020304" pitchFamily="18" charset="0"/>
              </a:rPr>
              <a:t>In ogni altro caso in cui esistono gravi ragioni di convenienza, il giudice può richiedere al capo dell’ufficio l’autorizzazione ad astenersi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332656"/>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conflitto di interessi  e l’obbligo di astensione</a:t>
            </a:r>
          </a:p>
        </p:txBody>
      </p:sp>
    </p:spTree>
    <p:extLst>
      <p:ext uri="{BB962C8B-B14F-4D97-AF65-F5344CB8AC3E}">
        <p14:creationId xmlns:p14="http://schemas.microsoft.com/office/powerpoint/2010/main" val="904465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052736"/>
            <a:ext cx="8291264" cy="5103589"/>
          </a:xfrm>
        </p:spPr>
        <p:txBody>
          <a:bodyPr/>
          <a:lstStyle/>
          <a:p>
            <a:pPr marL="0" indent="0" eaLnBrk="1" hangingPunct="1">
              <a:buFont typeface="Wingdings 3" pitchFamily="18" charset="2"/>
              <a:buNone/>
            </a:pPr>
            <a:endParaRPr 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L’art. 52 Cod. proc. civ. – spesso citato nella trattazione dell’obbligo di astensione – così dispone:</a:t>
            </a: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 Nei casi in cui è fatto obbligo al giudice di astenersi, ciascuna delle parti può proporre la ricusazione mediante ricorso contenente i motivi specifici e i mezzi di prova.</a:t>
            </a: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Il ricorso, sottoscritto dalla parte o dal difensore, deve essere depositato in cancelleria due giorni prima dell’udienza, se al ricusante è noto il nome dei giudici che sono chiamati a trattare o decidere la causa, e prima dell’inizio della trattazione o discussione di questa nl caso contrario.</a:t>
            </a: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 ricusazione sospende il processo».</a:t>
            </a: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539552" y="368300"/>
            <a:ext cx="8326438" cy="666750"/>
          </a:xfrm>
        </p:spPr>
        <p:txBody>
          <a:bodyPr/>
          <a:lstStyle/>
          <a:p>
            <a:pPr eaLnBrk="1" hangingPunct="1"/>
            <a:r>
              <a:rPr lang="it-IT" altLang="it-IT" sz="2400" b="1" dirty="0">
                <a:latin typeface="Times New Roman" panose="02020603050405020304" pitchFamily="18" charset="0"/>
                <a:cs typeface="Times New Roman" panose="02020603050405020304" pitchFamily="18" charset="0"/>
              </a:rPr>
              <a:t>La violazione dell’obbligo di astensione e gli effetti nell’attività giurisdizionale</a:t>
            </a:r>
          </a:p>
        </p:txBody>
      </p:sp>
    </p:spTree>
    <p:extLst>
      <p:ext uri="{BB962C8B-B14F-4D97-AF65-F5344CB8AC3E}">
        <p14:creationId xmlns:p14="http://schemas.microsoft.com/office/powerpoint/2010/main" val="76101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1194" y="735970"/>
            <a:ext cx="8326438" cy="5367026"/>
          </a:xfrm>
        </p:spPr>
        <p:txBody>
          <a:bodyPr/>
          <a:lstStyle/>
          <a:p>
            <a:pPr marL="0" indent="0" eaLnBrk="1" hangingPunct="1">
              <a:buFont typeface="Wingdings 3" pitchFamily="18" charset="2"/>
              <a:buNone/>
            </a:pPr>
            <a:endParaRPr 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Art. 7 DPR 62/2013  (Obbligo di astensione)</a:t>
            </a:r>
          </a:p>
          <a:p>
            <a:pPr marL="0" indent="0">
              <a:buNone/>
            </a:pPr>
            <a:r>
              <a:rPr lang="it-IT" sz="1800" dirty="0">
                <a:latin typeface="Times New Roman" panose="02020603050405020304" pitchFamily="18" charset="0"/>
                <a:cs typeface="Times New Roman" panose="02020603050405020304" pitchFamily="18" charset="0"/>
              </a:rPr>
              <a:t>Il dipendente si astiene dal partecipare all'adozione di decisioni o ad attività che possano coinvolgere interessi propri, ovvero di suoi parenti, affini entro il secondo grado, del coniuge o di conviventi, oppure di persone con le quali abbia rapporti di frequentazione abituale, ovvero, di soggetti od organizzazioni con cui egli o il coniuge abbia causa pendente o grave inimicizia o rapporti di credito o debito significativi, ovvero di soggetti od organizzazioni di cui sia tutore, curatore, procuratore o agente, ovvero di enti, associazioni anche non riconosciute, comitati, società' o stabilimenti di cui sia amministratore o gerente o dirigente. Il dipendente si astiene in ogni altro caso in cui esistano gravi ragioni di convenienza. Sull'astensione decide il responsabile dell'ufficio di appartenenza.</a:t>
            </a:r>
          </a:p>
          <a:p>
            <a:pPr marL="0" indent="0">
              <a:buNone/>
            </a:pPr>
            <a:endParaRPr 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Art. 6-bis L.  241/1990 (introdotto dalla L. 190/2012)</a:t>
            </a: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 «Il responsabile del procedimento e i titolari degli uffici competenti ad adottare i pareri, le valutazioni tecniche, gli atti </a:t>
            </a:r>
            <a:r>
              <a:rPr lang="it-IT" sz="1800" dirty="0" err="1">
                <a:latin typeface="Times New Roman" panose="02020603050405020304" pitchFamily="18" charset="0"/>
                <a:cs typeface="Times New Roman" panose="02020603050405020304" pitchFamily="18" charset="0"/>
              </a:rPr>
              <a:t>endoprocedimentali</a:t>
            </a:r>
            <a:r>
              <a:rPr lang="it-IT" sz="1800" dirty="0">
                <a:latin typeface="Times New Roman" panose="02020603050405020304" pitchFamily="18" charset="0"/>
                <a:cs typeface="Times New Roman" panose="02020603050405020304" pitchFamily="18" charset="0"/>
              </a:rPr>
              <a:t> e il provvedimento finale devono astenersi in caso di conflitto di interessi, segnalando ogni situazione di conflitto, anche potenziale».</a:t>
            </a:r>
          </a:p>
          <a:p>
            <a:pPr marL="0" indent="0" eaLnBrk="1" hangingPunct="1">
              <a:buFont typeface="Wingdings 3" pitchFamily="18" charset="2"/>
              <a:buNone/>
            </a:pPr>
            <a:endParaRPr 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sz="2000" dirty="0">
                <a:latin typeface="Times New Roman" panose="02020603050405020304" pitchFamily="18" charset="0"/>
                <a:cs typeface="Times New Roman" panose="02020603050405020304" pitchFamily="18" charset="0"/>
              </a:rPr>
              <a:t> </a:t>
            </a:r>
            <a:r>
              <a:rPr lang="it-IT" sz="2000" b="1"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11560" y="69219"/>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conflitto di interessi  e l’obbligo di astensione</a:t>
            </a:r>
          </a:p>
        </p:txBody>
      </p:sp>
    </p:spTree>
    <p:extLst>
      <p:ext uri="{BB962C8B-B14F-4D97-AF65-F5344CB8AC3E}">
        <p14:creationId xmlns:p14="http://schemas.microsoft.com/office/powerpoint/2010/main" val="2421425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1194" y="735970"/>
            <a:ext cx="8326438" cy="5367026"/>
          </a:xfrm>
        </p:spPr>
        <p:txBody>
          <a:bodyPr/>
          <a:lstStyle/>
          <a:p>
            <a:pPr marL="0" indent="0" eaLnBrk="1" hangingPunct="1">
              <a:buFont typeface="Wingdings 3" pitchFamily="18" charset="2"/>
              <a:buNone/>
            </a:pPr>
            <a:endParaRPr lang="it-IT" sz="20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endParaRPr lang="it-IT" sz="20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endParaRPr lang="it-IT" sz="20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sz="2000" dirty="0">
                <a:latin typeface="Times New Roman" panose="02020603050405020304" pitchFamily="18" charset="0"/>
                <a:cs typeface="Times New Roman" panose="02020603050405020304" pitchFamily="18" charset="0"/>
              </a:rPr>
              <a:t>Art. 53 settimo comma </a:t>
            </a:r>
            <a:r>
              <a:rPr lang="it-IT" sz="2000" dirty="0" err="1">
                <a:latin typeface="Times New Roman" panose="02020603050405020304" pitchFamily="18" charset="0"/>
                <a:cs typeface="Times New Roman" panose="02020603050405020304" pitchFamily="18" charset="0"/>
              </a:rPr>
              <a:t>DLgs</a:t>
            </a:r>
            <a:r>
              <a:rPr lang="it-IT" sz="2000" dirty="0">
                <a:latin typeface="Times New Roman" panose="02020603050405020304" pitchFamily="18" charset="0"/>
                <a:cs typeface="Times New Roman" panose="02020603050405020304" pitchFamily="18" charset="0"/>
              </a:rPr>
              <a:t> 165/2001:</a:t>
            </a:r>
          </a:p>
          <a:p>
            <a:pPr marL="0" indent="0" eaLnBrk="1" hangingPunct="1">
              <a:buFont typeface="Wingdings 3" pitchFamily="18" charset="2"/>
              <a:buNone/>
            </a:pPr>
            <a:r>
              <a:rPr lang="it-IT" sz="2000" dirty="0">
                <a:latin typeface="Times New Roman" panose="02020603050405020304" pitchFamily="18" charset="0"/>
                <a:cs typeface="Times New Roman" panose="02020603050405020304" pitchFamily="18" charset="0"/>
              </a:rPr>
              <a:t>« I dipendenti pubblici non possono svolgere incarichi retribuiti che non siano stati conferiti o previamente autorizzati dall'amministrazione di appartenenza. Ai fini dell'autorizzazione, l'amministrazione verifica l'insussistenza di situazioni, anche potenziali, di conflitto di interessi.</a:t>
            </a: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11560" y="69219"/>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conflitto di interessi  negli incarichi</a:t>
            </a:r>
          </a:p>
        </p:txBody>
      </p:sp>
    </p:spTree>
    <p:extLst>
      <p:ext uri="{BB962C8B-B14F-4D97-AF65-F5344CB8AC3E}">
        <p14:creationId xmlns:p14="http://schemas.microsoft.com/office/powerpoint/2010/main" val="3300832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052736"/>
            <a:ext cx="8291264" cy="5103589"/>
          </a:xfrm>
        </p:spPr>
        <p:txBody>
          <a:bodyPr/>
          <a:lstStyle/>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Art. 42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50/2016</a:t>
            </a: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«Le stazioni appaltanti prevedono misure adeguate per contrastare le frodi e la corruzione nonché per individuare, prevenire e risolvere in modo efficace ogni ipotesi di conflitto di interesse nello svolgimento delle procedure di aggiudicazione degli appalti e delle concessioni, in modo da evitare qualsiasi distorsione della concorrenza e garantire la parità di trattamento di tutti gli operatori economici.»</a:t>
            </a:r>
          </a:p>
          <a:p>
            <a:pPr marL="0" indent="0" eaLnBrk="1" hangingPunct="1">
              <a:buFont typeface="Wingdings 3" pitchFamily="18" charset="2"/>
              <a:buNone/>
            </a:pPr>
            <a:endParaRPr lang="it-IT" sz="1800" dirty="0">
              <a:latin typeface="Times New Roman" panose="02020603050405020304" pitchFamily="18" charset="0"/>
              <a:cs typeface="Times New Roman" panose="02020603050405020304" pitchFamily="18" charset="0"/>
            </a:endParaRPr>
          </a:p>
          <a:p>
            <a:pPr marL="0" indent="0" algn="l" eaLnBrk="1" hangingPunct="1">
              <a:buNone/>
            </a:pPr>
            <a:r>
              <a:rPr lang="it-IT" altLang="it-IT" sz="1800" dirty="0">
                <a:latin typeface="Times New Roman" panose="02020603050405020304" pitchFamily="18" charset="0"/>
                <a:cs typeface="Times New Roman" panose="02020603050405020304" pitchFamily="18" charset="0"/>
              </a:rPr>
              <a:t>Art. 14 secondo comma DPR 62/2013</a:t>
            </a:r>
          </a:p>
          <a:p>
            <a:pPr marL="0" indent="0" algn="l">
              <a:buNone/>
            </a:pPr>
            <a:r>
              <a:rPr lang="it-IT" altLang="it-IT" sz="1800" dirty="0">
                <a:latin typeface="Times New Roman" panose="02020603050405020304" pitchFamily="18" charset="0"/>
                <a:cs typeface="Times New Roman" panose="02020603050405020304" pitchFamily="18" charset="0"/>
              </a:rPr>
              <a:t>«</a:t>
            </a:r>
            <a:r>
              <a:rPr lang="it-IT" sz="1800" dirty="0">
                <a:latin typeface="Times New Roman" panose="02020603050405020304" pitchFamily="18" charset="0"/>
                <a:cs typeface="Times New Roman" panose="02020603050405020304" pitchFamily="18" charset="0"/>
              </a:rPr>
              <a:t>Il dipendente non conclude, per conto dell'amministrazione, contratti di appalto, fornitura, servizio, finanziamento o assicurazione con imprese con le quali abbia stipulato contratti a titolo privato o ricevuto altre utilità nel biennio precedente, ad eccezione di quelli conclusi ai sensi dell'articolo 1342 del codice civile. Nel caso in cui l'amministrazione concluda contratti di appalto, fornitura, servizio, finanziamento o assicurazione, con imprese con le quali il dipendente abbia concluso contratti a titolo privato o ricevuto altre utilità nel biennio precedente, questi si astiene dal partecipare all'adozione delle decisioni ed alle attività relative all'esecuzione del contratto, redigendo verbale scritto di tale astensione da conservare agli atti dell'ufficio»-</a:t>
            </a:r>
          </a:p>
          <a:p>
            <a:pPr marL="0" indent="0" algn="l">
              <a:buNone/>
            </a:pPr>
            <a:endParaRPr lang="it-IT" altLang="it-IT" sz="1600" dirty="0">
              <a:latin typeface="Times New Roman" panose="02020603050405020304" pitchFamily="18" charset="0"/>
              <a:cs typeface="Times New Roman" panose="02020603050405020304" pitchFamily="18" charset="0"/>
            </a:endParaRPr>
          </a:p>
          <a:p>
            <a:pPr marL="0" indent="0" algn="l">
              <a:buNone/>
            </a:pPr>
            <a:endParaRPr lang="it-IT" altLang="it-IT" sz="1600" dirty="0">
              <a:latin typeface="Times New Roman" panose="02020603050405020304" pitchFamily="18" charset="0"/>
              <a:cs typeface="Times New Roman" panose="02020603050405020304" pitchFamily="18" charset="0"/>
            </a:endParaRPr>
          </a:p>
          <a:p>
            <a:pPr marL="0" indent="0" algn="l" eaLnBrk="1" hangingPunct="1">
              <a:buNone/>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332656"/>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conflitto di interessi  nell’attività contrattuale</a:t>
            </a:r>
          </a:p>
        </p:txBody>
      </p:sp>
    </p:spTree>
    <p:extLst>
      <p:ext uri="{BB962C8B-B14F-4D97-AF65-F5344CB8AC3E}">
        <p14:creationId xmlns:p14="http://schemas.microsoft.com/office/powerpoint/2010/main" val="3907855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052736"/>
            <a:ext cx="8291264" cy="5103589"/>
          </a:xfrm>
        </p:spPr>
        <p:txBody>
          <a:bodyPr/>
          <a:lstStyle/>
          <a:p>
            <a:pPr marL="0" indent="0" eaLnBrk="1" hangingPunct="1">
              <a:buFont typeface="Wingdings 3" pitchFamily="18" charset="2"/>
              <a:buNone/>
            </a:pPr>
            <a:r>
              <a:rPr lang="it-IT" sz="2000" dirty="0">
                <a:latin typeface="Times New Roman" panose="02020603050405020304" pitchFamily="18" charset="0"/>
                <a:cs typeface="Times New Roman" panose="02020603050405020304" pitchFamily="18" charset="0"/>
              </a:rPr>
              <a:t> </a:t>
            </a:r>
          </a:p>
          <a:p>
            <a:pPr marL="0" indent="0" eaLnBrk="1" hangingPunct="1">
              <a:buFont typeface="Wingdings 3" pitchFamily="18" charset="2"/>
              <a:buNone/>
            </a:pPr>
            <a:endParaRPr lang="it-IT" sz="20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sz="2000" dirty="0">
                <a:latin typeface="Times New Roman" panose="02020603050405020304" pitchFamily="18" charset="0"/>
                <a:cs typeface="Times New Roman" panose="02020603050405020304" pitchFamily="18" charset="0"/>
              </a:rPr>
              <a:t>Art. 80 quinto comma </a:t>
            </a:r>
            <a:r>
              <a:rPr lang="it-IT" sz="2000" dirty="0" err="1">
                <a:latin typeface="Times New Roman" panose="02020603050405020304" pitchFamily="18" charset="0"/>
                <a:cs typeface="Times New Roman" panose="02020603050405020304" pitchFamily="18" charset="0"/>
              </a:rPr>
              <a:t>DLgs</a:t>
            </a:r>
            <a:r>
              <a:rPr lang="it-IT" sz="2000" dirty="0">
                <a:latin typeface="Times New Roman" panose="02020603050405020304" pitchFamily="18" charset="0"/>
                <a:cs typeface="Times New Roman" panose="02020603050405020304" pitchFamily="18" charset="0"/>
              </a:rPr>
              <a:t> 50/2016:</a:t>
            </a:r>
          </a:p>
          <a:p>
            <a:pPr marL="0" indent="0">
              <a:buNone/>
            </a:pPr>
            <a:r>
              <a:rPr lang="it-IT" sz="2000" dirty="0">
                <a:latin typeface="Times New Roman" panose="02020603050405020304" pitchFamily="18" charset="0"/>
                <a:cs typeface="Times New Roman" panose="02020603050405020304" pitchFamily="18" charset="0"/>
              </a:rPr>
              <a:t>«Le stazioni appaltanti escludono dalla partecipazione alla procedura d'appalto un operatore economico in una delle seguenti situazioni, anche riferita a un suo subappaltatore nei casi di cui all'articolo 105, comma 6, qualora:</a:t>
            </a:r>
          </a:p>
          <a:p>
            <a:pPr marL="0" indent="0">
              <a:buNone/>
            </a:pPr>
            <a:r>
              <a:rPr lang="it-IT" altLang="it-IT" sz="2000" dirty="0">
                <a:latin typeface="Times New Roman" panose="02020603050405020304" pitchFamily="18" charset="0"/>
                <a:cs typeface="Times New Roman" panose="02020603050405020304" pitchFamily="18" charset="0"/>
              </a:rPr>
              <a:t>…omissis</a:t>
            </a:r>
          </a:p>
          <a:p>
            <a:pPr marL="0" indent="0" algn="l">
              <a:buNone/>
            </a:pPr>
            <a:r>
              <a:rPr lang="it-IT" sz="2000" dirty="0">
                <a:latin typeface="Times New Roman" panose="02020603050405020304" pitchFamily="18" charset="0"/>
                <a:cs typeface="Times New Roman" panose="02020603050405020304" pitchFamily="18" charset="0"/>
              </a:rPr>
              <a:t>d) la partecipazione dell'operatore economico determini una situazione di conflitto di interesse ai sensi dell'articolo 42, comma 2, non diversamente risolvibile;</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332656"/>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conflitto di interessi  nell’attività contrattuale</a:t>
            </a:r>
          </a:p>
        </p:txBody>
      </p:sp>
    </p:spTree>
    <p:extLst>
      <p:ext uri="{BB962C8B-B14F-4D97-AF65-F5344CB8AC3E}">
        <p14:creationId xmlns:p14="http://schemas.microsoft.com/office/powerpoint/2010/main" val="3190655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052736"/>
            <a:ext cx="8291264" cy="5103589"/>
          </a:xfrm>
        </p:spPr>
        <p:txBody>
          <a:bodyPr/>
          <a:lstStyle/>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Art. 6 DPR 62/2013: «Fermi restando gli obblighi di trasparenza previsti da leggi o regolamenti, il dipendente, all’atto dell’assegnazione all’ufficio, informa per iscritto il dirigente dell’ufficio di tutti i rapporti, diretti o indiretti, di collaborazione con soggetti privati in qualunque modo retribuiti che lo stesso abbia o abbia avuto negli ultimi tre anni, precisando:</a:t>
            </a:r>
          </a:p>
          <a:p>
            <a:pPr marL="342900" indent="-342900" eaLnBrk="1" hangingPunct="1">
              <a:buFont typeface="Wingdings 3" pitchFamily="18" charset="2"/>
              <a:buAutoNum type="alphaLcParenR"/>
            </a:pPr>
            <a:r>
              <a:rPr lang="it-IT" sz="1800" dirty="0">
                <a:latin typeface="Times New Roman" panose="02020603050405020304" pitchFamily="18" charset="0"/>
                <a:cs typeface="Times New Roman" panose="02020603050405020304" pitchFamily="18" charset="0"/>
              </a:rPr>
              <a:t>Se in prima persona, o suoi parenti o affini entro il secondo grado, il coniuge o il convivente abbiano ancora rapporti finanziari con il soggetto con cui ha avuto i predetti rapporti di collaborazione;</a:t>
            </a:r>
          </a:p>
          <a:p>
            <a:pPr marL="342900" indent="-342900" eaLnBrk="1" hangingPunct="1">
              <a:buFont typeface="Wingdings 3" pitchFamily="18" charset="2"/>
              <a:buAutoNum type="alphaLcParenR"/>
            </a:pPr>
            <a:r>
              <a:rPr lang="it-IT" sz="1800" dirty="0">
                <a:latin typeface="Times New Roman" panose="02020603050405020304" pitchFamily="18" charset="0"/>
                <a:cs typeface="Times New Roman" panose="02020603050405020304" pitchFamily="18" charset="0"/>
              </a:rPr>
              <a:t>Se tali rapporti siano intercorsi o intercorrano con soggetti che abbiano interessi in attività o decisioni inerenti all’ufficio, limitatamente alle pratiche a lui affidate.</a:t>
            </a:r>
          </a:p>
          <a:p>
            <a:pPr marL="0" indent="0" eaLnBrk="1" hangingPunct="1">
              <a:buNone/>
            </a:pPr>
            <a:r>
              <a:rPr lang="it-IT" sz="1800" dirty="0">
                <a:latin typeface="Times New Roman" panose="02020603050405020304" pitchFamily="18" charset="0"/>
                <a:cs typeface="Times New Roman" panose="02020603050405020304" pitchFamily="18" charset="0"/>
              </a:rPr>
              <a:t>Il dipendente si astiene dal prendere decisioni o svolgere attività inerenti alla sue mansioni in situazioni di conflitto, anche potenziale, di interessi con interessi personali, del coniuge, di conviventi, di parenti, di affini entro il secondo grado. Il conflitto può riguardare interessi di qualsiasi natura, anche non patrimoniali, come quelli derivanti dall’intento di voler assecondare pressioni politiche, sindacali o dei superiori gerarchici».</a:t>
            </a: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332656"/>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conflitto di interessi  e l’obbligo di astensione</a:t>
            </a:r>
          </a:p>
        </p:txBody>
      </p:sp>
    </p:spTree>
    <p:extLst>
      <p:ext uri="{BB962C8B-B14F-4D97-AF65-F5344CB8AC3E}">
        <p14:creationId xmlns:p14="http://schemas.microsoft.com/office/powerpoint/2010/main" val="195244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052736"/>
            <a:ext cx="8291264" cy="5103589"/>
          </a:xfrm>
        </p:spPr>
        <p:txBody>
          <a:bodyPr/>
          <a:lstStyle/>
          <a:p>
            <a:pPr marL="0" indent="0" eaLnBrk="1" hangingPunct="1">
              <a:buFont typeface="Wingdings 3" pitchFamily="18" charset="2"/>
              <a:buNone/>
            </a:pPr>
            <a:endParaRPr lang="it-IT" sz="16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sz="2000" dirty="0">
                <a:latin typeface="Times New Roman" panose="02020603050405020304" pitchFamily="18" charset="0"/>
                <a:cs typeface="Times New Roman" panose="02020603050405020304" pitchFamily="18" charset="0"/>
              </a:rPr>
              <a:t>Art. 7 DPR 62/2013: «Il dipendente si astiene dal partecipare all’adozione di decisioni e ad attività che possano coinvolgere interessi propri, ovvero di suoi parenti, affini entro il secondo grado, del coniuge o di conviventi, oppure di persone con le quali abbia rapporti di frequentazione abituale, ovvero, di soggetti od organizzazioni con cui egli o il coniuge abbia causa pendente o grave inimicizia o rapporti di credito o debito significativi, ovvero di soggetti od organizzazioni di cui sia tutore, curatore, procuratore o agente, ovvero di enti, associazioni anche non riconosciute, comitati, società o stabilimenti di cui sia amministratore o gerente o dirigente. Il dipendente si astiene in ogni altro caso in cui esistano gravi ragioni di convenienza. Sull’astensione decide il responsabile dell’ufficio di appartenenza».</a:t>
            </a:r>
          </a:p>
          <a:p>
            <a:pPr marL="0" indent="0" eaLnBrk="1" hangingPunct="1">
              <a:buFont typeface="Wingdings 3" pitchFamily="18" charset="2"/>
              <a:buNone/>
            </a:pPr>
            <a:endParaRPr lang="it-IT" sz="20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sz="2000" dirty="0">
                <a:latin typeface="Times New Roman" panose="02020603050405020304" pitchFamily="18" charset="0"/>
                <a:cs typeface="Times New Roman" panose="02020603050405020304" pitchFamily="18" charset="0"/>
              </a:rPr>
              <a:t> </a:t>
            </a: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332656"/>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L’obbligo di astensione</a:t>
            </a:r>
          </a:p>
        </p:txBody>
      </p:sp>
    </p:spTree>
    <p:extLst>
      <p:ext uri="{BB962C8B-B14F-4D97-AF65-F5344CB8AC3E}">
        <p14:creationId xmlns:p14="http://schemas.microsoft.com/office/powerpoint/2010/main" val="122942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Il conflitto di interessi è stato oggetto di analisi e di raccomandazioni in ambito internazionale, ed è stato oggetto di specifici atti indirizzati agli Stati.</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Nella raccomandazione del Comitato dei ministri del Consiglio d’Europa 11 maggio 2000 si afferma che (art. 13):</a:t>
            </a:r>
          </a:p>
          <a:p>
            <a:pPr marL="0" indent="0" algn="l" eaLnBrk="1" hangingPunct="1">
              <a:buFontTx/>
              <a:buChar char="-"/>
            </a:pPr>
            <a:r>
              <a:rPr lang="it-IT" altLang="it-IT" sz="1800" dirty="0">
                <a:latin typeface="Times New Roman" panose="02020603050405020304" pitchFamily="18" charset="0"/>
                <a:cs typeface="Times New Roman" panose="02020603050405020304" pitchFamily="18" charset="0"/>
              </a:rPr>
              <a:t> Un conflitto d’interessi nasce da una situazione nella quale un agente pubblico ha un interesse personale di natura tale da influenzare o sembrare di influenzare l’esercizio imparziale ed obiettivo delle sue funzioni.</a:t>
            </a:r>
          </a:p>
          <a:p>
            <a:pPr marL="0" indent="0" algn="l" eaLnBrk="1" hangingPunct="1">
              <a:buFontTx/>
              <a:buChar char="-"/>
            </a:pPr>
            <a:r>
              <a:rPr lang="it-IT" altLang="it-IT" sz="1800" dirty="0">
                <a:latin typeface="Times New Roman" panose="02020603050405020304" pitchFamily="18" charset="0"/>
                <a:cs typeface="Times New Roman" panose="02020603050405020304" pitchFamily="18" charset="0"/>
              </a:rPr>
              <a:t> L’interesse personale dell’agente pubblico comprende qualsiasi vantaggio per sé o in favore della sua famiglia, di parenti, amici e persone vicine, o persone od organizzazione con cui ha o ha avuto relazioni d’affari o politiche. Comprende anche qualsiasi obbligazione economica o civile alla quale l’agente pubblico è assoggettato.</a:t>
            </a:r>
          </a:p>
          <a:p>
            <a:pPr marL="0" indent="0" algn="l" eaLnBrk="1" hangingPunct="1">
              <a:buNone/>
            </a:pPr>
            <a:r>
              <a:rPr lang="it-IT" altLang="it-IT" sz="1800" dirty="0">
                <a:latin typeface="Times New Roman" panose="02020603050405020304" pitchFamily="18" charset="0"/>
                <a:cs typeface="Times New Roman" panose="02020603050405020304" pitchFamily="18" charset="0"/>
              </a:rPr>
              <a:t>-  Poiché l’agente pubblico è l’unico a saper se si trova in questa situazione, è tenuto a: essere attento a qualsiasi conflitto reale o potenziale, prendere le misure per evitarlo, informare il superiore gerarchico di qualsiasi conflitto di cui è a conoscenza, di conformarsi alla decisione che gli impone di ritirarsi dalla situazione o di rinunciare al vantaggio.</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conflitto di interessi</a:t>
            </a:r>
          </a:p>
        </p:txBody>
      </p:sp>
    </p:spTree>
    <p:extLst>
      <p:ext uri="{BB962C8B-B14F-4D97-AF65-F5344CB8AC3E}">
        <p14:creationId xmlns:p14="http://schemas.microsoft.com/office/powerpoint/2010/main" val="22762104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052736"/>
            <a:ext cx="8291264" cy="5103589"/>
          </a:xfrm>
        </p:spPr>
        <p:txBody>
          <a:bodyPr/>
          <a:lstStyle/>
          <a:p>
            <a:pPr marL="0" indent="0" eaLnBrk="1" hangingPunct="1">
              <a:buFont typeface="Wingdings 3" pitchFamily="18" charset="2"/>
              <a:buNone/>
            </a:pPr>
            <a:endParaRPr 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endParaRPr 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Art. 53 comma 16-ter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165/2001 (introdotto dalla legge 190/2012):</a:t>
            </a: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«I dipendenti che, negli ultimi tre anni di servizio, hanno esercitato poteri autoritativi o negoziali per conto delle pubbliche amministrazioni di cui all'articolo 1, comma 2, non possono svolgere, nei tre anni successivi alla cessazione del rapporto di pubblico impiego, attività lavorativa o professionale presso i soggetti privati destinatari dell'attività della pubblica amministrazione svolta attraverso i medesimi poteri. I contratti conclusi e gli incarichi conferiti in violazione di quanto previsto dal presente comma sono nulli ed è fatto divieto ai soggetti privati che li hanno conclusi o conferiti di contrattare con le pubbliche amministrazioni per i successivi tre anni con obbligo di restituzione dei compensi eventualmente percepiti e accertati ad essi riferiti.»</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332656"/>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divieto di </a:t>
            </a:r>
            <a:r>
              <a:rPr lang="it-IT" altLang="it-IT" sz="2800" b="1" dirty="0" err="1">
                <a:latin typeface="Times New Roman" panose="02020603050405020304" pitchFamily="18" charset="0"/>
                <a:cs typeface="Times New Roman" panose="02020603050405020304" pitchFamily="18" charset="0"/>
              </a:rPr>
              <a:t>pantouflage</a:t>
            </a:r>
            <a:endParaRPr lang="it-IT" altLang="it-IT"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85597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052736"/>
            <a:ext cx="8291264" cy="5103589"/>
          </a:xfrm>
        </p:spPr>
        <p:txBody>
          <a:bodyPr/>
          <a:lstStyle/>
          <a:p>
            <a:pPr marL="0" indent="0" eaLnBrk="1" hangingPunct="1">
              <a:buFont typeface="Wingdings 3" pitchFamily="18" charset="2"/>
              <a:buNone/>
            </a:pPr>
            <a:endParaRPr 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Nell’ambito degli Enti locali il Codice di comportamento allegato al CCNL del 2004 così disciplinava il conflitto di interessi:</a:t>
            </a:r>
          </a:p>
          <a:p>
            <a:pPr marL="0" indent="0" algn="l" eaLnBrk="1" hangingPunct="1">
              <a:buNone/>
            </a:pPr>
            <a:r>
              <a:rPr lang="it-IT" altLang="it-IT" sz="1800" dirty="0">
                <a:latin typeface="Times New Roman" panose="02020603050405020304" pitchFamily="18" charset="0"/>
                <a:cs typeface="Times New Roman" panose="02020603050405020304" pitchFamily="18" charset="0"/>
              </a:rPr>
              <a:t>«il dipendente mantiene una posizione di dipendenza, al fine di evitare di prendere decisioni o svolgere attività inerenti alle sue mansioni in situazioni, anche solo apparenti, di conflitto di interesse. Egli non svolge alcuna attività che contrasti con il corretto adempimento dei compiti d’ufficio e si impegna ad evitare situazioni e comportamenti che possano nuocere agli interessi o all’immagine della pubblica amministrazione».</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332656"/>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codice di comportamenti allegato al CCNL Enti locali del 2004</a:t>
            </a:r>
          </a:p>
        </p:txBody>
      </p:sp>
    </p:spTree>
    <p:extLst>
      <p:ext uri="{BB962C8B-B14F-4D97-AF65-F5344CB8AC3E}">
        <p14:creationId xmlns:p14="http://schemas.microsoft.com/office/powerpoint/2010/main" val="35292311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052736"/>
            <a:ext cx="8291264" cy="5103589"/>
          </a:xfrm>
        </p:spPr>
        <p:txBody>
          <a:bodyPr/>
          <a:lstStyle/>
          <a:p>
            <a:pPr marL="0" indent="0" eaLnBrk="1" hangingPunct="1">
              <a:buFont typeface="Wingdings 3" pitchFamily="18" charset="2"/>
              <a:buNone/>
            </a:pPr>
            <a:endParaRPr lang="it-IT" sz="18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L’art. 11 primo comma del D.P.R. 9 maggio 1994  n. 487 (Regolamento recante norme sull'accesso agli impieghi nelle pubbliche amministrazioni e le modalità di svolgimento dei concorsi, dei concorsi unici e delle altre forme di assunzione nei pubblici impieghi)  dispone che:</a:t>
            </a:r>
          </a:p>
          <a:p>
            <a:pPr marL="0" indent="0"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«I componenti [della commissione], presa visione dell’elenco dei partecipanti, sottoscrivono la dichiarazione che non sussistono situazioni di incompatibilità tra essi ed i concorrenti, ai sensi degli articoli 51 e 52 del codice di procedura civile»</a:t>
            </a: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332656"/>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L’obbligo di astensione nelle commissioni giudicatrici dei pubblici concorsi</a:t>
            </a:r>
          </a:p>
        </p:txBody>
      </p:sp>
    </p:spTree>
    <p:extLst>
      <p:ext uri="{BB962C8B-B14F-4D97-AF65-F5344CB8AC3E}">
        <p14:creationId xmlns:p14="http://schemas.microsoft.com/office/powerpoint/2010/main" val="9346218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052736"/>
            <a:ext cx="8291264" cy="5103589"/>
          </a:xfrm>
        </p:spPr>
        <p:txBody>
          <a:bodyPr/>
          <a:lstStyle/>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Non ogni rapporto di frequentazione con il difensore che assiste la parte importa per il giudice il dovere di astenersi, a solo quello che si caratterizza per intensità e riconoscibilità tale da integrare le gravi ragioni di convenienza: non rileva, pertanto, la frequentazione occasionale, episodica o casuale, e neppure quella derivante dalla comunanza di ambiente di vita e di lavoro che non sia sintomatica di una coinvolgente contiguità; rileva soltanto lo stretto e risalente legame, suscettibile di intaccare, per il modo e l’intensità in cui si connota, la serenità e la capacità del giudice di essere imparziale ovvero di ingenerare il sospetto che egli possa rendere una decisione ispirata a fini diversi da quelli istituzionali e intesa, per ragioni private e personali, a favorire o danneggiare gli eventuali destinatari. </a:t>
            </a: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Allo stesso modo non integra le gravi ragioni di convenienza la semplice circostanza che il giudice abbia o abbia avuto con il difensore di una delle parti un rapporto di mera collaborazione, episodica e priva di ulteriori connotazioni, in vista di una pubblicazione scientifica o di un convegno di studi ovvero che con lo stesso condivida o abbia condiviso, con modalità contenute e in via saltuaria, l’attività di docenza universitaria o post-universitaria, trattandosi di situazioni nelle quali non si configura il rischio di compromissione, all’esterno e all’interno, della imparzialità e della terzietà del giudice nell’esercizio della funzione giurisdizionale. (</a:t>
            </a:r>
            <a:r>
              <a:rPr lang="it-IT" altLang="it-IT" sz="1800" dirty="0" err="1">
                <a:latin typeface="Times New Roman" panose="02020603050405020304" pitchFamily="18" charset="0"/>
                <a:cs typeface="Times New Roman" panose="02020603050405020304" pitchFamily="18" charset="0"/>
              </a:rPr>
              <a:t>Cass</a:t>
            </a:r>
            <a:r>
              <a:rPr lang="it-IT" altLang="it-IT" sz="1800" dirty="0">
                <a:latin typeface="Times New Roman" panose="02020603050405020304" pitchFamily="18" charset="0"/>
                <a:cs typeface="Times New Roman" panose="02020603050405020304" pitchFamily="18" charset="0"/>
              </a:rPr>
              <a:t>. SS.UU. 28 gennaio 2019 n. 2301),</a:t>
            </a: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332656"/>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conflitto di interessi  nella giurisprudenza</a:t>
            </a:r>
          </a:p>
        </p:txBody>
      </p:sp>
    </p:spTree>
    <p:extLst>
      <p:ext uri="{BB962C8B-B14F-4D97-AF65-F5344CB8AC3E}">
        <p14:creationId xmlns:p14="http://schemas.microsoft.com/office/powerpoint/2010/main" val="29444808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052736"/>
            <a:ext cx="8291264" cy="5103589"/>
          </a:xfrm>
        </p:spPr>
        <p:txBody>
          <a:bodyPr/>
          <a:lstStyle/>
          <a:p>
            <a:pPr marL="0" indent="0" eaLnBrk="1" hangingPunct="1">
              <a:buFont typeface="Wingdings 3" pitchFamily="18" charset="2"/>
              <a:buNone/>
            </a:pPr>
            <a:endParaRPr 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La verifica della sussistenza del conflitto d’interessi, dovendo essere condotta sotto un profilo eminentemente oggettivo, non è influenzata dalle motivazioni soggettive poste a base dell’agire.</a:t>
            </a:r>
          </a:p>
          <a:p>
            <a:pPr marL="0" indent="0">
              <a:buNone/>
            </a:pPr>
            <a:r>
              <a:rPr lang="it-IT" sz="1800" dirty="0">
                <a:latin typeface="Times New Roman" panose="02020603050405020304" pitchFamily="18" charset="0"/>
                <a:cs typeface="Times New Roman" panose="02020603050405020304" pitchFamily="18" charset="0"/>
              </a:rPr>
              <a:t>Il dovere di astensione per conflitto di interessi, costituisce esplicazione del più generale principio di imparzialità, che a sua volta rappresenta uno dei canoni a cui l’amministrazione, ex art. 97 </a:t>
            </a:r>
            <a:r>
              <a:rPr lang="it-IT" sz="1800" dirty="0" err="1">
                <a:latin typeface="Times New Roman" panose="02020603050405020304" pitchFamily="18" charset="0"/>
                <a:cs typeface="Times New Roman" panose="02020603050405020304" pitchFamily="18" charset="0"/>
              </a:rPr>
              <a:t>cost</a:t>
            </a:r>
            <a:r>
              <a:rPr lang="it-IT" sz="1800" dirty="0">
                <a:latin typeface="Times New Roman" panose="02020603050405020304" pitchFamily="18" charset="0"/>
                <a:cs typeface="Times New Roman" panose="02020603050405020304" pitchFamily="18" charset="0"/>
              </a:rPr>
              <a:t>., deve informarsi nell’esercizio dell’attività discrezionale; pertanto nel caso di atti a contenuto vincolato, per i quali l’amministrazione non è chiamata a compiere alcuna valutazione discrezionale,  la natura vincolata del potere esclude che vi siano spazi per poter apprezzare profili di imparzialità rilevanti ai fini della sussistenza del conflitto,</a:t>
            </a:r>
          </a:p>
          <a:p>
            <a:pPr marL="0" indent="0">
              <a:buNone/>
            </a:pPr>
            <a:r>
              <a:rPr lang="it-IT" sz="1800" dirty="0">
                <a:latin typeface="Times New Roman" panose="02020603050405020304" pitchFamily="18" charset="0"/>
                <a:cs typeface="Times New Roman" panose="02020603050405020304" pitchFamily="18" charset="0"/>
              </a:rPr>
              <a:t>(Fattispecie relativa all’esercizio del potere di autotutela – che in via generale ha natura discrezionale, occorrendo, che accanto all’illegittimità del provvedimento di primo grado, sussista anche un interesse pubblico al ritiro da comparare con quello del privato al mantenimento dell’atto, ma per il quale l’interesse pubblico era in re </a:t>
            </a:r>
            <a:r>
              <a:rPr lang="it-IT" sz="1800" dirty="0" err="1">
                <a:latin typeface="Times New Roman" panose="02020603050405020304" pitchFamily="18" charset="0"/>
                <a:cs typeface="Times New Roman" panose="02020603050405020304" pitchFamily="18" charset="0"/>
              </a:rPr>
              <a:t>ipsa</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Cons</a:t>
            </a:r>
            <a:r>
              <a:rPr lang="it-IT" sz="1800" dirty="0">
                <a:latin typeface="Times New Roman" panose="02020603050405020304" pitchFamily="18" charset="0"/>
                <a:cs typeface="Times New Roman" panose="02020603050405020304" pitchFamily="18" charset="0"/>
              </a:rPr>
              <a:t>. Stato 16 maggio 2016 n. 1969)</a:t>
            </a:r>
          </a:p>
          <a:p>
            <a:r>
              <a:rPr lang="it-IT" sz="1800" dirty="0">
                <a:latin typeface="Times New Roman" panose="02020603050405020304" pitchFamily="18" charset="0"/>
                <a:cs typeface="Times New Roman" panose="02020603050405020304" pitchFamily="18" charset="0"/>
              </a:rPr>
              <a:t> </a:t>
            </a:r>
          </a:p>
          <a:p>
            <a:r>
              <a:rPr 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332656"/>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conflitto di interessi  nella giurisprudenza</a:t>
            </a:r>
          </a:p>
        </p:txBody>
      </p:sp>
    </p:spTree>
    <p:extLst>
      <p:ext uri="{BB962C8B-B14F-4D97-AF65-F5344CB8AC3E}">
        <p14:creationId xmlns:p14="http://schemas.microsoft.com/office/powerpoint/2010/main" val="42381580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26368" y="404664"/>
            <a:ext cx="8291264" cy="5103589"/>
          </a:xfrm>
        </p:spPr>
        <p:txBody>
          <a:bodyPr/>
          <a:lstStyle/>
          <a:p>
            <a:pPr marL="0" indent="0" eaLnBrk="1" hangingPunct="1">
              <a:buFont typeface="Wingdings 3" pitchFamily="18" charset="2"/>
              <a:buNone/>
            </a:pPr>
            <a:endParaRPr 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endParaRPr 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Le cause di incompatibilità di cui all’art. 51 Cod. proc. civ. sono estensibili a tutti i campi dell’azione ammnistrativa, quale applicazione dell’obbligo costituzionale d’imparzialità e quindi anche alla materia concorsuale; esse, comunque, rivestono un carattere tassativo e sfuggono all’applicazione analogica, all’evidente scopo di tutelare l’esigenza di certezza dell’azione amministrativa e, in particolare, la regolarità della composizione delle commissioni giudicatrici</a:t>
            </a: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L’art. 6 primo comma del D.M. 31 marzo 1994 (secondo cui «il dipendente si astiene dal partecipare all’adozione di decisioni o ad attività che possano coinvolgere direttamente o indirettamente, interessi finanziari o non finanziari propri o di parenti o conviventi. L’obbligo vale anche nel caso in cui, pur non </a:t>
            </a:r>
            <a:r>
              <a:rPr lang="it-IT" sz="1800" dirty="0" err="1">
                <a:latin typeface="Times New Roman" panose="02020603050405020304" pitchFamily="18" charset="0"/>
                <a:cs typeface="Times New Roman" panose="02020603050405020304" pitchFamily="18" charset="0"/>
              </a:rPr>
              <a:t>esssendovi</a:t>
            </a:r>
            <a:r>
              <a:rPr lang="it-IT" sz="1800" dirty="0">
                <a:latin typeface="Times New Roman" panose="02020603050405020304" pitchFamily="18" charset="0"/>
                <a:cs typeface="Times New Roman" panose="02020603050405020304" pitchFamily="18" charset="0"/>
              </a:rPr>
              <a:t> un effettivo conflitto di interessi, la partecipazione del dipendente all’adozione della decisione o all’attività possa ingenerare sfiducia nell’indipendenza e imparzialità dell’amministrazione») nel ribadire e dilatare il dovere del funzionario pubblico di astenersi dalle pratiche rispetto alle quali abbia direttamente o indirettamente un interesse privato, dispone non solo in termini di correttezza ed opportunità, ma anche di obbligo giuridico.   (</a:t>
            </a:r>
            <a:r>
              <a:rPr lang="it-IT" sz="1800" dirty="0" err="1">
                <a:latin typeface="Times New Roman" panose="02020603050405020304" pitchFamily="18" charset="0"/>
                <a:cs typeface="Times New Roman" panose="02020603050405020304" pitchFamily="18" charset="0"/>
              </a:rPr>
              <a:t>Cons</a:t>
            </a:r>
            <a:r>
              <a:rPr lang="it-IT" sz="1800" dirty="0">
                <a:latin typeface="Times New Roman" panose="02020603050405020304" pitchFamily="18" charset="0"/>
                <a:cs typeface="Times New Roman" panose="02020603050405020304" pitchFamily="18" charset="0"/>
              </a:rPr>
              <a:t>. Stato 24 luglio 2014 n. 3956)</a:t>
            </a: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 </a:t>
            </a:r>
          </a:p>
          <a:p>
            <a:pPr marL="0" indent="0" eaLnBrk="1" hangingPunct="1">
              <a:buFont typeface="Wingdings 3" pitchFamily="18" charset="2"/>
              <a:buNone/>
            </a:pPr>
            <a:endParaRPr 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endParaRPr 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endParaRPr 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15302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476672"/>
            <a:ext cx="8352928" cy="5103589"/>
          </a:xfrm>
        </p:spPr>
        <p:txBody>
          <a:bodyPr/>
          <a:lstStyle/>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Il dovere di astensione di cui all’art. 6 primo comma del D.M. 31 marzo 2004, al pari di quello fondato su altre norme, configura non una «incompatibilità» con la funzione ma una «incompatibilità» per singoli affari, e comunque ne comporta l’applicazione nell’ipotesi in cui il componente dell’organo abbia un interesse proprio e diretto nella procedura, tale da porlo nella veste di parte del procedimento (Cons . Stato 24 luglio 2014 n. 3956)</a:t>
            </a: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L’appartenenza allo stesso ufficio del candidato e il legame di subordinazione o di collaborazione tra i componenti della commissione e il candidato non rientrano nelle ipotesi di astensione di cui all’art. 51 Cod. proc. civ.; i rapporti personali di colleganza e/o collaborazione tra alcuni componenti della commissione e determinati candidati ammessi alla prova orale non sono sufficienti a configurare un vizio della composizione della commissione stessa, non potendo le cause di incompatibilità previste dalla predetta norma essere oggetto di estensione analogica in assenza di ulteriori e specifici indicatori di una situazione di particolare intensità e sistematicità, tale da dar luogo ad un vero e proprio sodalizio professionalità, con la conseguenza che la  conoscenza che alcuno dei membri di una commissione di concorso abbia di un candidato, ove non ricada nelle suddette fattispecie tipiche, non implica di per sé la violazione delle regole dell’imparzialità e nemmeno il sospetto della violazione di tali regole (Cons. Stato 29 agosto 2017 n. 4105 e 20 gennaio 2016 n. 192).</a:t>
            </a:r>
          </a:p>
          <a:p>
            <a:pPr marL="0" indent="0" eaLnBrk="1" hangingPunct="1">
              <a:buFont typeface="Wingdings 3" pitchFamily="18" charset="2"/>
              <a:buNone/>
            </a:pPr>
            <a:endParaRPr 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endParaRPr 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43263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476672"/>
            <a:ext cx="8352928" cy="5103589"/>
          </a:xfrm>
        </p:spPr>
        <p:txBody>
          <a:bodyPr/>
          <a:lstStyle/>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A prescindere dall’esistenza di una comunanza di interessi e di vita (di intensità tali da porre in dubbio l’imparzialità del giudizio) si configura sempre l’obbligo di astensione in presenza di una situazione di conflitto di interessi, tale da ostacolare la serenità e l’equanimità del giudizio spettante alla commissione (Cons. Stato 5 novembre 2014 n. 5465 e 9 aprile 2015 n. 1788).</a:t>
            </a: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L’art. 18 primo comma </a:t>
            </a:r>
            <a:r>
              <a:rPr lang="it-IT" sz="1800" dirty="0" err="1">
                <a:latin typeface="Times New Roman" panose="02020603050405020304" pitchFamily="18" charset="0"/>
                <a:cs typeface="Times New Roman" panose="02020603050405020304" pitchFamily="18" charset="0"/>
              </a:rPr>
              <a:t>lett</a:t>
            </a:r>
            <a:r>
              <a:rPr lang="it-IT" sz="1800" dirty="0">
                <a:latin typeface="Times New Roman" panose="02020603050405020304" pitchFamily="18" charset="0"/>
                <a:cs typeface="Times New Roman" panose="02020603050405020304" pitchFamily="18" charset="0"/>
              </a:rPr>
              <a:t>. b) ultimo periodo della L. 30 dicembre 2010 n. 240, nella parte in cui non prevede il rapporto di coniugio come causa di incompatibilità nei procedimenti di chiamata dei professori universitari, non è incostituzionale , poiché pone a fronte dell’imparzialità non soltanto il diritto a partecipare ai concorsi, ma anche le molteplici ragioni dell’unità familiare, esse stesse costituzionalmente tutelate (Corte </a:t>
            </a:r>
            <a:r>
              <a:rPr lang="it-IT" sz="1800" dirty="0" err="1">
                <a:latin typeface="Times New Roman" panose="02020603050405020304" pitchFamily="18" charset="0"/>
                <a:cs typeface="Times New Roman" panose="02020603050405020304" pitchFamily="18" charset="0"/>
              </a:rPr>
              <a:t>cost</a:t>
            </a:r>
            <a:r>
              <a:rPr lang="it-IT" sz="1800" dirty="0">
                <a:latin typeface="Times New Roman" panose="02020603050405020304" pitchFamily="18" charset="0"/>
                <a:cs typeface="Times New Roman" panose="02020603050405020304" pitchFamily="18" charset="0"/>
              </a:rPr>
              <a:t>. 9 aprile 2010 n. 78).</a:t>
            </a: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Nelle procedure per l’aggiudicazione di contratti pubblici l’esclusione per ragioni di conflitto di interesse persegue lo scopo di garantire il rispetto del principio di parità di trattamento tra gli offerenti; tuttavia non è accettabile che il rischio di conflitto di interessi possa basarsi sul semplice fatto che il concorrente abbia avuto accesso, prima degli altri offerenti, a documenti propri di un’altra gara d’appalto, perché il conflitto deve presentare un carattere oggettivo e la semplice eventualità di conflitto non può  essere sufficiente in quanto detto rischio deve essere effettivamente constatato nel caso di specie (Tribunale UE 13 ottobre 2015 in T 403-12)</a:t>
            </a:r>
          </a:p>
          <a:p>
            <a:pPr marL="0" indent="0" eaLnBrk="1" hangingPunct="1">
              <a:buFont typeface="Wingdings 3" pitchFamily="18" charset="2"/>
              <a:buNone/>
            </a:pPr>
            <a:endParaRPr 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endParaRPr 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35857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1C1E6AB-CE14-4F0A-B8BA-8CE6ECF64D56}"/>
              </a:ext>
            </a:extLst>
          </p:cNvPr>
          <p:cNvSpPr>
            <a:spLocks noGrp="1"/>
          </p:cNvSpPr>
          <p:nvPr>
            <p:ph sz="quarter" idx="1"/>
          </p:nvPr>
        </p:nvSpPr>
        <p:spPr/>
        <p:txBody>
          <a:bodyPr/>
          <a:lstStyle/>
          <a:p>
            <a:pPr marL="0" indent="0">
              <a:buNone/>
            </a:pPr>
            <a:r>
              <a:rPr lang="it-IT" sz="1800" dirty="0">
                <a:latin typeface="Times New Roman" panose="02020603050405020304" pitchFamily="18" charset="0"/>
                <a:cs typeface="Times New Roman" panose="02020603050405020304" pitchFamily="18" charset="0"/>
              </a:rPr>
              <a:t>Il PNA 2019 suggerisce l’adozione di una specifica procedura di rilevazione e analisi delle situazioni «interne» di conflitto di interessi (reale o potenziale) articolata in 7 punti:</a:t>
            </a:r>
          </a:p>
          <a:p>
            <a:pPr>
              <a:buFontTx/>
              <a:buChar char="-"/>
            </a:pPr>
            <a:r>
              <a:rPr lang="it-IT" sz="1800" dirty="0">
                <a:latin typeface="Times New Roman" panose="02020603050405020304" pitchFamily="18" charset="0"/>
                <a:cs typeface="Times New Roman" panose="02020603050405020304" pitchFamily="18" charset="0"/>
              </a:rPr>
              <a:t>acquisizione e conservazione delle dichiarazioni di insussistenza del cdi rilasciate dal dipendente all’atto di assegnazione all’ufficio o di nomina a responsabile del procedimento</a:t>
            </a:r>
          </a:p>
          <a:p>
            <a:pPr>
              <a:buFontTx/>
              <a:buChar char="-"/>
            </a:pPr>
            <a:r>
              <a:rPr lang="it-IT" sz="1800" dirty="0">
                <a:latin typeface="Times New Roman" panose="02020603050405020304" pitchFamily="18" charset="0"/>
                <a:cs typeface="Times New Roman" panose="02020603050405020304" pitchFamily="18" charset="0"/>
              </a:rPr>
              <a:t>monitoraggio della situazione con aggiornamento delle dichiarazioni rilasciate e memo ai dipendenti sull’onere di comunicare tempestivamente eventuali variazioni</a:t>
            </a:r>
          </a:p>
          <a:p>
            <a:pPr>
              <a:buFontTx/>
              <a:buChar char="-"/>
            </a:pPr>
            <a:r>
              <a:rPr lang="it-IT" sz="1800" dirty="0">
                <a:latin typeface="Times New Roman" panose="02020603050405020304" pitchFamily="18" charset="0"/>
                <a:cs typeface="Times New Roman" panose="02020603050405020304" pitchFamily="18" charset="0"/>
              </a:rPr>
              <a:t>esemplificazione di casistiche ricorrenti di cdi (commissioni di concorso o di gara)</a:t>
            </a:r>
          </a:p>
          <a:p>
            <a:pPr>
              <a:buFontTx/>
              <a:buChar char="-"/>
            </a:pPr>
            <a:r>
              <a:rPr lang="it-IT" sz="1800" dirty="0">
                <a:latin typeface="Times New Roman" panose="02020603050405020304" pitchFamily="18" charset="0"/>
                <a:cs typeface="Times New Roman" panose="02020603050405020304" pitchFamily="18" charset="0"/>
              </a:rPr>
              <a:t>individuazione del soggetto tenuto a ricevere e valutare le dichiarazioni sul cdi dei dipendenti</a:t>
            </a:r>
          </a:p>
          <a:p>
            <a:pPr>
              <a:buFontTx/>
              <a:buChar char="-"/>
            </a:pPr>
            <a:r>
              <a:rPr lang="it-IT" sz="1800" dirty="0">
                <a:latin typeface="Times New Roman" panose="02020603050405020304" pitchFamily="18" charset="0"/>
                <a:cs typeface="Times New Roman" panose="02020603050405020304" pitchFamily="18" charset="0"/>
              </a:rPr>
              <a:t>individuazione del soggetto tenuto a ricevere e valutare le dichiarazioni sul cdi dei dirigenti</a:t>
            </a:r>
          </a:p>
          <a:p>
            <a:pPr>
              <a:buFontTx/>
              <a:buChar char="-"/>
            </a:pPr>
            <a:r>
              <a:rPr lang="it-IT" sz="1800" dirty="0">
                <a:latin typeface="Times New Roman" panose="02020603050405020304" pitchFamily="18" charset="0"/>
                <a:cs typeface="Times New Roman" panose="02020603050405020304" pitchFamily="18" charset="0"/>
              </a:rPr>
              <a:t>predisposizione di moduli per agevolare la presentazione della dichiarazione sul cdi</a:t>
            </a:r>
          </a:p>
          <a:p>
            <a:pPr>
              <a:buFontTx/>
              <a:buChar char="-"/>
            </a:pPr>
            <a:r>
              <a:rPr lang="it-IT" sz="1800" dirty="0">
                <a:latin typeface="Times New Roman" panose="02020603050405020304" pitchFamily="18" charset="0"/>
                <a:cs typeface="Times New Roman" panose="02020603050405020304" pitchFamily="18" charset="0"/>
              </a:rPr>
              <a:t>sensibilizzazione di tutto il personale sul tema del cdi</a:t>
            </a:r>
          </a:p>
        </p:txBody>
      </p:sp>
      <p:sp>
        <p:nvSpPr>
          <p:cNvPr id="3" name="Titolo 2">
            <a:extLst>
              <a:ext uri="{FF2B5EF4-FFF2-40B4-BE49-F238E27FC236}">
                <a16:creationId xmlns:a16="http://schemas.microsoft.com/office/drawing/2014/main" id="{BA258E5B-F695-4210-AA32-E5076676D140}"/>
              </a:ext>
            </a:extLst>
          </p:cNvPr>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Il conflitto di interessi nel PNA 2019: i dipendenti</a:t>
            </a:r>
          </a:p>
        </p:txBody>
      </p:sp>
    </p:spTree>
    <p:extLst>
      <p:ext uri="{BB962C8B-B14F-4D97-AF65-F5344CB8AC3E}">
        <p14:creationId xmlns:p14="http://schemas.microsoft.com/office/powerpoint/2010/main" val="9751091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1C1E6AB-CE14-4F0A-B8BA-8CE6ECF64D56}"/>
              </a:ext>
            </a:extLst>
          </p:cNvPr>
          <p:cNvSpPr>
            <a:spLocks noGrp="1"/>
          </p:cNvSpPr>
          <p:nvPr>
            <p:ph sz="quarter" idx="1"/>
          </p:nvPr>
        </p:nvSpPr>
        <p:spPr/>
        <p:txBody>
          <a:bodyPr/>
          <a:lstStyle/>
          <a:p>
            <a:pPr marL="0" indent="0">
              <a:buNone/>
            </a:pPr>
            <a:r>
              <a:rPr lang="it-IT" sz="1800" dirty="0">
                <a:latin typeface="Times New Roman" panose="02020603050405020304" pitchFamily="18" charset="0"/>
                <a:cs typeface="Times New Roman" panose="02020603050405020304" pitchFamily="18" charset="0"/>
              </a:rPr>
              <a:t>Il PNA 2019 indica anche che le amministrazioni possono indicare nei PTPC ulteriori specifiche modalità per la gestione del conflitto di interessi in relazione alle peculiari funzioni e attività svolte, individuando ad esempio, con riferimento ai rapporti intercorsi o in atto con soggetti privati/associazioni/organizzazioni, gli ambiti di attività ritenuti significativi ai fini delle eventuali ipotesi di insorgenza di conflitto di interessi.</a:t>
            </a:r>
          </a:p>
          <a:p>
            <a:pPr marL="0" indent="0">
              <a:buNone/>
            </a:pPr>
            <a:r>
              <a:rPr lang="it-IT" sz="1800" dirty="0">
                <a:latin typeface="Times New Roman" panose="02020603050405020304" pitchFamily="18" charset="0"/>
                <a:cs typeface="Times New Roman" panose="02020603050405020304" pitchFamily="18" charset="0"/>
              </a:rPr>
              <a:t>In particolare, nell’ipotesi di conflitto generalizzato (cd strutturale) il conferimento dell’incarico deve essere apprezzato sotto il profilo dell’opportunità, in quanto il rimedio dell’astensione potrebbe rivelarsi non idoneo a garantire lo svolgimento dell’incarico nel rispetto del principio di imparzialità, poiché per risolvere la situazione di conflitto strutturale sarebbe di fatto necessaria una ripetuta astensione con conseguente pregiudizio del funzionamento, del buon andamento e della continuità dell’azione </a:t>
            </a:r>
            <a:r>
              <a:rPr lang="it-IT" sz="1800" dirty="0" err="1">
                <a:latin typeface="Times New Roman" panose="02020603050405020304" pitchFamily="18" charset="0"/>
                <a:cs typeface="Times New Roman" panose="02020603050405020304" pitchFamily="18" charset="0"/>
              </a:rPr>
              <a:t>amminisitrativa</a:t>
            </a:r>
            <a:r>
              <a:rPr lang="it-IT" sz="1800" dirty="0">
                <a:latin typeface="Times New Roman" panose="02020603050405020304" pitchFamily="18" charset="0"/>
                <a:cs typeface="Times New Roman" panose="02020603050405020304" pitchFamily="18" charset="0"/>
              </a:rPr>
              <a:t>.</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 </a:t>
            </a:r>
          </a:p>
        </p:txBody>
      </p:sp>
      <p:sp>
        <p:nvSpPr>
          <p:cNvPr id="3" name="Titolo 2">
            <a:extLst>
              <a:ext uri="{FF2B5EF4-FFF2-40B4-BE49-F238E27FC236}">
                <a16:creationId xmlns:a16="http://schemas.microsoft.com/office/drawing/2014/main" id="{BA258E5B-F695-4210-AA32-E5076676D140}"/>
              </a:ext>
            </a:extLst>
          </p:cNvPr>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La gestione del conflitto di interessi nel PNA 2019</a:t>
            </a:r>
          </a:p>
        </p:txBody>
      </p:sp>
    </p:spTree>
    <p:extLst>
      <p:ext uri="{BB962C8B-B14F-4D97-AF65-F5344CB8AC3E}">
        <p14:creationId xmlns:p14="http://schemas.microsoft.com/office/powerpoint/2010/main" val="3009662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501075" y="960437"/>
            <a:ext cx="8229600" cy="4937125"/>
          </a:xfrm>
        </p:spPr>
        <p:txBody>
          <a:bodyPr/>
          <a:lstStyle/>
          <a:p>
            <a:pPr marL="0" indent="0" algn="l">
              <a:buNone/>
            </a:pPr>
            <a:r>
              <a:rPr lang="it-IT" sz="1600" dirty="0">
                <a:latin typeface="Times New Roman" panose="02020603050405020304" pitchFamily="18" charset="0"/>
                <a:cs typeface="Times New Roman" panose="02020603050405020304" pitchFamily="18" charset="0"/>
              </a:rPr>
              <a:t>L’OCSE ha proposto la seguente definizione: “Un ‘conflitto di interessi’ implica un conflitto tra la missione pubblica e gli interessi privati di un funzionario pubblico, in cui quest’ultimo possiede a titolo privato interessi che potrebbero influire indebitamente sull’assolvimento dei suoi obblighi e delle sue responsabilità pubblici.” </a:t>
            </a:r>
          </a:p>
          <a:p>
            <a:pPr marL="0" indent="0" algn="l">
              <a:buNone/>
            </a:pPr>
            <a:r>
              <a:rPr lang="it-IT" sz="1600" dirty="0">
                <a:latin typeface="Times New Roman" panose="02020603050405020304" pitchFamily="18" charset="0"/>
                <a:cs typeface="Times New Roman" panose="02020603050405020304" pitchFamily="18" charset="0"/>
              </a:rPr>
              <a:t>Il diritto dell’UE definisce il conflitto di interessi ai fini dell’attuazione del bilancio UE, definizione che si applica a tutti i tipi di appalto pubblico finanziati con i fondi dell’UE, indipendentemente dal loro importo. </a:t>
            </a:r>
          </a:p>
          <a:p>
            <a:pPr marL="0" indent="0" algn="l">
              <a:buNone/>
            </a:pPr>
            <a:r>
              <a:rPr lang="it-IT" sz="1600" dirty="0">
                <a:latin typeface="Times New Roman" panose="02020603050405020304" pitchFamily="18" charset="0"/>
                <a:cs typeface="Times New Roman" panose="02020603050405020304" pitchFamily="18" charset="0"/>
              </a:rPr>
              <a:t>In particolare, l’art. 57, paragrafo 2, del regolamento sul bilancio UE  (966/2012) dà questa definizione: </a:t>
            </a:r>
          </a:p>
          <a:p>
            <a:pPr marL="0" indent="0" algn="l">
              <a:buNone/>
            </a:pPr>
            <a:r>
              <a:rPr lang="it-IT" sz="1600" dirty="0">
                <a:latin typeface="Times New Roman" panose="02020603050405020304" pitchFamily="18" charset="0"/>
                <a:cs typeface="Times New Roman" panose="02020603050405020304" pitchFamily="18" charset="0"/>
              </a:rPr>
              <a:t>“1. Gli agenti finanziari e le altre persone partecipanti all’esecuzione del bilancio e alla gestione, compresi i relativi atti preparatori, alla revisione contabile o al controllo non adottano azioni da cui possa derivare un conflitto tra i loro interessi e quelli dell’Unione. (…) </a:t>
            </a:r>
          </a:p>
          <a:p>
            <a:pPr marL="0" indent="0" algn="l">
              <a:buNone/>
            </a:pPr>
            <a:r>
              <a:rPr lang="it-IT" sz="1600" dirty="0">
                <a:latin typeface="Times New Roman" panose="02020603050405020304" pitchFamily="18" charset="0"/>
                <a:cs typeface="Times New Roman" panose="02020603050405020304" pitchFamily="18" charset="0"/>
              </a:rPr>
              <a:t>2. Ai fini del paragrafo 1, esiste un conflitto d’interessi quando l’esercizio imparziale e obiettivo delle funzioni di un agente finanziario o di un’altra persona di cui al paragrafo 1, è compromesso da motivi familiari, affettivi, da affinità politica o nazionale, da interesse economico o da qualsiasi altra comunanza d’interessi con il destinatario.»</a:t>
            </a:r>
          </a:p>
          <a:p>
            <a:pPr marL="0" indent="0" algn="l">
              <a:buNone/>
            </a:pPr>
            <a:r>
              <a:rPr lang="it-IT" sz="1600" dirty="0">
                <a:latin typeface="Times New Roman" panose="02020603050405020304" pitchFamily="18" charset="0"/>
                <a:cs typeface="Times New Roman" panose="02020603050405020304" pitchFamily="18" charset="0"/>
              </a:rPr>
              <a:t>Un conflitto di interessi non adeguatamente affrontato nell’ambito di una procedura d’appalto influisce sulla regolarità della procedura e comporta una violazione dei principi di trasparenza, parità di trattamento e/o non discriminazione che un appalto pubblico deve rispettare. </a:t>
            </a:r>
            <a:endParaRPr lang="it-IT" altLang="it-IT" sz="1600" dirty="0">
              <a:latin typeface="Times New Roman" panose="02020603050405020304" pitchFamily="18" charset="0"/>
              <a:cs typeface="Times New Roman" panose="02020603050405020304" pitchFamily="18" charset="0"/>
            </a:endParaRPr>
          </a:p>
          <a:p>
            <a:pPr marL="0" indent="0" algn="l">
              <a:buNone/>
            </a:pPr>
            <a:r>
              <a:rPr lang="it-IT" altLang="it-IT" sz="16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52656" y="75077"/>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conflitto di interessi nell’OCSE e nell’UE</a:t>
            </a:r>
          </a:p>
        </p:txBody>
      </p:sp>
    </p:spTree>
    <p:extLst>
      <p:ext uri="{BB962C8B-B14F-4D97-AF65-F5344CB8AC3E}">
        <p14:creationId xmlns:p14="http://schemas.microsoft.com/office/powerpoint/2010/main" val="19524331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1C1E6AB-CE14-4F0A-B8BA-8CE6ECF64D56}"/>
              </a:ext>
            </a:extLst>
          </p:cNvPr>
          <p:cNvSpPr>
            <a:spLocks noGrp="1"/>
          </p:cNvSpPr>
          <p:nvPr>
            <p:ph sz="quarter" idx="1"/>
          </p:nvPr>
        </p:nvSpPr>
        <p:spPr/>
        <p:txBody>
          <a:bodyPr/>
          <a:lstStyle/>
          <a:p>
            <a:pPr marL="0" indent="0">
              <a:buNone/>
            </a:pPr>
            <a:r>
              <a:rPr lang="it-IT" sz="1800" dirty="0">
                <a:latin typeface="Times New Roman" panose="02020603050405020304" pitchFamily="18" charset="0"/>
                <a:cs typeface="Times New Roman" panose="02020603050405020304" pitchFamily="18" charset="0"/>
              </a:rPr>
              <a:t> </a:t>
            </a:r>
          </a:p>
        </p:txBody>
      </p:sp>
      <p:sp>
        <p:nvSpPr>
          <p:cNvPr id="3" name="Titolo 2">
            <a:extLst>
              <a:ext uri="{FF2B5EF4-FFF2-40B4-BE49-F238E27FC236}">
                <a16:creationId xmlns:a16="http://schemas.microsoft.com/office/drawing/2014/main" id="{BA258E5B-F695-4210-AA32-E5076676D140}"/>
              </a:ext>
            </a:extLst>
          </p:cNvPr>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Il conflitto di interessi nell’attività contrattuale</a:t>
            </a:r>
          </a:p>
        </p:txBody>
      </p:sp>
      <p:sp>
        <p:nvSpPr>
          <p:cNvPr id="4" name="Rettangolo 3">
            <a:extLst>
              <a:ext uri="{FF2B5EF4-FFF2-40B4-BE49-F238E27FC236}">
                <a16:creationId xmlns:a16="http://schemas.microsoft.com/office/drawing/2014/main" id="{69E2FDA4-F1D9-4A47-A05E-737B0864E0ED}"/>
              </a:ext>
            </a:extLst>
          </p:cNvPr>
          <p:cNvSpPr/>
          <p:nvPr/>
        </p:nvSpPr>
        <p:spPr>
          <a:xfrm>
            <a:off x="457199" y="1219200"/>
            <a:ext cx="8256587" cy="4524315"/>
          </a:xfrm>
          <a:prstGeom prst="rect">
            <a:avLst/>
          </a:prstGeom>
        </p:spPr>
        <p:txBody>
          <a:bodyPr wrap="square">
            <a:spAutoFit/>
          </a:bodyPr>
          <a:lstStyle/>
          <a:p>
            <a:pPr marL="0" indent="0" eaLnBrk="1" hangingPunct="1">
              <a:buFont typeface="Wingdings 3" pitchFamily="18" charset="2"/>
              <a:buNone/>
            </a:pPr>
            <a:r>
              <a:rPr lang="it-IT" b="0" dirty="0">
                <a:latin typeface="Times New Roman" panose="02020603050405020304" pitchFamily="18" charset="0"/>
                <a:cs typeface="Times New Roman" panose="02020603050405020304" pitchFamily="18" charset="0"/>
              </a:rPr>
              <a:t>Si ha conflitto d’interesse quando il personale di una stazione appaltante o di un prestatore di servizi che, anche per conto della stazione appaltante, interviene nello svolgimento della procedura di aggiudicazione degli appalti e delle concessioni o può influenzarne, in qualsiasi modo, il risultato, ha, direttamente o indirettamente, un interesse finanziario, economico o altro interesse personale che può essere percepito come una minaccia alla sua imparzialità e indipendenza nel contesto della procedura di appalto o di concessione. In particolare, costituiscono situazione di conflitto di interesse quelle che determinano l’obbligo di astensione previste dall’articolo 7 del decreto del Presidente della Repubblica 16 aprile 2013, 62. Il personale che versa nelle ipotesi di cui al comma 2 è tenuto a darne comunicazione alla stazione appaltante, ad astenersi dal partecipare alla procedura di aggiudicazione degli appalti e delle concessioni. Fatte salve le ipotesi di responsabilità amministrativa e penale, la mancata astensione nei casi di cui al primo periodo costituisce comunque fonte di responsabilità disciplinare a carico del pubblico dipendente.</a:t>
            </a:r>
          </a:p>
          <a:p>
            <a:pPr marL="0" indent="0" eaLnBrk="1" hangingPunct="1">
              <a:buFont typeface="Wingdings 3" pitchFamily="18" charset="2"/>
              <a:buNone/>
            </a:pPr>
            <a:r>
              <a:rPr lang="it-IT" b="0" dirty="0">
                <a:latin typeface="Times New Roman" panose="02020603050405020304" pitchFamily="18" charset="0"/>
                <a:cs typeface="Times New Roman" panose="02020603050405020304" pitchFamily="18" charset="0"/>
              </a:rPr>
              <a:t>Le disposizioni dei commi 1, 2 e 3 valgono anche per la fase di esecuzione dei contratti pubblici.</a:t>
            </a:r>
          </a:p>
        </p:txBody>
      </p:sp>
    </p:spTree>
    <p:extLst>
      <p:ext uri="{BB962C8B-B14F-4D97-AF65-F5344CB8AC3E}">
        <p14:creationId xmlns:p14="http://schemas.microsoft.com/office/powerpoint/2010/main" val="27508055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1C1E6AB-CE14-4F0A-B8BA-8CE6ECF64D56}"/>
              </a:ext>
            </a:extLst>
          </p:cNvPr>
          <p:cNvSpPr>
            <a:spLocks noGrp="1"/>
          </p:cNvSpPr>
          <p:nvPr>
            <p:ph sz="quarter" idx="1"/>
          </p:nvPr>
        </p:nvSpPr>
        <p:spPr>
          <a:xfrm>
            <a:off x="323528" y="908720"/>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Il PNA 2019 suggerisce l’adozione per i consulenti di specifiche misure quali:</a:t>
            </a:r>
          </a:p>
          <a:p>
            <a:pPr>
              <a:buFontTx/>
              <a:buChar char="-"/>
            </a:pPr>
            <a:r>
              <a:rPr lang="it-IT" sz="1800" dirty="0">
                <a:latin typeface="Times New Roman" panose="02020603050405020304" pitchFamily="18" charset="0"/>
                <a:cs typeface="Times New Roman" panose="02020603050405020304" pitchFamily="18" charset="0"/>
              </a:rPr>
              <a:t>predisposizione di modelli di dichiarazione sui cdi nei quali indicare i soggetti pubblici o privati presso i quali l’interessato ha svolto o sta svolgendo incarichi professionali o presso i quali ricopre o ha ricoperto cariche</a:t>
            </a:r>
          </a:p>
          <a:p>
            <a:pPr>
              <a:buFontTx/>
              <a:buChar char="-"/>
            </a:pPr>
            <a:r>
              <a:rPr lang="it-IT" sz="1800" dirty="0">
                <a:latin typeface="Times New Roman" panose="02020603050405020304" pitchFamily="18" charset="0"/>
                <a:cs typeface="Times New Roman" panose="02020603050405020304" pitchFamily="18" charset="0"/>
              </a:rPr>
              <a:t>rilascio della dichiarazione sui cdi da parte dell’interessato prima del conferimento dell’incarico di consulenza</a:t>
            </a:r>
          </a:p>
          <a:p>
            <a:pPr>
              <a:buFontTx/>
              <a:buChar char="-"/>
            </a:pPr>
            <a:r>
              <a:rPr lang="it-IT" sz="1800" dirty="0">
                <a:latin typeface="Times New Roman" panose="02020603050405020304" pitchFamily="18" charset="0"/>
                <a:cs typeface="Times New Roman" panose="02020603050405020304" pitchFamily="18" charset="0"/>
              </a:rPr>
              <a:t>aggiornamento periodico della dichiarazione e obbligo dell’interessato di comunicare tempestivamente situazioni di cdi sopravvenute</a:t>
            </a:r>
          </a:p>
          <a:p>
            <a:pPr>
              <a:buFontTx/>
              <a:buChar char="-"/>
            </a:pPr>
            <a:r>
              <a:rPr lang="it-IT" sz="1800" dirty="0">
                <a:latin typeface="Times New Roman" panose="02020603050405020304" pitchFamily="18" charset="0"/>
                <a:cs typeface="Times New Roman" panose="02020603050405020304" pitchFamily="18" charset="0"/>
              </a:rPr>
              <a:t>individuazione del soggetto competente ad effettuare la verifica della dichiarazione</a:t>
            </a:r>
          </a:p>
          <a:p>
            <a:pPr>
              <a:buFontTx/>
              <a:buChar char="-"/>
            </a:pPr>
            <a:r>
              <a:rPr lang="it-IT" sz="1800" dirty="0">
                <a:latin typeface="Times New Roman" panose="02020603050405020304" pitchFamily="18" charset="0"/>
                <a:cs typeface="Times New Roman" panose="02020603050405020304" pitchFamily="18" charset="0"/>
              </a:rPr>
              <a:t>consultazione di banche dati liberamente accessibili in sede di verifica</a:t>
            </a:r>
          </a:p>
          <a:p>
            <a:pPr>
              <a:buFontTx/>
              <a:buChar char="-"/>
            </a:pPr>
            <a:r>
              <a:rPr lang="it-IT" sz="1800" dirty="0">
                <a:latin typeface="Times New Roman" panose="02020603050405020304" pitchFamily="18" charset="0"/>
                <a:cs typeface="Times New Roman" panose="02020603050405020304" pitchFamily="18" charset="0"/>
              </a:rPr>
              <a:t>acquisizione di informazioni dai soggetti pubblici o privati presso cui l’interessato ha dichiarato di aver svolto o svolgere incarichi o di aver ricoperto o ricoprire cariche</a:t>
            </a:r>
          </a:p>
          <a:p>
            <a:pPr>
              <a:buFontTx/>
              <a:buChar char="-"/>
            </a:pPr>
            <a:r>
              <a:rPr lang="it-IT" sz="1800" dirty="0">
                <a:latin typeface="Times New Roman" panose="02020603050405020304" pitchFamily="18" charset="0"/>
                <a:cs typeface="Times New Roman" panose="02020603050405020304" pitchFamily="18" charset="0"/>
              </a:rPr>
              <a:t>audizione dell’interessato, anche su sua richiesta, per acquisire chiarimenti</a:t>
            </a:r>
          </a:p>
          <a:p>
            <a:pPr>
              <a:buFontTx/>
              <a:buChar char="-"/>
            </a:pPr>
            <a:r>
              <a:rPr lang="it-IT" sz="1800" dirty="0">
                <a:latin typeface="Times New Roman" panose="02020603050405020304" pitchFamily="18" charset="0"/>
                <a:cs typeface="Times New Roman" panose="02020603050405020304" pitchFamily="18" charset="0"/>
              </a:rPr>
              <a:t>controllo a campione da parte del RPCT della verifica effettuata sulle dichiarazioni e della loro pubblicazione ex art. 54 comma 14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165/2001</a:t>
            </a:r>
          </a:p>
          <a:p>
            <a:pPr>
              <a:buFontTx/>
              <a:buChar char="-"/>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BA258E5B-F695-4210-AA32-E5076676D140}"/>
              </a:ext>
            </a:extLst>
          </p:cNvPr>
          <p:cNvSpPr>
            <a:spLocks noGrp="1"/>
          </p:cNvSpPr>
          <p:nvPr>
            <p:ph type="title"/>
          </p:nvPr>
        </p:nvSpPr>
        <p:spPr>
          <a:xfrm>
            <a:off x="457200" y="12438"/>
            <a:ext cx="8256587" cy="666750"/>
          </a:xfrm>
        </p:spPr>
        <p:txBody>
          <a:bodyPr/>
          <a:lstStyle/>
          <a:p>
            <a:r>
              <a:rPr lang="it-IT" sz="2400" b="1" dirty="0">
                <a:latin typeface="Times New Roman" panose="02020603050405020304" pitchFamily="18" charset="0"/>
                <a:cs typeface="Times New Roman" panose="02020603050405020304" pitchFamily="18" charset="0"/>
              </a:rPr>
              <a:t>Il conflitto di interessi nel PNA 2019: i consulenti</a:t>
            </a:r>
          </a:p>
        </p:txBody>
      </p:sp>
    </p:spTree>
    <p:extLst>
      <p:ext uri="{BB962C8B-B14F-4D97-AF65-F5344CB8AC3E}">
        <p14:creationId xmlns:p14="http://schemas.microsoft.com/office/powerpoint/2010/main" val="20546910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1C1E6AB-CE14-4F0A-B8BA-8CE6ECF64D56}"/>
              </a:ext>
            </a:extLst>
          </p:cNvPr>
          <p:cNvSpPr>
            <a:spLocks noGrp="1"/>
          </p:cNvSpPr>
          <p:nvPr>
            <p:ph sz="quarter" idx="1"/>
          </p:nvPr>
        </p:nvSpPr>
        <p:spPr>
          <a:xfrm>
            <a:off x="323528" y="908720"/>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Le linee guida ANAC per l’adozione di Codici di comportamento negli Enti del SSN contengono delle indicazioni utili a titolo esemplificativo per un’autovalutazione dell’esistenza di un conflitto di interessi segnalando una serie di domande che il dipendente dovrebbe porsi per valutare la situazione:</a:t>
            </a:r>
          </a:p>
          <a:p>
            <a:pPr>
              <a:buFontTx/>
              <a:buChar char="-"/>
            </a:pPr>
            <a:r>
              <a:rPr lang="it-IT" sz="1800" dirty="0">
                <a:latin typeface="Times New Roman" panose="02020603050405020304" pitchFamily="18" charset="0"/>
                <a:cs typeface="Times New Roman" panose="02020603050405020304" pitchFamily="18" charset="0"/>
              </a:rPr>
              <a:t>il regalo, l’attività proposta o la relazione ha qualche afferenza con l’attività del mio ente ?</a:t>
            </a:r>
          </a:p>
          <a:p>
            <a:pPr>
              <a:buFontTx/>
              <a:buChar char="-"/>
            </a:pPr>
            <a:r>
              <a:rPr lang="it-IT" sz="1800" dirty="0">
                <a:latin typeface="Times New Roman" panose="02020603050405020304" pitchFamily="18" charset="0"/>
                <a:cs typeface="Times New Roman" panose="02020603050405020304" pitchFamily="18" charset="0"/>
              </a:rPr>
              <a:t>il regalo, l’attività proposta o la relazione interferisce con il mio ruolo, orario di lavoro e risorse dell’ente ?</a:t>
            </a:r>
          </a:p>
          <a:p>
            <a:pPr>
              <a:buFontTx/>
              <a:buChar char="-"/>
            </a:pPr>
            <a:r>
              <a:rPr lang="it-IT" sz="1800" dirty="0">
                <a:latin typeface="Times New Roman" panose="02020603050405020304" pitchFamily="18" charset="0"/>
                <a:cs typeface="Times New Roman" panose="02020603050405020304" pitchFamily="18" charset="0"/>
              </a:rPr>
              <a:t>ho un interesse personale che confligge o può essere percepito in conflitto con il mio dovere pubblico ?</a:t>
            </a:r>
          </a:p>
          <a:p>
            <a:pPr>
              <a:buFontTx/>
              <a:buChar char="-"/>
            </a:pPr>
            <a:r>
              <a:rPr lang="it-IT" sz="1800" dirty="0">
                <a:latin typeface="Times New Roman" panose="02020603050405020304" pitchFamily="18" charset="0"/>
                <a:cs typeface="Times New Roman" panose="02020603050405020304" pitchFamily="18" charset="0"/>
              </a:rPr>
              <a:t>potrebbero esserci vantaggi per me ora o nel futuro che rischiano di mettere in dubbio la mia </a:t>
            </a:r>
            <a:r>
              <a:rPr lang="it-IT" sz="1800" dirty="0" err="1">
                <a:latin typeface="Times New Roman" panose="02020603050405020304" pitchFamily="18" charset="0"/>
                <a:cs typeface="Times New Roman" panose="02020603050405020304" pitchFamily="18" charset="0"/>
              </a:rPr>
              <a:t>obbietività</a:t>
            </a:r>
            <a:r>
              <a:rPr lang="it-IT" sz="1800" dirty="0">
                <a:latin typeface="Times New Roman" panose="02020603050405020304" pitchFamily="18" charset="0"/>
                <a:cs typeface="Times New Roman" panose="02020603050405020304" pitchFamily="18" charset="0"/>
              </a:rPr>
              <a:t> ?</a:t>
            </a:r>
          </a:p>
          <a:p>
            <a:pPr>
              <a:buFontTx/>
              <a:buChar char="-"/>
            </a:pPr>
            <a:r>
              <a:rPr lang="it-IT" sz="1800" dirty="0">
                <a:latin typeface="Times New Roman" panose="02020603050405020304" pitchFamily="18" charset="0"/>
                <a:cs typeface="Times New Roman" panose="02020603050405020304" pitchFamily="18" charset="0"/>
              </a:rPr>
              <a:t>come sarà visto dall’esterno il mio coinvolgimento nella decisione o nell’azione ?</a:t>
            </a:r>
          </a:p>
          <a:p>
            <a:pPr>
              <a:buFontTx/>
              <a:buChar char="-"/>
            </a:pPr>
            <a:r>
              <a:rPr lang="it-IT" sz="1800" dirty="0">
                <a:latin typeface="Times New Roman" panose="02020603050405020304" pitchFamily="18" charset="0"/>
                <a:cs typeface="Times New Roman" panose="02020603050405020304" pitchFamily="18" charset="0"/>
              </a:rPr>
              <a:t>come potrebbe essere percepito il mio coinvolgimento nell’attività dell’associazione xxx ?</a:t>
            </a:r>
          </a:p>
          <a:p>
            <a:pPr>
              <a:buFontTx/>
              <a:buChar char="-"/>
            </a:pPr>
            <a:r>
              <a:rPr lang="it-IT" sz="1800" dirty="0">
                <a:latin typeface="Times New Roman" panose="02020603050405020304" pitchFamily="18" charset="0"/>
                <a:cs typeface="Times New Roman" panose="02020603050405020304" pitchFamily="18" charset="0"/>
              </a:rPr>
              <a:t>esistono rischi per la reputazione mia o della mia organizzazione ?</a:t>
            </a:r>
          </a:p>
          <a:p>
            <a:pPr>
              <a:buFontTx/>
              <a:buChar char="-"/>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BA258E5B-F695-4210-AA32-E5076676D140}"/>
              </a:ext>
            </a:extLst>
          </p:cNvPr>
          <p:cNvSpPr>
            <a:spLocks noGrp="1"/>
          </p:cNvSpPr>
          <p:nvPr>
            <p:ph type="title"/>
          </p:nvPr>
        </p:nvSpPr>
        <p:spPr>
          <a:xfrm>
            <a:off x="457200" y="12438"/>
            <a:ext cx="8256587" cy="666750"/>
          </a:xfrm>
        </p:spPr>
        <p:txBody>
          <a:bodyPr/>
          <a:lstStyle/>
          <a:p>
            <a:r>
              <a:rPr lang="it-IT" sz="2400" b="1" dirty="0">
                <a:latin typeface="Times New Roman" panose="02020603050405020304" pitchFamily="18" charset="0"/>
                <a:cs typeface="Times New Roman" panose="02020603050405020304" pitchFamily="18" charset="0"/>
              </a:rPr>
              <a:t>I criteri di autovalutazione del conflitto di interessi</a:t>
            </a:r>
          </a:p>
        </p:txBody>
      </p:sp>
    </p:spTree>
    <p:extLst>
      <p:ext uri="{BB962C8B-B14F-4D97-AF65-F5344CB8AC3E}">
        <p14:creationId xmlns:p14="http://schemas.microsoft.com/office/powerpoint/2010/main" val="15406901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1C1E6AB-CE14-4F0A-B8BA-8CE6ECF64D56}"/>
              </a:ext>
            </a:extLst>
          </p:cNvPr>
          <p:cNvSpPr>
            <a:spLocks noGrp="1"/>
          </p:cNvSpPr>
          <p:nvPr>
            <p:ph sz="quarter" idx="1"/>
          </p:nvPr>
        </p:nvSpPr>
        <p:spPr>
          <a:xfrm>
            <a:off x="323528" y="908720"/>
            <a:ext cx="8229600" cy="4802088"/>
          </a:xfrm>
        </p:spPr>
        <p:txBody>
          <a:bodyPr/>
          <a:lstStyle/>
          <a:p>
            <a:pPr>
              <a:buFontTx/>
              <a:buChar char="-"/>
            </a:pPr>
            <a:r>
              <a:rPr lang="it-IT" sz="1800" dirty="0">
                <a:latin typeface="Times New Roman" panose="02020603050405020304" pitchFamily="18" charset="0"/>
                <a:cs typeface="Times New Roman" panose="02020603050405020304" pitchFamily="18" charset="0"/>
              </a:rPr>
              <a:t>quali sono le possibili conseguenze per me e per il mio ente se ignoro il conflitto di interessi ?</a:t>
            </a:r>
          </a:p>
          <a:p>
            <a:pPr>
              <a:buFontTx/>
              <a:buChar char="-"/>
            </a:pPr>
            <a:r>
              <a:rPr lang="it-IT" sz="1800" dirty="0">
                <a:latin typeface="Times New Roman" panose="02020603050405020304" pitchFamily="18" charset="0"/>
                <a:cs typeface="Times New Roman" panose="02020603050405020304" pitchFamily="18" charset="0"/>
              </a:rPr>
              <a:t>le specifiche tecniche che inserisco in un capitolato di gara possono influire sull’esito della trattativa a favore di un particolare soggetto ?</a:t>
            </a:r>
          </a:p>
          <a:p>
            <a:pPr>
              <a:buFontTx/>
              <a:buChar char="-"/>
            </a:pPr>
            <a:r>
              <a:rPr lang="it-IT" sz="1800" dirty="0">
                <a:latin typeface="Times New Roman" panose="02020603050405020304" pitchFamily="18" charset="0"/>
                <a:cs typeface="Times New Roman" panose="02020603050405020304" pitchFamily="18" charset="0"/>
              </a:rPr>
              <a:t>ho dei rapporti personali e/o di amicizia con i fornitori di beni o di servizi che utilizzo ?</a:t>
            </a:r>
          </a:p>
          <a:p>
            <a:pPr>
              <a:buFontTx/>
              <a:buChar char="-"/>
            </a:pPr>
            <a:r>
              <a:rPr lang="it-IT" sz="1800" dirty="0">
                <a:latin typeface="Times New Roman" panose="02020603050405020304" pitchFamily="18" charset="0"/>
                <a:cs typeface="Times New Roman" panose="02020603050405020304" pitchFamily="18" charset="0"/>
              </a:rPr>
              <a:t>partecipo ad una commissione di gara sapendo che ho rapporti con le dite partecipanti ?</a:t>
            </a:r>
          </a:p>
          <a:p>
            <a:pPr>
              <a:buFontTx/>
              <a:buChar char="-"/>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BA258E5B-F695-4210-AA32-E5076676D140}"/>
              </a:ext>
            </a:extLst>
          </p:cNvPr>
          <p:cNvSpPr>
            <a:spLocks noGrp="1"/>
          </p:cNvSpPr>
          <p:nvPr>
            <p:ph type="title"/>
          </p:nvPr>
        </p:nvSpPr>
        <p:spPr>
          <a:xfrm>
            <a:off x="457200" y="12438"/>
            <a:ext cx="8256587" cy="666750"/>
          </a:xfrm>
        </p:spPr>
        <p:txBody>
          <a:bodyPr/>
          <a:lstStyle/>
          <a:p>
            <a:r>
              <a:rPr lang="it-IT" sz="2400" b="1" dirty="0">
                <a:latin typeface="Times New Roman" panose="02020603050405020304" pitchFamily="18" charset="0"/>
                <a:cs typeface="Times New Roman" panose="02020603050405020304" pitchFamily="18" charset="0"/>
              </a:rPr>
              <a:t>I criteri di autovalutazione del conflitto di interessi (segue)</a:t>
            </a:r>
          </a:p>
        </p:txBody>
      </p:sp>
    </p:spTree>
    <p:extLst>
      <p:ext uri="{BB962C8B-B14F-4D97-AF65-F5344CB8AC3E}">
        <p14:creationId xmlns:p14="http://schemas.microsoft.com/office/powerpoint/2010/main" val="18359694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1C1E6AB-CE14-4F0A-B8BA-8CE6ECF64D56}"/>
              </a:ext>
            </a:extLst>
          </p:cNvPr>
          <p:cNvSpPr>
            <a:spLocks noGrp="1"/>
          </p:cNvSpPr>
          <p:nvPr>
            <p:ph sz="quarter" idx="1"/>
          </p:nvPr>
        </p:nvSpPr>
        <p:spPr>
          <a:xfrm>
            <a:off x="323528" y="908720"/>
            <a:ext cx="8229600" cy="4802088"/>
          </a:xfrm>
        </p:spPr>
        <p:txBody>
          <a:bodyPr/>
          <a:lstStyle/>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Le disposizioni in materia di </a:t>
            </a:r>
            <a:r>
              <a:rPr lang="it-IT" sz="1800" dirty="0" err="1">
                <a:latin typeface="Times New Roman" panose="02020603050405020304" pitchFamily="18" charset="0"/>
                <a:cs typeface="Times New Roman" panose="02020603050405020304" pitchFamily="18" charset="0"/>
              </a:rPr>
              <a:t>inconferibilità</a:t>
            </a:r>
            <a:r>
              <a:rPr lang="it-IT" sz="1800" dirty="0">
                <a:latin typeface="Times New Roman" panose="02020603050405020304" pitchFamily="18" charset="0"/>
                <a:cs typeface="Times New Roman" panose="02020603050405020304" pitchFamily="18" charset="0"/>
              </a:rPr>
              <a:t> e incompatibilità di incarichi ai sensi del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33/2013 prevedono un periodo di «raffreddamento» di un biennio per determinare il venir meno delle predette cause ostative.</a:t>
            </a:r>
          </a:p>
          <a:p>
            <a:pPr marL="0" indent="0">
              <a:buNone/>
            </a:pPr>
            <a:r>
              <a:rPr lang="it-IT" sz="1800" dirty="0">
                <a:latin typeface="Times New Roman" panose="02020603050405020304" pitchFamily="18" charset="0"/>
                <a:cs typeface="Times New Roman" panose="02020603050405020304" pitchFamily="18" charset="0"/>
              </a:rPr>
              <a:t>In assenza di specifiche disposizioni normative in materia di conflitti di interesse l’ANAC ha ritenuto che il predetto periodo biennale sia applicabile anche per valutare l’attualità o meno delle situazioni di conflitto di interessi (delibera 28 marzo 2018 n 321).</a:t>
            </a:r>
          </a:p>
          <a:p>
            <a:pPr>
              <a:buFontTx/>
              <a:buChar char="-"/>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BA258E5B-F695-4210-AA32-E5076676D140}"/>
              </a:ext>
            </a:extLst>
          </p:cNvPr>
          <p:cNvSpPr>
            <a:spLocks noGrp="1"/>
          </p:cNvSpPr>
          <p:nvPr>
            <p:ph type="title"/>
          </p:nvPr>
        </p:nvSpPr>
        <p:spPr>
          <a:xfrm>
            <a:off x="457200" y="12438"/>
            <a:ext cx="8256587" cy="666750"/>
          </a:xfrm>
        </p:spPr>
        <p:txBody>
          <a:bodyPr/>
          <a:lstStyle/>
          <a:p>
            <a:r>
              <a:rPr lang="it-IT" sz="2400" b="1" dirty="0">
                <a:latin typeface="Times New Roman" panose="02020603050405020304" pitchFamily="18" charset="0"/>
                <a:cs typeface="Times New Roman" panose="02020603050405020304" pitchFamily="18" charset="0"/>
              </a:rPr>
              <a:t>Il conflitto di interessi e il «raffreddamento»</a:t>
            </a:r>
          </a:p>
        </p:txBody>
      </p:sp>
    </p:spTree>
    <p:extLst>
      <p:ext uri="{BB962C8B-B14F-4D97-AF65-F5344CB8AC3E}">
        <p14:creationId xmlns:p14="http://schemas.microsoft.com/office/powerpoint/2010/main" val="27044418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1C1E6AB-CE14-4F0A-B8BA-8CE6ECF64D56}"/>
              </a:ext>
            </a:extLst>
          </p:cNvPr>
          <p:cNvSpPr>
            <a:spLocks noGrp="1"/>
          </p:cNvSpPr>
          <p:nvPr>
            <p:ph sz="quarter" idx="1"/>
          </p:nvPr>
        </p:nvSpPr>
        <p:spPr>
          <a:xfrm>
            <a:off x="323528" y="908720"/>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L’art. 30 del Codice di deontologia medica disciplina il conflitto di interessi:</a:t>
            </a:r>
          </a:p>
          <a:p>
            <a:pPr marL="0" indent="0">
              <a:buNone/>
            </a:pPr>
            <a:r>
              <a:rPr lang="it-IT" sz="1800" dirty="0">
                <a:latin typeface="Times New Roman" panose="02020603050405020304" pitchFamily="18" charset="0"/>
                <a:cs typeface="Times New Roman" panose="02020603050405020304" pitchFamily="18" charset="0"/>
              </a:rPr>
              <a:t>«Il medico evita qualsiasi condizione di conflitto di interessi nella quale il comportamento professionale risulti subordinato a indebiti vantaggi economici o di altra natura.</a:t>
            </a:r>
          </a:p>
          <a:p>
            <a:pPr marL="0" indent="0">
              <a:buNone/>
            </a:pPr>
            <a:r>
              <a:rPr lang="it-IT" sz="1800" dirty="0">
                <a:latin typeface="Times New Roman" panose="02020603050405020304" pitchFamily="18" charset="0"/>
                <a:cs typeface="Times New Roman" panose="02020603050405020304" pitchFamily="18" charset="0"/>
              </a:rPr>
              <a:t>Il medico dichiara le condizioni di conflitto di interessi riguardanti aspetti economici e di altra natura che possono manifestarsi nella ricerca scientifica, nella formazione e nell’aggiornamento professionale nella prescrizione diagnostico-terapeutica, nella divulgazione scientifica, nei rapporti individuali e di gruppo con industrie, enti, organizzazioni e istituzioni o con la Pubblica amministrazione attenendosi agli indirizzi applicativi allegati». </a:t>
            </a:r>
          </a:p>
          <a:p>
            <a:pPr marL="0" indent="0">
              <a:buNone/>
            </a:pPr>
            <a:r>
              <a:rPr lang="it-IT" sz="1800" dirty="0">
                <a:latin typeface="Times New Roman" panose="02020603050405020304" pitchFamily="18" charset="0"/>
                <a:cs typeface="Times New Roman" panose="02020603050405020304" pitchFamily="18" charset="0"/>
              </a:rPr>
              <a:t>Le Linee guida AGENAS sull’applicazione del citato art. 30 così si esprimono:</a:t>
            </a:r>
          </a:p>
          <a:p>
            <a:pPr marL="0" indent="0">
              <a:buNone/>
            </a:pPr>
            <a:r>
              <a:rPr lang="it-IT" sz="1800" dirty="0">
                <a:latin typeface="Times New Roman" panose="02020603050405020304" pitchFamily="18" charset="0"/>
                <a:cs typeface="Times New Roman" panose="02020603050405020304" pitchFamily="18" charset="0"/>
              </a:rPr>
              <a:t>«I medici debbono rifiutare elargizioni che possono interferire con le proprie decisioni di cui i pazienti sarebbero i destinatari non informati; tali elargizioni possono essere assegnate a strutture pubbliche o a società non a scopo di lucro.</a:t>
            </a:r>
          </a:p>
          <a:p>
            <a:pPr marL="0" indent="0">
              <a:buNone/>
            </a:pPr>
            <a:r>
              <a:rPr lang="it-IT" sz="1800" dirty="0">
                <a:latin typeface="Times New Roman" panose="02020603050405020304" pitchFamily="18" charset="0"/>
                <a:cs typeface="Times New Roman" panose="02020603050405020304" pitchFamily="18" charset="0"/>
              </a:rPr>
              <a:t>I medici possono ricevere compensi, retribuzioni o altre forme di elargizione solo attraverso i meccanismi previsti dalla normativa vigente.</a:t>
            </a:r>
          </a:p>
          <a:p>
            <a:pPr>
              <a:buFontTx/>
              <a:buChar char="-"/>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BA258E5B-F695-4210-AA32-E5076676D140}"/>
              </a:ext>
            </a:extLst>
          </p:cNvPr>
          <p:cNvSpPr>
            <a:spLocks noGrp="1"/>
          </p:cNvSpPr>
          <p:nvPr>
            <p:ph type="title"/>
          </p:nvPr>
        </p:nvSpPr>
        <p:spPr>
          <a:xfrm>
            <a:off x="457200" y="12438"/>
            <a:ext cx="8256587" cy="666750"/>
          </a:xfrm>
        </p:spPr>
        <p:txBody>
          <a:bodyPr/>
          <a:lstStyle/>
          <a:p>
            <a:r>
              <a:rPr lang="it-IT" sz="2400" b="1" dirty="0">
                <a:latin typeface="Times New Roman" panose="02020603050405020304" pitchFamily="18" charset="0"/>
                <a:cs typeface="Times New Roman" panose="02020603050405020304" pitchFamily="18" charset="0"/>
              </a:rPr>
              <a:t>Il conflitto di interessi in ambito sanitario</a:t>
            </a:r>
          </a:p>
        </p:txBody>
      </p:sp>
    </p:spTree>
    <p:extLst>
      <p:ext uri="{BB962C8B-B14F-4D97-AF65-F5344CB8AC3E}">
        <p14:creationId xmlns:p14="http://schemas.microsoft.com/office/powerpoint/2010/main" val="2368854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1C1E6AB-CE14-4F0A-B8BA-8CE6ECF64D56}"/>
              </a:ext>
            </a:extLst>
          </p:cNvPr>
          <p:cNvSpPr>
            <a:spLocks noGrp="1"/>
          </p:cNvSpPr>
          <p:nvPr>
            <p:ph sz="quarter" idx="1"/>
          </p:nvPr>
        </p:nvSpPr>
        <p:spPr>
          <a:xfrm>
            <a:off x="323528" y="764704"/>
            <a:ext cx="8229600" cy="4946104"/>
          </a:xfrm>
        </p:spPr>
        <p:txBody>
          <a:bodyPr/>
          <a:lstStyle/>
          <a:p>
            <a:pPr marL="0" indent="0">
              <a:buNone/>
            </a:pPr>
            <a:r>
              <a:rPr lang="it-IT" sz="1800" dirty="0">
                <a:latin typeface="Times New Roman" panose="02020603050405020304" pitchFamily="18" charset="0"/>
                <a:cs typeface="Times New Roman" panose="02020603050405020304" pitchFamily="18" charset="0"/>
              </a:rPr>
              <a:t>Le Linee guida AGENAS sull’applicazione del citato art. 30 così si esprimono:</a:t>
            </a:r>
          </a:p>
          <a:p>
            <a:pPr marL="0" indent="0">
              <a:buNone/>
            </a:pPr>
            <a:r>
              <a:rPr lang="it-IT" sz="1800" dirty="0">
                <a:latin typeface="Times New Roman" panose="02020603050405020304" pitchFamily="18" charset="0"/>
                <a:cs typeface="Times New Roman" panose="02020603050405020304" pitchFamily="18" charset="0"/>
              </a:rPr>
              <a:t>«I medici debbono rifiutare elargizioni che possono interferire con le proprie decisioni di cui i pazienti sarebbero i destinatari non informati; tali elargizioni possono essere assegnate a strutture pubbliche o a società non a scopo di lucro.</a:t>
            </a:r>
          </a:p>
          <a:p>
            <a:pPr marL="0" indent="0">
              <a:buNone/>
            </a:pPr>
            <a:r>
              <a:rPr lang="it-IT" sz="1800" dirty="0">
                <a:latin typeface="Times New Roman" panose="02020603050405020304" pitchFamily="18" charset="0"/>
                <a:cs typeface="Times New Roman" panose="02020603050405020304" pitchFamily="18" charset="0"/>
              </a:rPr>
              <a:t>I medici possono ricevere compensi, retribuzioni o altre forme di elargizione solo attraverso i meccanismi previsti dalla normativa vigente.</a:t>
            </a:r>
          </a:p>
          <a:p>
            <a:pPr marL="0" indent="0">
              <a:buNone/>
            </a:pPr>
            <a:r>
              <a:rPr lang="it-IT" sz="1800" dirty="0">
                <a:latin typeface="Times New Roman" panose="02020603050405020304" pitchFamily="18" charset="0"/>
                <a:cs typeface="Times New Roman" panose="02020603050405020304" pitchFamily="18" charset="0"/>
              </a:rPr>
              <a:t>L’informazione fornita ai medici deve garantire la massima correttezza scientifica e la massima trasparenza E’ compito dell’Ordine svolgere azione di supporto e controllo per perseguire tali fini.</a:t>
            </a:r>
          </a:p>
          <a:p>
            <a:pPr marL="0" indent="0">
              <a:buNone/>
            </a:pPr>
            <a:r>
              <a:rPr lang="it-IT" sz="1800" dirty="0">
                <a:latin typeface="Times New Roman" panose="02020603050405020304" pitchFamily="18" charset="0"/>
                <a:cs typeface="Times New Roman" panose="02020603050405020304" pitchFamily="18" charset="0"/>
              </a:rPr>
              <a:t>E’ compito del medico acquisire strumenti e metodi per esercitare una continua revisione critica della validità degli studi clinici onde poterne estendere le acquisizioni alla prassi quotidiana.</a:t>
            </a:r>
          </a:p>
          <a:p>
            <a:pPr marL="0" indent="0">
              <a:buNone/>
            </a:pPr>
            <a:r>
              <a:rPr lang="it-IT" sz="1800" dirty="0">
                <a:latin typeface="Times New Roman" panose="02020603050405020304" pitchFamily="18" charset="0"/>
                <a:cs typeface="Times New Roman" panose="02020603050405020304" pitchFamily="18" charset="0"/>
              </a:rPr>
              <a:t>I medici o le associazioni professionali che effettuano campagne di educazione sanitaria o promuovono forme di informazione sanitaria o partecipano alla diffusione di notizie scientifiche attraverso i mass media o la stampa di categoria, debbono manifestare  nome dello sponsor e applicare le norme del presente regolamento, valido anche nei rapporti eventualmente intrattenuti con industrie, organizzazioni e enti pubblici e privati».</a:t>
            </a:r>
          </a:p>
          <a:p>
            <a:pPr>
              <a:buFontTx/>
              <a:buChar char="-"/>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BA258E5B-F695-4210-AA32-E5076676D140}"/>
              </a:ext>
            </a:extLst>
          </p:cNvPr>
          <p:cNvSpPr>
            <a:spLocks noGrp="1"/>
          </p:cNvSpPr>
          <p:nvPr>
            <p:ph type="title"/>
          </p:nvPr>
        </p:nvSpPr>
        <p:spPr>
          <a:xfrm>
            <a:off x="323528" y="116632"/>
            <a:ext cx="8496944" cy="490548"/>
          </a:xfrm>
        </p:spPr>
        <p:txBody>
          <a:bodyPr/>
          <a:lstStyle/>
          <a:p>
            <a:br>
              <a:rPr lang="it-IT" sz="2400" b="1" dirty="0">
                <a:latin typeface="Times New Roman" panose="02020603050405020304" pitchFamily="18" charset="0"/>
                <a:cs typeface="Times New Roman" panose="02020603050405020304" pitchFamily="18" charset="0"/>
              </a:rPr>
            </a:br>
            <a:r>
              <a:rPr lang="it-IT" sz="2400" b="1" dirty="0">
                <a:latin typeface="Times New Roman" panose="02020603050405020304" pitchFamily="18" charset="0"/>
                <a:cs typeface="Times New Roman" panose="02020603050405020304" pitchFamily="18" charset="0"/>
              </a:rPr>
              <a:t>Il conflitto di interessi dei medici e le linee guida AGENAS</a:t>
            </a:r>
          </a:p>
        </p:txBody>
      </p:sp>
    </p:spTree>
    <p:extLst>
      <p:ext uri="{BB962C8B-B14F-4D97-AF65-F5344CB8AC3E}">
        <p14:creationId xmlns:p14="http://schemas.microsoft.com/office/powerpoint/2010/main" val="1047880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1C1E6AB-CE14-4F0A-B8BA-8CE6ECF64D56}"/>
              </a:ext>
            </a:extLst>
          </p:cNvPr>
          <p:cNvSpPr>
            <a:spLocks noGrp="1"/>
          </p:cNvSpPr>
          <p:nvPr>
            <p:ph sz="quarter" idx="1"/>
          </p:nvPr>
        </p:nvSpPr>
        <p:spPr>
          <a:xfrm>
            <a:off x="323528" y="620688"/>
            <a:ext cx="8496944" cy="5090120"/>
          </a:xfrm>
        </p:spPr>
        <p:txBody>
          <a:bodyPr/>
          <a:lstStyle/>
          <a:p>
            <a:pPr marL="0" indent="0">
              <a:buNone/>
            </a:pPr>
            <a:r>
              <a:rPr lang="it-IT" sz="1800" dirty="0">
                <a:latin typeface="Times New Roman" panose="02020603050405020304" pitchFamily="18" charset="0"/>
                <a:cs typeface="Times New Roman" panose="02020603050405020304" pitchFamily="18" charset="0"/>
              </a:rPr>
              <a:t>Nella sua attività di supporto in materia di conflitti di interessi in sanità  l’ AGENAS ha approfondito gli aspetti relativi alle relazioni dei sanitari con il mondo esterno rilevando che la condizione di «interesse» non necessariamente configura un conflitto, ma può essere percepita come un condizionamento nell’espletamento dell’attività professionale con riferimento al singolo professionista e/o nella governance. Di qui l’affermazione della necessità di:</a:t>
            </a:r>
          </a:p>
          <a:p>
            <a:pPr marL="0" indent="0">
              <a:buFontTx/>
              <a:buChar char="-"/>
            </a:pPr>
            <a:r>
              <a:rPr lang="it-IT" sz="1800" dirty="0">
                <a:latin typeface="Times New Roman" panose="02020603050405020304" pitchFamily="18" charset="0"/>
                <a:cs typeface="Times New Roman" panose="02020603050405020304" pitchFamily="18" charset="0"/>
              </a:rPr>
              <a:t>individuare strumenti per innalzare all’interno delle ASL i livelli di trasparenza con la pubblicizzazione dei rapporti eventualmente intercorrenti tra coloro che operano all’interno della struttura, sanitari o gestori delle risorse che intervengono nei processi decisionali e i produttori di beni o servizi anche non sanitari</a:t>
            </a:r>
          </a:p>
          <a:p>
            <a:pPr marL="0" indent="0">
              <a:buFontTx/>
              <a:buChar char="-"/>
            </a:pPr>
            <a:r>
              <a:rPr lang="it-IT" sz="1800" dirty="0">
                <a:latin typeface="Times New Roman" panose="02020603050405020304" pitchFamily="18" charset="0"/>
                <a:cs typeface="Times New Roman" panose="02020603050405020304" pitchFamily="18" charset="0"/>
              </a:rPr>
              <a:t>promuovere la più ampia partecipazione e condivisione di una «dichiarazione pubblica di interessi» attraverso il confronto con tutti  i soggetti e le categorie di soggetti pubblichi e privati, e singoli o associati per «mettere in chiaro» i rapporti dei soggetti interni con quelli esterni</a:t>
            </a:r>
          </a:p>
          <a:p>
            <a:pPr marL="0" indent="0">
              <a:buFontTx/>
              <a:buChar char="-"/>
            </a:pPr>
            <a:r>
              <a:rPr lang="it-IT" sz="1800" dirty="0">
                <a:latin typeface="Times New Roman" panose="02020603050405020304" pitchFamily="18" charset="0"/>
                <a:cs typeface="Times New Roman" panose="02020603050405020304" pitchFamily="18" charset="0"/>
              </a:rPr>
              <a:t>consentire all’organizzazione presso cui il soggetto opera e quella con cui viene in rapporto di disporre reciprocamente di informazioni utili per gestire in maniera trasparente le attività o prestazioni rese in particolari ambiti</a:t>
            </a:r>
          </a:p>
          <a:p>
            <a:pPr marL="0" indent="0">
              <a:buFontTx/>
              <a:buChar char="-"/>
            </a:pPr>
            <a:r>
              <a:rPr lang="it-IT" sz="1800" dirty="0">
                <a:latin typeface="Times New Roman" panose="02020603050405020304" pitchFamily="18" charset="0"/>
                <a:cs typeface="Times New Roman" panose="02020603050405020304" pitchFamily="18" charset="0"/>
              </a:rPr>
              <a:t>costruire e incrementare una piattaforma informativa a disposizione del RPCT per consentirgli di poter attivare controlli ex ante o ex post.</a:t>
            </a:r>
          </a:p>
          <a:p>
            <a:pPr>
              <a:buFontTx/>
              <a:buChar char="-"/>
            </a:pPr>
            <a:endParaRPr lang="it-IT" sz="1800" dirty="0">
              <a:latin typeface="Times New Roman" panose="02020603050405020304" pitchFamily="18" charset="0"/>
              <a:cs typeface="Times New Roman" panose="02020603050405020304" pitchFamily="18" charset="0"/>
            </a:endParaRPr>
          </a:p>
          <a:p>
            <a:pPr>
              <a:buFontTx/>
              <a:buChar char="-"/>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BA258E5B-F695-4210-AA32-E5076676D140}"/>
              </a:ext>
            </a:extLst>
          </p:cNvPr>
          <p:cNvSpPr>
            <a:spLocks noGrp="1"/>
          </p:cNvSpPr>
          <p:nvPr>
            <p:ph type="title"/>
          </p:nvPr>
        </p:nvSpPr>
        <p:spPr>
          <a:xfrm>
            <a:off x="323528" y="4090"/>
            <a:ext cx="8496944" cy="490548"/>
          </a:xfrm>
        </p:spPr>
        <p:txBody>
          <a:bodyPr/>
          <a:lstStyle/>
          <a:p>
            <a:br>
              <a:rPr lang="it-IT" sz="2400" b="1" dirty="0">
                <a:latin typeface="Times New Roman" panose="02020603050405020304" pitchFamily="18" charset="0"/>
                <a:cs typeface="Times New Roman" panose="02020603050405020304" pitchFamily="18" charset="0"/>
              </a:rPr>
            </a:br>
            <a:r>
              <a:rPr lang="it-IT" sz="2400" b="1" dirty="0">
                <a:latin typeface="Times New Roman" panose="02020603050405020304" pitchFamily="18" charset="0"/>
                <a:cs typeface="Times New Roman" panose="02020603050405020304" pitchFamily="18" charset="0"/>
              </a:rPr>
              <a:t>Il conflitto di interessi dei medici e le linee guida AGENAS</a:t>
            </a:r>
          </a:p>
        </p:txBody>
      </p:sp>
    </p:spTree>
    <p:extLst>
      <p:ext uri="{BB962C8B-B14F-4D97-AF65-F5344CB8AC3E}">
        <p14:creationId xmlns:p14="http://schemas.microsoft.com/office/powerpoint/2010/main" val="33925249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1C1E6AB-CE14-4F0A-B8BA-8CE6ECF64D56}"/>
              </a:ext>
            </a:extLst>
          </p:cNvPr>
          <p:cNvSpPr>
            <a:spLocks noGrp="1"/>
          </p:cNvSpPr>
          <p:nvPr>
            <p:ph sz="quarter" idx="1"/>
          </p:nvPr>
        </p:nvSpPr>
        <p:spPr>
          <a:xfrm>
            <a:off x="323528" y="620688"/>
            <a:ext cx="8496944" cy="5090120"/>
          </a:xfrm>
        </p:spPr>
        <p:txBody>
          <a:bodyPr/>
          <a:lstStyle/>
          <a:p>
            <a:pPr marL="0" indent="0">
              <a:buNone/>
            </a:pPr>
            <a:r>
              <a:rPr lang="it-IT" sz="1800" dirty="0">
                <a:latin typeface="Times New Roman" panose="02020603050405020304" pitchFamily="18" charset="0"/>
                <a:cs typeface="Times New Roman" panose="02020603050405020304" pitchFamily="18" charset="0"/>
              </a:rPr>
              <a:t> </a:t>
            </a:r>
          </a:p>
          <a:p>
            <a:pPr marL="0" indent="0">
              <a:buNone/>
            </a:pPr>
            <a:r>
              <a:rPr lang="it-IT" sz="1800" dirty="0">
                <a:latin typeface="Times New Roman" panose="02020603050405020304" pitchFamily="18" charset="0"/>
                <a:cs typeface="Times New Roman" panose="02020603050405020304" pitchFamily="18" charset="0"/>
              </a:rPr>
              <a:t>Una delle misure più innovative introdotte dall’aggiornamento 2015 al  PNA (determinazione 28 dicembre 2015 n 12) è la Dichiarazione pubblica di interessi per i professionisti sanitari per la prevenzione e la gestione del conflitto di interessi. L’AGENAS ha attivato un sistema informatico sul proprio sito per la compilazione online della Dichiarazione, realizzando una vera e propria banca dati utile a individuare il grado di aderenza alla misura da parte delle Aziende sanitarie e dei singoli professionisti. Tale banca dati inoltre rappresenta una rilevante fonte di informazioni che possono consentire di individuare la presenza di comportamenti a rischio, da tenere sotto osservazione, laddove, ad esempio, sussistano legami diretti o indiretti con aziende farmaceutiche o produttrici di dispositivi medici o di altre tecnologie.  </a:t>
            </a:r>
          </a:p>
          <a:p>
            <a:pPr marL="0" indent="0">
              <a:buNone/>
            </a:pPr>
            <a:r>
              <a:rPr lang="it-IT" sz="1800" dirty="0">
                <a:latin typeface="Times New Roman" panose="02020603050405020304" pitchFamily="18" charset="0"/>
                <a:cs typeface="Times New Roman" panose="02020603050405020304" pitchFamily="18" charset="0"/>
              </a:rPr>
              <a:t>In un anno, da marzo 2016 al 2017 sono stati circa 13.000 i professionisti del SSN abilitati alla compilazione e circa 150 gli enti sanitari che hanno avviato e/o compilato la Dichiarazione pubblica di interessi.</a:t>
            </a:r>
          </a:p>
          <a:p>
            <a:pPr>
              <a:buFontTx/>
              <a:buChar char="-"/>
            </a:pPr>
            <a:r>
              <a:rPr lang="it-IT" sz="1800" dirty="0">
                <a:latin typeface="Times New Roman" panose="02020603050405020304" pitchFamily="18" charset="0"/>
                <a:cs typeface="Times New Roman" panose="02020603050405020304" pitchFamily="18" charset="0"/>
              </a:rPr>
              <a:t> </a:t>
            </a:r>
          </a:p>
        </p:txBody>
      </p:sp>
      <p:sp>
        <p:nvSpPr>
          <p:cNvPr id="3" name="Titolo 2">
            <a:extLst>
              <a:ext uri="{FF2B5EF4-FFF2-40B4-BE49-F238E27FC236}">
                <a16:creationId xmlns:a16="http://schemas.microsoft.com/office/drawing/2014/main" id="{BA258E5B-F695-4210-AA32-E5076676D140}"/>
              </a:ext>
            </a:extLst>
          </p:cNvPr>
          <p:cNvSpPr>
            <a:spLocks noGrp="1"/>
          </p:cNvSpPr>
          <p:nvPr>
            <p:ph type="title"/>
          </p:nvPr>
        </p:nvSpPr>
        <p:spPr>
          <a:xfrm>
            <a:off x="323528" y="4090"/>
            <a:ext cx="8496944" cy="490548"/>
          </a:xfrm>
        </p:spPr>
        <p:txBody>
          <a:bodyPr/>
          <a:lstStyle/>
          <a:p>
            <a:br>
              <a:rPr lang="it-IT" sz="2400" b="1" dirty="0">
                <a:latin typeface="Times New Roman" panose="02020603050405020304" pitchFamily="18" charset="0"/>
                <a:cs typeface="Times New Roman" panose="02020603050405020304" pitchFamily="18" charset="0"/>
              </a:rPr>
            </a:br>
            <a:r>
              <a:rPr lang="it-IT" sz="2400" b="1" dirty="0">
                <a:latin typeface="Times New Roman" panose="02020603050405020304" pitchFamily="18" charset="0"/>
                <a:cs typeface="Times New Roman" panose="02020603050405020304" pitchFamily="18" charset="0"/>
              </a:rPr>
              <a:t>La dichiarazione di interessi per i sanitari e l’AGENAS</a:t>
            </a:r>
          </a:p>
        </p:txBody>
      </p:sp>
    </p:spTree>
    <p:extLst>
      <p:ext uri="{BB962C8B-B14F-4D97-AF65-F5344CB8AC3E}">
        <p14:creationId xmlns:p14="http://schemas.microsoft.com/office/powerpoint/2010/main" val="8138642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1C1E6AB-CE14-4F0A-B8BA-8CE6ECF64D56}"/>
              </a:ext>
            </a:extLst>
          </p:cNvPr>
          <p:cNvSpPr>
            <a:spLocks noGrp="1"/>
          </p:cNvSpPr>
          <p:nvPr>
            <p:ph sz="quarter" idx="1"/>
          </p:nvPr>
        </p:nvSpPr>
        <p:spPr>
          <a:xfrm>
            <a:off x="323528" y="620688"/>
            <a:ext cx="8496944" cy="5090120"/>
          </a:xfrm>
        </p:spPr>
        <p:txBody>
          <a:bodyPr/>
          <a:lstStyle/>
          <a:p>
            <a:pPr marL="0" indent="0">
              <a:buNone/>
            </a:pPr>
            <a:r>
              <a:rPr lang="it-IT" sz="1600" dirty="0">
                <a:latin typeface="Times New Roman" panose="02020603050405020304" pitchFamily="18" charset="0"/>
                <a:cs typeface="Times New Roman" panose="02020603050405020304" pitchFamily="18" charset="0"/>
              </a:rPr>
              <a:t>L’AGENAS ha realizzato sul proprio sito istituzionale un sistema informatico per la compilazione online della Dichiarazione pubblica di interessi per i professionisti di area sanitaria e amministrativa che hanno, a vario titolo, responsabilità nella gestione delle risorse e nei processi decisionali in materia di farmaci, dispositivi, tecnologie nonché ricerca, sperimentazione e sponsorizzazione. </a:t>
            </a:r>
          </a:p>
          <a:p>
            <a:pPr marL="0" indent="0">
              <a:buNone/>
            </a:pPr>
            <a:r>
              <a:rPr lang="it-IT" sz="1600" dirty="0">
                <a:latin typeface="Times New Roman" panose="02020603050405020304" pitchFamily="18" charset="0"/>
                <a:cs typeface="Times New Roman" panose="02020603050405020304" pitchFamily="18" charset="0"/>
              </a:rPr>
              <a:t>Il set dei modelli è articolato in cinque sezioni la cui compilazione, a matrice progressiva, diviene obbligatoria in tutto o in parte a seconda delle risposte formulate nella prima sezione obbligatoria e può essere soggetto dinamicamente ad aggiornamenti successivi ogni qualvolta ne ricorrano le motivazioni:  </a:t>
            </a:r>
          </a:p>
          <a:p>
            <a:pPr>
              <a:buFontTx/>
              <a:buChar char="-"/>
            </a:pPr>
            <a:r>
              <a:rPr lang="it-IT" sz="1600" dirty="0">
                <a:latin typeface="Times New Roman" panose="02020603050405020304" pitchFamily="18" charset="0"/>
                <a:cs typeface="Times New Roman" panose="02020603050405020304" pitchFamily="18" charset="0"/>
              </a:rPr>
              <a:t>PRIMA SEZIONE: “Dichiarazione pubblica di interessi dei professionisti” a compilazione obbligatoria, composta da tre parti </a:t>
            </a:r>
          </a:p>
          <a:p>
            <a:pPr>
              <a:buFontTx/>
              <a:buChar char="-"/>
            </a:pPr>
            <a:r>
              <a:rPr lang="it-IT" sz="1600" dirty="0">
                <a:latin typeface="Times New Roman" panose="02020603050405020304" pitchFamily="18" charset="0"/>
                <a:cs typeface="Times New Roman" panose="02020603050405020304" pitchFamily="18" charset="0"/>
              </a:rPr>
              <a:t>SECONDA SEZIONE: “Dichiarazione degli interessi di carattere finanziario”</a:t>
            </a:r>
          </a:p>
          <a:p>
            <a:pPr>
              <a:buFontTx/>
              <a:buChar char="-"/>
            </a:pPr>
            <a:r>
              <a:rPr lang="it-IT" sz="1600" dirty="0">
                <a:latin typeface="Times New Roman" panose="02020603050405020304" pitchFamily="18" charset="0"/>
                <a:cs typeface="Times New Roman" panose="02020603050405020304" pitchFamily="18" charset="0"/>
              </a:rPr>
              <a:t>TERZA SEZIONE: “Dichiarazione di partecipazione dei professionisti su invito ad eventi organizzati da terzi”</a:t>
            </a:r>
          </a:p>
          <a:p>
            <a:pPr>
              <a:buFontTx/>
              <a:buChar char="-"/>
            </a:pPr>
            <a:r>
              <a:rPr lang="it-IT" sz="1600" dirty="0">
                <a:latin typeface="Times New Roman" panose="02020603050405020304" pitchFamily="18" charset="0"/>
                <a:cs typeface="Times New Roman" panose="02020603050405020304" pitchFamily="18" charset="0"/>
              </a:rPr>
              <a:t>QUARTA SEZIONE: “Dichiarazioni di partecipazione dei professionisti all’organizzazione di eventi sponsorizzati da terzi”</a:t>
            </a:r>
          </a:p>
          <a:p>
            <a:pPr>
              <a:buFontTx/>
              <a:buChar char="-"/>
            </a:pPr>
            <a:r>
              <a:rPr lang="it-IT" sz="1600" dirty="0">
                <a:latin typeface="Times New Roman" panose="02020603050405020304" pitchFamily="18" charset="0"/>
                <a:cs typeface="Times New Roman" panose="02020603050405020304" pitchFamily="18" charset="0"/>
              </a:rPr>
              <a:t>QUINTA SEZIONE: “Modulo per la notifica dei doni ricevuti”.   </a:t>
            </a:r>
          </a:p>
          <a:p>
            <a:pPr marL="0" indent="0">
              <a:buNone/>
            </a:pPr>
            <a:r>
              <a:rPr lang="it-IT" sz="1600" dirty="0">
                <a:latin typeface="Times New Roman" panose="02020603050405020304" pitchFamily="18" charset="0"/>
                <a:cs typeface="Times New Roman" panose="02020603050405020304" pitchFamily="18" charset="0"/>
              </a:rPr>
              <a:t>La compilazione dei modelli ha cadenza annuale, salvo gli eventuali aggiornamenti on line e con firma digitale del professionista per semplificazione procedurale</a:t>
            </a:r>
          </a:p>
          <a:p>
            <a:pPr marL="0" indent="0">
              <a:buNone/>
            </a:pPr>
            <a:r>
              <a:rPr lang="it-IT" sz="1600" dirty="0">
                <a:latin typeface="Times New Roman" panose="02020603050405020304" pitchFamily="18" charset="0"/>
                <a:cs typeface="Times New Roman" panose="02020603050405020304" pitchFamily="18" charset="0"/>
              </a:rPr>
              <a:t>La piattaforma informatica consente la tracciabilità delle informazioni e le possibilità di incrocio con altre banche dati.  </a:t>
            </a:r>
          </a:p>
        </p:txBody>
      </p:sp>
      <p:sp>
        <p:nvSpPr>
          <p:cNvPr id="3" name="Titolo 2">
            <a:extLst>
              <a:ext uri="{FF2B5EF4-FFF2-40B4-BE49-F238E27FC236}">
                <a16:creationId xmlns:a16="http://schemas.microsoft.com/office/drawing/2014/main" id="{BA258E5B-F695-4210-AA32-E5076676D140}"/>
              </a:ext>
            </a:extLst>
          </p:cNvPr>
          <p:cNvSpPr>
            <a:spLocks noGrp="1"/>
          </p:cNvSpPr>
          <p:nvPr>
            <p:ph type="title"/>
          </p:nvPr>
        </p:nvSpPr>
        <p:spPr>
          <a:xfrm>
            <a:off x="323528" y="4090"/>
            <a:ext cx="8496944" cy="490548"/>
          </a:xfrm>
        </p:spPr>
        <p:txBody>
          <a:bodyPr/>
          <a:lstStyle/>
          <a:p>
            <a:br>
              <a:rPr lang="it-IT" sz="2400" b="1" dirty="0">
                <a:latin typeface="Times New Roman" panose="02020603050405020304" pitchFamily="18" charset="0"/>
                <a:cs typeface="Times New Roman" panose="02020603050405020304" pitchFamily="18" charset="0"/>
              </a:rPr>
            </a:br>
            <a:r>
              <a:rPr lang="it-IT" sz="2400" b="1" dirty="0">
                <a:latin typeface="Times New Roman" panose="02020603050405020304" pitchFamily="18" charset="0"/>
                <a:cs typeface="Times New Roman" panose="02020603050405020304" pitchFamily="18" charset="0"/>
              </a:rPr>
              <a:t>I modelli per la dichiarazione di interessi per i sanitari </a:t>
            </a:r>
          </a:p>
        </p:txBody>
      </p:sp>
    </p:spTree>
    <p:extLst>
      <p:ext uri="{BB962C8B-B14F-4D97-AF65-F5344CB8AC3E}">
        <p14:creationId xmlns:p14="http://schemas.microsoft.com/office/powerpoint/2010/main" val="2205004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836712"/>
            <a:ext cx="8229600" cy="5319613"/>
          </a:xfrm>
        </p:spPr>
        <p:txBody>
          <a:bodyPr/>
          <a:lstStyle/>
          <a:p>
            <a:pPr marL="0" indent="0">
              <a:buNone/>
            </a:pPr>
            <a:r>
              <a:rPr lang="it-IT" altLang="it-IT" sz="1600" dirty="0">
                <a:latin typeface="Times New Roman" panose="02020603050405020304" pitchFamily="18" charset="0"/>
                <a:cs typeface="Times New Roman" panose="02020603050405020304" pitchFamily="18" charset="0"/>
              </a:rPr>
              <a:t>Il Consiglio di Stato nel parere reso sulla bozza di linea guida dell’ANAC sul conflitto di interessi in materia di appalti ha affermato che </a:t>
            </a:r>
            <a:r>
              <a:rPr lang="it-IT" sz="1600" dirty="0">
                <a:latin typeface="Times New Roman" panose="02020603050405020304" pitchFamily="18" charset="0"/>
                <a:cs typeface="Times New Roman" panose="02020603050405020304" pitchFamily="18" charset="0"/>
              </a:rPr>
              <a:t>la definizione del regolamento dell’UE «è talmente generale e generica da ricomprendere, praticamente, qualsiasi rapporto umano che non sia puramente occasionale, e dunque si pone fuori dalla nostra tradizione giuridica che richiede una precisa individuazione dei casi di conflitto…. Nel nostro ordinamento non è esistita una definizione generale del conflitto di interessi, sino alla entrata in vigore dell’art. 6 bis della legge n. 241 del 1990, ma solo la elencazione di situazioni personali considerate incarnare il conflitto. Da esse l’interprete può trarre i caratteri definitori originali. Brevemente, si deve prendere le mosse dalla stessa espressione lessicale, la quale evidenzia che il conflitto riguarda propriamente gli interessi, vale a dire la tensione verso un bene giuridico che soddisfi un bisogno. La nozione non si riferisce quindi a comportamenti, ma a stati della persona. In linea di teoria generale dell’analisi economica del diritto, un conflitto di interessi si determina le volte in cui a un soggetto giuridico sia affidata la funzione di cura di un interesse altrui (così detto interesse funzionalizzato) ed egli si trovi, al contempo, ad essere titolare (de iure </a:t>
            </a:r>
            <a:r>
              <a:rPr lang="it-IT" sz="1600" dirty="0" err="1">
                <a:latin typeface="Times New Roman" panose="02020603050405020304" pitchFamily="18" charset="0"/>
                <a:cs typeface="Times New Roman" panose="02020603050405020304" pitchFamily="18" charset="0"/>
              </a:rPr>
              <a:t>vel</a:t>
            </a:r>
            <a:r>
              <a:rPr lang="it-IT" sz="1600" dirty="0">
                <a:latin typeface="Times New Roman" panose="02020603050405020304" pitchFamily="18" charset="0"/>
                <a:cs typeface="Times New Roman" panose="02020603050405020304" pitchFamily="18" charset="0"/>
              </a:rPr>
              <a:t> de facto) di un diverso interesse la cui soddisfazione avviene aumentando i costi o diminuendo i benefici dell’interesse funzionalizzato. Non rileva particolarmente se tale interesse derivi da situazioni affettive o familiari o economiche. Per l’inquadramento di teoria generale è sufficiente che sussistano due interessi in contrasto economico: quello funzionalizzato e quello, di qualsiasi natura, dell’agente. Il conflitto di interessi non consiste quindi in comportamenti dannosi per l’interesse funzionalizzato, ma in una condizione giuridica o di fatto dalla quale scaturisce un rischio di siffatti comportamenti, un rischio di danno. L’essere in conflitto e abusare effettivamente della propria posizione sono due aspetti distinti.</a:t>
            </a:r>
          </a:p>
          <a:p>
            <a:r>
              <a:rPr lang="it-IT" sz="1600" dirty="0">
                <a:latin typeface="Times New Roman" panose="02020603050405020304" pitchFamily="18" charset="0"/>
                <a:cs typeface="Times New Roman" panose="02020603050405020304" pitchFamily="18" charset="0"/>
              </a:rPr>
              <a:t> </a:t>
            </a:r>
            <a:endParaRPr lang="it-IT" altLang="it-IT" sz="16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6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08781" y="169962"/>
            <a:ext cx="8326438" cy="666750"/>
          </a:xfrm>
        </p:spPr>
        <p:txBody>
          <a:bodyPr/>
          <a:lstStyle/>
          <a:p>
            <a:pPr eaLnBrk="1" hangingPunct="1"/>
            <a:r>
              <a:rPr lang="it-IT" altLang="it-IT" sz="2400" b="1" dirty="0">
                <a:latin typeface="Times New Roman" panose="02020603050405020304" pitchFamily="18" charset="0"/>
                <a:cs typeface="Times New Roman" panose="02020603050405020304" pitchFamily="18" charset="0"/>
              </a:rPr>
              <a:t>Il conflitto di interessi nell’analisi del Consiglio di Stato</a:t>
            </a:r>
          </a:p>
        </p:txBody>
      </p:sp>
    </p:spTree>
    <p:extLst>
      <p:ext uri="{BB962C8B-B14F-4D97-AF65-F5344CB8AC3E}">
        <p14:creationId xmlns:p14="http://schemas.microsoft.com/office/powerpoint/2010/main" val="19093221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1C1E6AB-CE14-4F0A-B8BA-8CE6ECF64D56}"/>
              </a:ext>
            </a:extLst>
          </p:cNvPr>
          <p:cNvSpPr>
            <a:spLocks noGrp="1"/>
          </p:cNvSpPr>
          <p:nvPr>
            <p:ph sz="quarter" idx="1"/>
          </p:nvPr>
        </p:nvSpPr>
        <p:spPr>
          <a:xfrm>
            <a:off x="323528" y="764704"/>
            <a:ext cx="8229600" cy="4946104"/>
          </a:xfrm>
        </p:spPr>
        <p:txBody>
          <a:bodyPr/>
          <a:lstStyle/>
          <a:p>
            <a:pPr marL="0" indent="0">
              <a:buNone/>
            </a:pPr>
            <a:r>
              <a:rPr lang="it-IT" sz="1600" dirty="0">
                <a:latin typeface="Times New Roman" panose="02020603050405020304" pitchFamily="18" charset="0"/>
                <a:cs typeface="Times New Roman" panose="02020603050405020304" pitchFamily="18" charset="0"/>
              </a:rPr>
              <a:t>Dichiarazione sul Conflitto di Interessi per ogni evento da inserire nel dettaglio evento </a:t>
            </a:r>
          </a:p>
          <a:p>
            <a:pPr marL="0" indent="0">
              <a:buNone/>
            </a:pPr>
            <a:r>
              <a:rPr lang="it-IT" sz="1600" dirty="0">
                <a:latin typeface="Times New Roman" panose="02020603050405020304" pitchFamily="18" charset="0"/>
                <a:cs typeface="Times New Roman" panose="02020603050405020304" pitchFamily="18" charset="0"/>
              </a:rPr>
              <a:t>Il/la sottoscritto/a________, in qualità di legale rappresentante del/della__________ dichiara ai sensi dell’art. 3, paragrafo 3.3 </a:t>
            </a:r>
            <a:r>
              <a:rPr lang="it-IT" sz="1600" dirty="0" err="1">
                <a:latin typeface="Times New Roman" panose="02020603050405020304" pitchFamily="18" charset="0"/>
                <a:cs typeface="Times New Roman" panose="02020603050405020304" pitchFamily="18" charset="0"/>
              </a:rPr>
              <a:t>lett.a</a:t>
            </a:r>
            <a:r>
              <a:rPr lang="it-IT" sz="1600" dirty="0">
                <a:latin typeface="Times New Roman" panose="02020603050405020304" pitchFamily="18" charset="0"/>
                <a:cs typeface="Times New Roman" panose="02020603050405020304" pitchFamily="18" charset="0"/>
              </a:rPr>
              <a:t>) dell’ allegato 1 dell’Accordo Stato – Regioni del 19/04/2012 che nell’ organizzazione e gestione diretta e indiretta di eventi e programmi di </a:t>
            </a:r>
            <a:r>
              <a:rPr lang="it-IT" sz="1600" dirty="0" err="1">
                <a:latin typeface="Times New Roman" panose="02020603050405020304" pitchFamily="18" charset="0"/>
                <a:cs typeface="Times New Roman" panose="02020603050405020304" pitchFamily="18" charset="0"/>
              </a:rPr>
              <a:t>ecm</a:t>
            </a:r>
            <a:r>
              <a:rPr lang="it-IT" sz="1600" dirty="0">
                <a:latin typeface="Times New Roman" panose="02020603050405020304" pitchFamily="18" charset="0"/>
                <a:cs typeface="Times New Roman" panose="02020603050405020304" pitchFamily="18" charset="0"/>
              </a:rPr>
              <a:t>: </a:t>
            </a:r>
          </a:p>
          <a:p>
            <a:pPr marL="342900" indent="-342900">
              <a:buAutoNum type="alphaLcParenR"/>
            </a:pPr>
            <a:r>
              <a:rPr lang="it-IT" sz="1600" dirty="0">
                <a:latin typeface="Times New Roman" panose="02020603050405020304" pitchFamily="18" charset="0"/>
                <a:cs typeface="Times New Roman" panose="02020603050405020304" pitchFamily="18" charset="0"/>
              </a:rPr>
              <a:t>Il/la nome del provider/ragione sociale non produce, distribuisce, commercializza e pubblicizza prodotti farmaceutici, omeopatici, fitoterapici, dietetici, dispositivi e strumenti medici. </a:t>
            </a:r>
          </a:p>
          <a:p>
            <a:pPr marL="342900" indent="-342900">
              <a:buAutoNum type="alphaLcParenR"/>
            </a:pPr>
            <a:r>
              <a:rPr lang="it-IT" sz="1600" dirty="0">
                <a:latin typeface="Times New Roman" panose="02020603050405020304" pitchFamily="18" charset="0"/>
                <a:cs typeface="Times New Roman" panose="02020603050405020304" pitchFamily="18" charset="0"/>
              </a:rPr>
              <a:t>b) che gli eventuali partner (ossia i soggetti giuridici non accreditati che collaborano per la realizzazione dell’evento offrendo un supporto formativo- scientifico, informatico o operativo </a:t>
            </a:r>
            <a:r>
              <a:rPr lang="it-IT" sz="1600" dirty="0" err="1">
                <a:latin typeface="Times New Roman" panose="02020603050405020304" pitchFamily="18" charset="0"/>
                <a:cs typeface="Times New Roman" panose="02020603050405020304" pitchFamily="18" charset="0"/>
              </a:rPr>
              <a:t>etc..per</a:t>
            </a:r>
            <a:r>
              <a:rPr lang="it-IT" sz="1600" dirty="0">
                <a:latin typeface="Times New Roman" panose="02020603050405020304" pitchFamily="18" charset="0"/>
                <a:cs typeface="Times New Roman" panose="02020603050405020304" pitchFamily="18" charset="0"/>
              </a:rPr>
              <a:t> la realizzazione dell’evento) legati al/alla nome del provider/ragione sociale non producono, distribuiscono, commercializzano e pubblicizzano prodotti farmaceutici, omeopatici, fitoterapici, dietetici, dispositivi e strumenti medici. </a:t>
            </a:r>
          </a:p>
          <a:p>
            <a:pPr marL="342900" indent="-342900">
              <a:buAutoNum type="alphaLcParenR"/>
            </a:pPr>
            <a:r>
              <a:rPr lang="it-IT" sz="1600" dirty="0">
                <a:latin typeface="Times New Roman" panose="02020603050405020304" pitchFamily="18" charset="0"/>
                <a:cs typeface="Times New Roman" panose="02020603050405020304" pitchFamily="18" charset="0"/>
              </a:rPr>
              <a:t>c) che il legale rappresentante del provider, i suoi delegati e i componenti degli organi direttivi ed i responsabili del provider (coordinatore scientifico del comitato scientifico, coordinatore scientifico dei singoli eventi, responsabile amministrativo, responsabile informatico, responsabile della qualità), nonché i loro parenti ed affini fino al 2°grado, non hanno interessi o cariche in aziende con interessi commerciali nel settore della sanità da almeno 2 anni. </a:t>
            </a:r>
          </a:p>
          <a:p>
            <a:pPr marL="0" indent="0">
              <a:buNone/>
            </a:pPr>
            <a:r>
              <a:rPr lang="it-IT" sz="1800" dirty="0"/>
              <a:t> </a:t>
            </a:r>
            <a:endParaRPr lang="it-IT" sz="1800" dirty="0">
              <a:latin typeface="Times New Roman" panose="02020603050405020304" pitchFamily="18" charset="0"/>
              <a:cs typeface="Times New Roman" panose="02020603050405020304" pitchFamily="18" charset="0"/>
            </a:endParaRPr>
          </a:p>
          <a:p>
            <a:pPr>
              <a:buFontTx/>
              <a:buChar char="-"/>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BA258E5B-F695-4210-AA32-E5076676D140}"/>
              </a:ext>
            </a:extLst>
          </p:cNvPr>
          <p:cNvSpPr>
            <a:spLocks noGrp="1"/>
          </p:cNvSpPr>
          <p:nvPr>
            <p:ph type="title"/>
          </p:nvPr>
        </p:nvSpPr>
        <p:spPr>
          <a:xfrm>
            <a:off x="323528" y="116632"/>
            <a:ext cx="8496944" cy="490548"/>
          </a:xfrm>
        </p:spPr>
        <p:txBody>
          <a:bodyPr/>
          <a:lstStyle/>
          <a:p>
            <a:br>
              <a:rPr lang="it-IT" sz="2400" b="1" dirty="0">
                <a:latin typeface="Times New Roman" panose="02020603050405020304" pitchFamily="18" charset="0"/>
                <a:cs typeface="Times New Roman" panose="02020603050405020304" pitchFamily="18" charset="0"/>
              </a:rPr>
            </a:br>
            <a:r>
              <a:rPr lang="it-IT" sz="2400" b="1" dirty="0">
                <a:latin typeface="Times New Roman" panose="02020603050405020304" pitchFamily="18" charset="0"/>
                <a:cs typeface="Times New Roman" panose="02020603050405020304" pitchFamily="18" charset="0"/>
              </a:rPr>
              <a:t>Dichiarazioni di interessi per sponsor di eventi</a:t>
            </a:r>
          </a:p>
        </p:txBody>
      </p:sp>
    </p:spTree>
    <p:extLst>
      <p:ext uri="{BB962C8B-B14F-4D97-AF65-F5344CB8AC3E}">
        <p14:creationId xmlns:p14="http://schemas.microsoft.com/office/powerpoint/2010/main" val="42586693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1C1E6AB-CE14-4F0A-B8BA-8CE6ECF64D56}"/>
              </a:ext>
            </a:extLst>
          </p:cNvPr>
          <p:cNvSpPr>
            <a:spLocks noGrp="1"/>
          </p:cNvSpPr>
          <p:nvPr>
            <p:ph sz="quarter" idx="1"/>
          </p:nvPr>
        </p:nvSpPr>
        <p:spPr>
          <a:xfrm>
            <a:off x="323528" y="764704"/>
            <a:ext cx="8229600" cy="4946104"/>
          </a:xfrm>
        </p:spPr>
        <p:txBody>
          <a:bodyPr/>
          <a:lstStyle/>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Il PNA 2016 dedica un paragrafo agli appalti in sanità, ponendo in rilievo le peculiarità del settore anche sotto il profilo del conflitto di interessi:</a:t>
            </a:r>
          </a:p>
          <a:p>
            <a:pPr marL="0" indent="0">
              <a:buNone/>
            </a:pPr>
            <a:r>
              <a:rPr lang="it-IT" sz="1800" dirty="0">
                <a:latin typeface="Times New Roman" panose="02020603050405020304" pitchFamily="18" charset="0"/>
                <a:cs typeface="Times New Roman" panose="02020603050405020304" pitchFamily="18" charset="0"/>
              </a:rPr>
              <a:t>«Nell’ambito degli appalti in sanità, l’esigenza di affrontare in modo sistemico e strategico le situazioni di conflitto di interesse appare maggiormente sentita a causa delle caratteristiche strutturale di potenziale intrinseca «prossimità» di interessi presenti nell’organizzazione sanitaria con specifico riferimento al settore degli acquisti, generata dal fatto che i soggetti proponenti l’acquisto sono spesso anche coloro che utilizzano i materiali acquistati».</a:t>
            </a:r>
          </a:p>
          <a:p>
            <a:pPr>
              <a:buFontTx/>
              <a:buChar char="-"/>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BA258E5B-F695-4210-AA32-E5076676D140}"/>
              </a:ext>
            </a:extLst>
          </p:cNvPr>
          <p:cNvSpPr>
            <a:spLocks noGrp="1"/>
          </p:cNvSpPr>
          <p:nvPr>
            <p:ph type="title"/>
          </p:nvPr>
        </p:nvSpPr>
        <p:spPr>
          <a:xfrm>
            <a:off x="323528" y="116632"/>
            <a:ext cx="8496944" cy="490548"/>
          </a:xfrm>
        </p:spPr>
        <p:txBody>
          <a:bodyPr/>
          <a:lstStyle/>
          <a:p>
            <a:br>
              <a:rPr lang="it-IT" sz="2400" b="1" dirty="0">
                <a:latin typeface="Times New Roman" panose="02020603050405020304" pitchFamily="18" charset="0"/>
                <a:cs typeface="Times New Roman" panose="02020603050405020304" pitchFamily="18" charset="0"/>
              </a:rPr>
            </a:br>
            <a:r>
              <a:rPr lang="it-IT" sz="2000" b="1" dirty="0">
                <a:latin typeface="Times New Roman" panose="02020603050405020304" pitchFamily="18" charset="0"/>
                <a:cs typeface="Times New Roman" panose="02020603050405020304" pitchFamily="18" charset="0"/>
              </a:rPr>
              <a:t>Il conflitto di interessi negli appalti in sanità</a:t>
            </a:r>
          </a:p>
        </p:txBody>
      </p:sp>
    </p:spTree>
    <p:extLst>
      <p:ext uri="{BB962C8B-B14F-4D97-AF65-F5344CB8AC3E}">
        <p14:creationId xmlns:p14="http://schemas.microsoft.com/office/powerpoint/2010/main" val="21651320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1C1E6AB-CE14-4F0A-B8BA-8CE6ECF64D56}"/>
              </a:ext>
            </a:extLst>
          </p:cNvPr>
          <p:cNvSpPr>
            <a:spLocks noGrp="1"/>
          </p:cNvSpPr>
          <p:nvPr>
            <p:ph sz="quarter" idx="1"/>
          </p:nvPr>
        </p:nvSpPr>
        <p:spPr>
          <a:xfrm>
            <a:off x="323528" y="764704"/>
            <a:ext cx="8229600" cy="4946104"/>
          </a:xfrm>
        </p:spPr>
        <p:txBody>
          <a:bodyPr/>
          <a:lstStyle/>
          <a:p>
            <a:pPr marL="0" indent="0">
              <a:buNone/>
            </a:pPr>
            <a:r>
              <a:rPr lang="it-IT" sz="1800" dirty="0">
                <a:latin typeface="Times New Roman" panose="02020603050405020304" pitchFamily="18" charset="0"/>
                <a:cs typeface="Times New Roman" panose="02020603050405020304" pitchFamily="18" charset="0"/>
              </a:rPr>
              <a:t> </a:t>
            </a:r>
          </a:p>
          <a:p>
            <a:pPr>
              <a:buFontTx/>
              <a:buChar char="-"/>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BA258E5B-F695-4210-AA32-E5076676D140}"/>
              </a:ext>
            </a:extLst>
          </p:cNvPr>
          <p:cNvSpPr>
            <a:spLocks noGrp="1"/>
          </p:cNvSpPr>
          <p:nvPr>
            <p:ph type="title"/>
          </p:nvPr>
        </p:nvSpPr>
        <p:spPr>
          <a:xfrm>
            <a:off x="323528" y="116632"/>
            <a:ext cx="8496944" cy="490548"/>
          </a:xfrm>
        </p:spPr>
        <p:txBody>
          <a:bodyPr/>
          <a:lstStyle/>
          <a:p>
            <a:r>
              <a:rPr lang="it-IT" sz="2400" b="1">
                <a:latin typeface="Times New Roman" panose="02020603050405020304" pitchFamily="18" charset="0"/>
                <a:cs typeface="Times New Roman" panose="02020603050405020304" pitchFamily="18" charset="0"/>
              </a:rPr>
              <a:t>La dichiarazione di conflitto di interessi: procedura ed effetti</a:t>
            </a:r>
            <a:endParaRPr lang="it-IT" sz="2000" b="1" dirty="0">
              <a:latin typeface="Times New Roman" panose="02020603050405020304" pitchFamily="18" charset="0"/>
              <a:cs typeface="Times New Roman" panose="02020603050405020304" pitchFamily="18" charset="0"/>
            </a:endParaRPr>
          </a:p>
        </p:txBody>
      </p:sp>
      <p:sp>
        <p:nvSpPr>
          <p:cNvPr id="4" name="Rettangolo 3">
            <a:extLst>
              <a:ext uri="{FF2B5EF4-FFF2-40B4-BE49-F238E27FC236}">
                <a16:creationId xmlns:a16="http://schemas.microsoft.com/office/drawing/2014/main" id="{B46533DF-8E10-4AF3-84B8-C14A03FF2A90}"/>
              </a:ext>
            </a:extLst>
          </p:cNvPr>
          <p:cNvSpPr/>
          <p:nvPr/>
        </p:nvSpPr>
        <p:spPr>
          <a:xfrm>
            <a:off x="590872" y="1340768"/>
            <a:ext cx="8229600" cy="3416320"/>
          </a:xfrm>
          <a:prstGeom prst="rect">
            <a:avLst/>
          </a:prstGeom>
        </p:spPr>
        <p:txBody>
          <a:bodyPr wrap="square">
            <a:spAutoFit/>
          </a:bodyPr>
          <a:lstStyle/>
          <a:p>
            <a:pPr marL="0" indent="0">
              <a:buNone/>
            </a:pPr>
            <a:r>
              <a:rPr lang="it-IT" b="0" dirty="0">
                <a:latin typeface="Times New Roman" panose="02020603050405020304" pitchFamily="18" charset="0"/>
                <a:cs typeface="Times New Roman" panose="02020603050405020304" pitchFamily="18" charset="0"/>
              </a:rPr>
              <a:t>Il funzionario deve rendere la propria dichiarazione sul conflitti di interessi al dirigente, che ha l’obbligo di valutare se effettivamente l’imparzialità, il buon andamento e l’immagine dell’amministrazione possano essere messi in pericolo, adottando un provvedimento motivato che deve essere comunicato al funzionario con cui:</a:t>
            </a:r>
          </a:p>
          <a:p>
            <a:pPr>
              <a:buFontTx/>
              <a:buChar char="-"/>
            </a:pPr>
            <a:r>
              <a:rPr lang="it-IT" b="0" dirty="0">
                <a:latin typeface="Times New Roman" panose="02020603050405020304" pitchFamily="18" charset="0"/>
                <a:cs typeface="Times New Roman" panose="02020603050405020304" pitchFamily="18" charset="0"/>
              </a:rPr>
              <a:t> ritiene l’insussistenza del conflitto, e quindi la non necessarietà di provvedimenti al riguardo</a:t>
            </a:r>
          </a:p>
          <a:p>
            <a:pPr>
              <a:buFontTx/>
              <a:buChar char="-"/>
            </a:pPr>
            <a:r>
              <a:rPr lang="it-IT" b="0" dirty="0">
                <a:latin typeface="Times New Roman" panose="02020603050405020304" pitchFamily="18" charset="0"/>
                <a:cs typeface="Times New Roman" panose="02020603050405020304" pitchFamily="18" charset="0"/>
              </a:rPr>
              <a:t> ritiene sussistente il conflitto e adotta i provvedimenti conseguenziali: sostituzione del funzionario con assegnazione delle funzioni ad altro funzionario, ovvero, con avocazione delle funzioni.</a:t>
            </a:r>
          </a:p>
          <a:p>
            <a:pPr marL="0" indent="0">
              <a:buNone/>
            </a:pPr>
            <a:r>
              <a:rPr lang="it-IT" b="0" dirty="0">
                <a:latin typeface="Times New Roman" panose="02020603050405020304" pitchFamily="18" charset="0"/>
                <a:cs typeface="Times New Roman" panose="02020603050405020304" pitchFamily="18" charset="0"/>
              </a:rPr>
              <a:t>A seconda delle funzioni di competenza e della situazione di conflitto, l’obbligo di astensione deve riguardare tutti gli atti di un solo specifico procedimento ovvero un’intera categoria di procedimenti.</a:t>
            </a:r>
          </a:p>
        </p:txBody>
      </p:sp>
    </p:spTree>
    <p:extLst>
      <p:ext uri="{BB962C8B-B14F-4D97-AF65-F5344CB8AC3E}">
        <p14:creationId xmlns:p14="http://schemas.microsoft.com/office/powerpoint/2010/main" val="18435865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1C1E6AB-CE14-4F0A-B8BA-8CE6ECF64D56}"/>
              </a:ext>
            </a:extLst>
          </p:cNvPr>
          <p:cNvSpPr>
            <a:spLocks noGrp="1"/>
          </p:cNvSpPr>
          <p:nvPr>
            <p:ph sz="quarter" idx="1"/>
          </p:nvPr>
        </p:nvSpPr>
        <p:spPr>
          <a:xfrm>
            <a:off x="323528" y="764704"/>
            <a:ext cx="8229600" cy="4946104"/>
          </a:xfrm>
        </p:spPr>
        <p:txBody>
          <a:bodyPr/>
          <a:lstStyle/>
          <a:p>
            <a:pPr marL="0" indent="0">
              <a:buNone/>
            </a:pPr>
            <a:r>
              <a:rPr lang="it-IT" sz="1800" dirty="0">
                <a:latin typeface="Times New Roman" panose="02020603050405020304" pitchFamily="18" charset="0"/>
                <a:cs typeface="Times New Roman" panose="02020603050405020304" pitchFamily="18" charset="0"/>
              </a:rPr>
              <a:t> </a:t>
            </a:r>
          </a:p>
          <a:p>
            <a:pPr marL="0" indent="0">
              <a:buNone/>
            </a:pPr>
            <a:r>
              <a:rPr lang="it-IT" sz="1800" dirty="0">
                <a:latin typeface="Times New Roman" panose="02020603050405020304" pitchFamily="18" charset="0"/>
                <a:cs typeface="Times New Roman" panose="02020603050405020304" pitchFamily="18" charset="0"/>
              </a:rPr>
              <a:t>L’ANAC ha precisato che «la segnalazione del conflitto deve essere indirizzata al dirigente, il quale, esaminate le circostanze, valuta se la situazione realizza un conflitto di interesse idoneo a ledere l’imparzialità dell’agire amministrativo. Il dirigente destinatario della segnalazione deve valutare espressamente la situazione sottoposta alla sua attenzione e deve rispondere per iscritto al dipendente medesimo sollevandolo dall’incarico oppure motivando espressamente le ragioni che consentono comunque l’espletamento dell’attività da parte di quel dipendente. Nl caso in cui sia necessario sollevare il dipendente dall’incarico esso dovrà essere affidato ad altro dipendente ovvero, in carenza di dipendenti professionalmente idonei, il dirigente dovrà avocare a sé ogni compito relativo a quel procedimento. Qualora il conflitto riguardi il dirigente a valutare le iniziative da assumere sarà il responsabile della prevenzione»</a:t>
            </a:r>
          </a:p>
          <a:p>
            <a:pPr marL="0" indent="0">
              <a:buNone/>
            </a:pPr>
            <a:r>
              <a:rPr lang="it-IT" sz="1800" dirty="0">
                <a:latin typeface="Times New Roman" panose="02020603050405020304" pitchFamily="18" charset="0"/>
                <a:cs typeface="Times New Roman" panose="02020603050405020304" pitchFamily="18" charset="0"/>
              </a:rPr>
              <a:t> .</a:t>
            </a:r>
          </a:p>
          <a:p>
            <a:pPr>
              <a:buFontTx/>
              <a:buChar char="-"/>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BA258E5B-F695-4210-AA32-E5076676D140}"/>
              </a:ext>
            </a:extLst>
          </p:cNvPr>
          <p:cNvSpPr>
            <a:spLocks noGrp="1"/>
          </p:cNvSpPr>
          <p:nvPr>
            <p:ph type="title"/>
          </p:nvPr>
        </p:nvSpPr>
        <p:spPr>
          <a:xfrm>
            <a:off x="323528" y="116632"/>
            <a:ext cx="8496944" cy="490548"/>
          </a:xfrm>
        </p:spPr>
        <p:txBody>
          <a:bodyPr/>
          <a:lstStyle/>
          <a:p>
            <a:br>
              <a:rPr lang="it-IT" sz="2400" b="1" dirty="0">
                <a:latin typeface="Times New Roman" panose="02020603050405020304" pitchFamily="18" charset="0"/>
                <a:cs typeface="Times New Roman" panose="02020603050405020304" pitchFamily="18" charset="0"/>
              </a:rPr>
            </a:br>
            <a:r>
              <a:rPr lang="it-IT" sz="2000" b="1" dirty="0">
                <a:latin typeface="Times New Roman" panose="02020603050405020304" pitchFamily="18" charset="0"/>
                <a:cs typeface="Times New Roman" panose="02020603050405020304" pitchFamily="18" charset="0"/>
              </a:rPr>
              <a:t>La segnalazione del conflitto di interessi secondo l’ANAC</a:t>
            </a:r>
          </a:p>
        </p:txBody>
      </p:sp>
    </p:spTree>
    <p:extLst>
      <p:ext uri="{BB962C8B-B14F-4D97-AF65-F5344CB8AC3E}">
        <p14:creationId xmlns:p14="http://schemas.microsoft.com/office/powerpoint/2010/main" val="12694783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1C1E6AB-CE14-4F0A-B8BA-8CE6ECF64D56}"/>
              </a:ext>
            </a:extLst>
          </p:cNvPr>
          <p:cNvSpPr>
            <a:spLocks noGrp="1"/>
          </p:cNvSpPr>
          <p:nvPr>
            <p:ph sz="quarter" idx="1"/>
          </p:nvPr>
        </p:nvSpPr>
        <p:spPr>
          <a:xfrm>
            <a:off x="323528" y="692696"/>
            <a:ext cx="8229600" cy="4946104"/>
          </a:xfrm>
        </p:spPr>
        <p:txBody>
          <a:bodyPr/>
          <a:lstStyle/>
          <a:p>
            <a:pPr marL="0" indent="0">
              <a:buNone/>
            </a:pPr>
            <a:r>
              <a:rPr lang="it-IT" sz="1800" dirty="0">
                <a:latin typeface="Times New Roman" panose="02020603050405020304" pitchFamily="18" charset="0"/>
                <a:cs typeface="Times New Roman" panose="02020603050405020304" pitchFamily="18" charset="0"/>
              </a:rPr>
              <a:t>Numerose sono le situazioni esaminate dall’ANAC in sede di deliberazioni che hanno affrontato fattispecie ricorrenti. Tra queste:</a:t>
            </a:r>
          </a:p>
          <a:p>
            <a:pPr marL="0" indent="0">
              <a:buFontTx/>
              <a:buChar char="-"/>
            </a:pPr>
            <a:r>
              <a:rPr lang="it-IT" sz="1800" dirty="0">
                <a:latin typeface="Times New Roman" panose="02020603050405020304" pitchFamily="18" charset="0"/>
                <a:cs typeface="Times New Roman" panose="02020603050405020304" pitchFamily="18" charset="0"/>
              </a:rPr>
              <a:t>La composizione delle commissioni giudicatrici nei concorsi pubblici, per le quali ha affermato che «i principi generali in materia di astensione e ricusazione del giudice, previsti dall’art. 51 e dall’art. 52 </a:t>
            </a:r>
            <a:r>
              <a:rPr lang="it-IT" sz="1800" dirty="0" err="1">
                <a:latin typeface="Times New Roman" panose="02020603050405020304" pitchFamily="18" charset="0"/>
                <a:cs typeface="Times New Roman" panose="02020603050405020304" pitchFamily="18" charset="0"/>
              </a:rPr>
              <a:t>Cod.proc.civ</a:t>
            </a:r>
            <a:r>
              <a:rPr lang="it-IT" sz="1800" dirty="0">
                <a:latin typeface="Times New Roman" panose="02020603050405020304" pitchFamily="18" charset="0"/>
                <a:cs typeface="Times New Roman" panose="02020603050405020304" pitchFamily="18" charset="0"/>
              </a:rPr>
              <a:t>. trovano applicazione anche nello svolgimento delle procedure concorsuali, in quanto strettamente connessi al trasparente e corretto esercizio delle funzioni pubbliche. Pertanto, qualora un componente della commissione concorsuale si trovi in una situazione di incompatibilità, ha il dovere di astenersi dal compimento di atti inerenti la procedura stessa; allo stesso modo, l’amministrazione interessata, valutata l’esistenza dei presupposti predetti, ha l’obbligo di disporre la sostituzione del componente, al fine di evitare che gli atti del procedimento risultino viziati (delibere 1° marzo 2017 n. 209, 29 marzo 2017 n. 384 e 19 dicembre 2018 n 1186, che richiama la risalente circolare del Dipartimento funzione pubblica n. 3/2005)</a:t>
            </a:r>
          </a:p>
          <a:p>
            <a:pPr marL="0" indent="0">
              <a:buFontTx/>
              <a:buChar char="-"/>
            </a:pPr>
            <a:r>
              <a:rPr lang="it-IT" sz="1800" dirty="0">
                <a:latin typeface="Times New Roman" panose="02020603050405020304" pitchFamily="18" charset="0"/>
                <a:cs typeface="Times New Roman" panose="02020603050405020304" pitchFamily="18" charset="0"/>
              </a:rPr>
              <a:t>L’esistenza di contenziosi promossi nei confronti dell’amministrazione non comporta l’automatico obbligo di astensione, ma la necessità di una valutazione della fattispecie concreta da parte dell’amministrazione, al fine di rilevare l’esistenza o l’assenza di un’ipotesi di conflitto di interessi reale o potenziale, al fine di valutare, anche sotto il profilo dell’opportunità, la necessità dell’astensione (delibera 1186/2018)</a:t>
            </a:r>
          </a:p>
        </p:txBody>
      </p:sp>
      <p:sp>
        <p:nvSpPr>
          <p:cNvPr id="3" name="Titolo 2">
            <a:extLst>
              <a:ext uri="{FF2B5EF4-FFF2-40B4-BE49-F238E27FC236}">
                <a16:creationId xmlns:a16="http://schemas.microsoft.com/office/drawing/2014/main" id="{BA258E5B-F695-4210-AA32-E5076676D140}"/>
              </a:ext>
            </a:extLst>
          </p:cNvPr>
          <p:cNvSpPr>
            <a:spLocks noGrp="1"/>
          </p:cNvSpPr>
          <p:nvPr>
            <p:ph type="title"/>
          </p:nvPr>
        </p:nvSpPr>
        <p:spPr>
          <a:xfrm>
            <a:off x="323528" y="116632"/>
            <a:ext cx="8496944" cy="490548"/>
          </a:xfrm>
        </p:spPr>
        <p:txBody>
          <a:bodyPr/>
          <a:lstStyle/>
          <a:p>
            <a:br>
              <a:rPr lang="it-IT" sz="2400" b="1" dirty="0">
                <a:latin typeface="Times New Roman" panose="02020603050405020304" pitchFamily="18" charset="0"/>
                <a:cs typeface="Times New Roman" panose="02020603050405020304" pitchFamily="18" charset="0"/>
              </a:rPr>
            </a:br>
            <a:r>
              <a:rPr lang="it-IT" sz="2000" b="1" dirty="0">
                <a:latin typeface="Times New Roman" panose="02020603050405020304" pitchFamily="18" charset="0"/>
                <a:cs typeface="Times New Roman" panose="02020603050405020304" pitchFamily="18" charset="0"/>
              </a:rPr>
              <a:t>Il conflitto di interessi nella casistica ANAC</a:t>
            </a:r>
          </a:p>
        </p:txBody>
      </p:sp>
    </p:spTree>
    <p:extLst>
      <p:ext uri="{BB962C8B-B14F-4D97-AF65-F5344CB8AC3E}">
        <p14:creationId xmlns:p14="http://schemas.microsoft.com/office/powerpoint/2010/main" val="10711988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1C1E6AB-CE14-4F0A-B8BA-8CE6ECF64D56}"/>
              </a:ext>
            </a:extLst>
          </p:cNvPr>
          <p:cNvSpPr>
            <a:spLocks noGrp="1"/>
          </p:cNvSpPr>
          <p:nvPr>
            <p:ph sz="quarter" idx="1"/>
          </p:nvPr>
        </p:nvSpPr>
        <p:spPr>
          <a:xfrm>
            <a:off x="323528" y="764704"/>
            <a:ext cx="8229600" cy="4946104"/>
          </a:xfrm>
        </p:spPr>
        <p:txBody>
          <a:bodyPr/>
          <a:lstStyle/>
          <a:p>
            <a:pPr marL="0" indent="0">
              <a:buNone/>
            </a:pPr>
            <a:r>
              <a:rPr lang="it-IT" sz="1800" dirty="0">
                <a:latin typeface="Times New Roman" panose="02020603050405020304" pitchFamily="18" charset="0"/>
                <a:cs typeface="Times New Roman" panose="02020603050405020304" pitchFamily="18" charset="0"/>
              </a:rPr>
              <a:t>Numerose sono le sentenze del giudice amministrativo in ordine alla composizione delle commissioni di concorso che si sono così espresse:</a:t>
            </a:r>
          </a:p>
          <a:p>
            <a:pPr marL="0" indent="0">
              <a:buFontTx/>
              <a:buChar char="-"/>
            </a:pPr>
            <a:r>
              <a:rPr lang="it-IT" sz="1800" dirty="0">
                <a:latin typeface="Times New Roman" panose="02020603050405020304" pitchFamily="18" charset="0"/>
                <a:cs typeface="Times New Roman" panose="02020603050405020304" pitchFamily="18" charset="0"/>
              </a:rPr>
              <a:t> L’appartenenza allo stesso ufficio del candidato e il legame di subordinazione o di collaborazione tra i componenti della commissione e il candidato non rientrano tra le ipotesi di astensione di cui all’art. 51 </a:t>
            </a:r>
            <a:r>
              <a:rPr lang="it-IT" sz="1800" dirty="0" err="1">
                <a:latin typeface="Times New Roman" panose="02020603050405020304" pitchFamily="18" charset="0"/>
                <a:cs typeface="Times New Roman" panose="02020603050405020304" pitchFamily="18" charset="0"/>
              </a:rPr>
              <a:t>Cod.proc.civ</a:t>
            </a:r>
            <a:r>
              <a:rPr lang="it-IT" sz="1800" dirty="0">
                <a:latin typeface="Times New Roman" panose="02020603050405020304" pitchFamily="18" charset="0"/>
                <a:cs typeface="Times New Roman" panose="02020603050405020304" pitchFamily="18" charset="0"/>
              </a:rPr>
              <a:t>. (Cons. Stato 1628/2016; 5618/2014; 4858/2012)</a:t>
            </a:r>
          </a:p>
          <a:p>
            <a:pPr marL="0" indent="0">
              <a:buFontTx/>
              <a:buChar char="-"/>
            </a:pPr>
            <a:r>
              <a:rPr lang="it-IT" sz="1800" dirty="0">
                <a:latin typeface="Times New Roman" panose="02020603050405020304" pitchFamily="18" charset="0"/>
                <a:cs typeface="Times New Roman" panose="02020603050405020304" pitchFamily="18" charset="0"/>
              </a:rPr>
              <a:t> I rapporti personali di colleganza o di collaborazione tra alcuni componenti della commissione e determinati candidati non sono sufficienti a configurare un vizio della composizione della commissione stessa, non potendo le cause di incompatibilità previste dall’art. 51 (tra le quali non rientra l’appartenenza allo stesso ufficio e il rapporto di colleganza) essere oggetto di estensione analogica, in assenza di ulteriori e specifici indicatori di una situazione di particolare intensità e sistematicità, tale da dar luogo ad un vero e proprio sodalizio professionale (Cons. Stato 4789/2014)</a:t>
            </a:r>
          </a:p>
          <a:p>
            <a:pPr marL="0" indent="0">
              <a:buFontTx/>
              <a:buChar char="-"/>
            </a:pPr>
            <a:r>
              <a:rPr lang="it-IT" sz="1800" dirty="0">
                <a:latin typeface="Times New Roman" panose="02020603050405020304" pitchFamily="18" charset="0"/>
                <a:cs typeface="Times New Roman" panose="02020603050405020304" pitchFamily="18" charset="0"/>
              </a:rPr>
              <a:t> La conoscenza e/o l’instaurazione di rapporti lavorativi ed accademici non sono di per sé motivo di astensione, a meno che i rapporti personali o professionali non siano di rilievo ed intensità tali da far sorgere il sospetto che il candidato sia giudicato non in base al risultato delle prove, bensì in virtù delle conoscenze personali (Cons. Stato 1628/2016; 327/2015 e 4015/2013)</a:t>
            </a:r>
          </a:p>
        </p:txBody>
      </p:sp>
      <p:sp>
        <p:nvSpPr>
          <p:cNvPr id="3" name="Titolo 2">
            <a:extLst>
              <a:ext uri="{FF2B5EF4-FFF2-40B4-BE49-F238E27FC236}">
                <a16:creationId xmlns:a16="http://schemas.microsoft.com/office/drawing/2014/main" id="{BA258E5B-F695-4210-AA32-E5076676D140}"/>
              </a:ext>
            </a:extLst>
          </p:cNvPr>
          <p:cNvSpPr>
            <a:spLocks noGrp="1"/>
          </p:cNvSpPr>
          <p:nvPr>
            <p:ph type="title"/>
          </p:nvPr>
        </p:nvSpPr>
        <p:spPr>
          <a:xfrm>
            <a:off x="323528" y="116632"/>
            <a:ext cx="8496944" cy="490548"/>
          </a:xfrm>
        </p:spPr>
        <p:txBody>
          <a:bodyPr/>
          <a:lstStyle/>
          <a:p>
            <a:br>
              <a:rPr lang="it-IT" sz="2400" b="1" dirty="0">
                <a:latin typeface="Times New Roman" panose="02020603050405020304" pitchFamily="18" charset="0"/>
                <a:cs typeface="Times New Roman" panose="02020603050405020304" pitchFamily="18" charset="0"/>
              </a:rPr>
            </a:br>
            <a:r>
              <a:rPr lang="it-IT" sz="2000" b="1" dirty="0">
                <a:latin typeface="Times New Roman" panose="02020603050405020304" pitchFamily="18" charset="0"/>
                <a:cs typeface="Times New Roman" panose="02020603050405020304" pitchFamily="18" charset="0"/>
              </a:rPr>
              <a:t>Le commissioni di concorso nella casistica del giudice amministrativo</a:t>
            </a:r>
          </a:p>
        </p:txBody>
      </p:sp>
    </p:spTree>
    <p:extLst>
      <p:ext uri="{BB962C8B-B14F-4D97-AF65-F5344CB8AC3E}">
        <p14:creationId xmlns:p14="http://schemas.microsoft.com/office/powerpoint/2010/main" val="1316504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DC2D256B-5536-4030-87C0-7AEF4E27FD9F}"/>
              </a:ext>
            </a:extLst>
          </p:cNvPr>
          <p:cNvSpPr>
            <a:spLocks noGrp="1"/>
          </p:cNvSpPr>
          <p:nvPr>
            <p:ph sz="quarter" idx="1"/>
          </p:nvPr>
        </p:nvSpPr>
        <p:spPr>
          <a:xfrm>
            <a:off x="467544" y="404664"/>
            <a:ext cx="8219256" cy="5616624"/>
          </a:xfrm>
        </p:spPr>
        <p:txBody>
          <a:bodyPr/>
          <a:lstStyle/>
          <a:p>
            <a:pPr marL="0" indent="0">
              <a:buFontTx/>
              <a:buChar char="-"/>
            </a:pPr>
            <a:endParaRPr lang="it-IT" sz="1800" dirty="0">
              <a:latin typeface="Times New Roman" panose="02020603050405020304" pitchFamily="18" charset="0"/>
              <a:cs typeface="Times New Roman" panose="02020603050405020304" pitchFamily="18" charset="0"/>
            </a:endParaRPr>
          </a:p>
          <a:p>
            <a:pPr marL="0" indent="0">
              <a:buFontTx/>
              <a:buChar char="-"/>
            </a:pPr>
            <a:endParaRPr lang="it-IT" sz="1800" dirty="0">
              <a:latin typeface="Times New Roman" panose="02020603050405020304" pitchFamily="18" charset="0"/>
              <a:cs typeface="Times New Roman" panose="02020603050405020304" pitchFamily="18" charset="0"/>
            </a:endParaRPr>
          </a:p>
          <a:p>
            <a:pPr marL="0" indent="0">
              <a:buFontTx/>
              <a:buChar char="-"/>
            </a:pPr>
            <a:r>
              <a:rPr lang="it-IT" sz="1800" dirty="0">
                <a:latin typeface="Times New Roman" panose="02020603050405020304" pitchFamily="18" charset="0"/>
                <a:cs typeface="Times New Roman" panose="02020603050405020304" pitchFamily="18" charset="0"/>
              </a:rPr>
              <a:t> Perché i rapporti personali assumano rilievo, deve rattarsi di rapporti diversi e più saldi di quelli che di regola intercorrono tra maestro ed allievo o tra soggetti che lavorano nello stesso ufficio, essendo rilevante e decisiva la circostanza che il rapporto tra commissario e candidato, trascendendo la dinamica istituzionale delle relazioni docente/allievo, si sia concretato in un autentico sodalizio professionale in quanto tale connotato dai caratteri della stabilità e della reciprocità d’interessi di carattere economico (Cons. Stato 4015/2013), in un rapporto personale di tale intensità da far sorgere il sospetto che i giudizio non sia stato improntato al rispetto del principio di imparzialità (Cons. Stato 2119/2015)</a:t>
            </a:r>
          </a:p>
          <a:p>
            <a:pPr marL="0" indent="0">
              <a:buFontTx/>
              <a:buChar char="-"/>
            </a:pPr>
            <a:r>
              <a:rPr lang="it-IT" sz="1800" dirty="0">
                <a:latin typeface="Times New Roman" panose="02020603050405020304" pitchFamily="18" charset="0"/>
                <a:cs typeface="Times New Roman" panose="02020603050405020304" pitchFamily="18" charset="0"/>
              </a:rPr>
              <a:t> Sussiste una causa di incompatibilità – con conseguente obbligo di astensione – per il componente di una commissione giudicatrice di un concorso universitario ove risulti dimostrato che fra lo stesso e un candidato esista un rapporto di natura professionale con reciproci interessi di carattere economico ed una indubbia </a:t>
            </a:r>
            <a:r>
              <a:rPr lang="it-IT" sz="1800" dirty="0" err="1">
                <a:latin typeface="Times New Roman" panose="02020603050405020304" pitchFamily="18" charset="0"/>
                <a:cs typeface="Times New Roman" panose="02020603050405020304" pitchFamily="18" charset="0"/>
              </a:rPr>
              <a:t>connnotazione</a:t>
            </a:r>
            <a:r>
              <a:rPr lang="it-IT" sz="1800" dirty="0">
                <a:latin typeface="Times New Roman" panose="02020603050405020304" pitchFamily="18" charset="0"/>
                <a:cs typeface="Times New Roman" panose="02020603050405020304" pitchFamily="18" charset="0"/>
              </a:rPr>
              <a:t> fiduciaria (Cons. Stato 3006/2013; TAR Roma 2173/2014)</a:t>
            </a:r>
          </a:p>
          <a:p>
            <a:pPr marL="0" indent="0">
              <a:buNone/>
            </a:pPr>
            <a:endParaRPr lang="it-IT"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69393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DC2D256B-5536-4030-87C0-7AEF4E27FD9F}"/>
              </a:ext>
            </a:extLst>
          </p:cNvPr>
          <p:cNvSpPr>
            <a:spLocks noGrp="1"/>
          </p:cNvSpPr>
          <p:nvPr>
            <p:ph sz="quarter" idx="1"/>
          </p:nvPr>
        </p:nvSpPr>
        <p:spPr>
          <a:xfrm>
            <a:off x="467544" y="404664"/>
            <a:ext cx="8219256" cy="5616624"/>
          </a:xfrm>
        </p:spPr>
        <p:txBody>
          <a:bodyPr/>
          <a:lstStyle/>
          <a:p>
            <a:pPr marL="0" indent="0">
              <a:buFontTx/>
              <a:buChar char="-"/>
            </a:pPr>
            <a:endParaRPr lang="it-IT" sz="1800" dirty="0">
              <a:latin typeface="Times New Roman" panose="02020603050405020304" pitchFamily="18" charset="0"/>
              <a:cs typeface="Times New Roman" panose="02020603050405020304" pitchFamily="18" charset="0"/>
            </a:endParaRPr>
          </a:p>
          <a:p>
            <a:pPr marL="0" indent="0">
              <a:buFontTx/>
              <a:buChar char="-"/>
            </a:pPr>
            <a:endParaRPr lang="it-IT" sz="1800" dirty="0">
              <a:latin typeface="Times New Roman" panose="02020603050405020304" pitchFamily="18" charset="0"/>
              <a:cs typeface="Times New Roman" panose="02020603050405020304" pitchFamily="18" charset="0"/>
            </a:endParaRPr>
          </a:p>
          <a:p>
            <a:pPr marL="0" indent="0">
              <a:buFontTx/>
              <a:buChar char="-"/>
            </a:pPr>
            <a:r>
              <a:rPr lang="it-IT" sz="1800" dirty="0">
                <a:latin typeface="Times New Roman" panose="02020603050405020304" pitchFamily="18" charset="0"/>
                <a:cs typeface="Times New Roman" panose="02020603050405020304" pitchFamily="18" charset="0"/>
              </a:rPr>
              <a:t> Sussiste l’obbligo di astensione quando emergono indizi concreti di un rapporto personale di tale intensità da far sorgere il sospetto che il giudizio possa non essere improntato al rispetto del principio di imparzialità, quale – ad esempio – la circostanza per cui uno dei commissari sia coautore della quasi totalità delle pubblicazioni di uno dei candidati (Cons. Stato 4473/2015) </a:t>
            </a:r>
          </a:p>
          <a:p>
            <a:pPr marL="0" indent="0">
              <a:buFontTx/>
              <a:buChar char="-"/>
            </a:pPr>
            <a:r>
              <a:rPr lang="it-IT" sz="1800" dirty="0">
                <a:latin typeface="Times New Roman" panose="02020603050405020304" pitchFamily="18" charset="0"/>
                <a:cs typeface="Times New Roman" panose="02020603050405020304" pitchFamily="18" charset="0"/>
              </a:rPr>
              <a:t> In sede di pubblico concorso l’incompatibilità tra esaminatore e concorrente si può realmente ravvisare non già in ogni forma di rapporto professionale o di collaborazione scientifica, ma soltanto in quei casi in cui tra i due sussista un concreto sodalizio di interessi economici, di lavoro o professionale talmente intensi da ingenerare il sospetto che la valutazione del candidato non sia oggettiva e genuina, ma condizionata da tale cointeressenza (TAR Roma 2173/2014; 6945/2013)</a:t>
            </a:r>
          </a:p>
        </p:txBody>
      </p:sp>
    </p:spTree>
    <p:extLst>
      <p:ext uri="{BB962C8B-B14F-4D97-AF65-F5344CB8AC3E}">
        <p14:creationId xmlns:p14="http://schemas.microsoft.com/office/powerpoint/2010/main" val="35091377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DC2D256B-5536-4030-87C0-7AEF4E27FD9F}"/>
              </a:ext>
            </a:extLst>
          </p:cNvPr>
          <p:cNvSpPr>
            <a:spLocks noGrp="1"/>
          </p:cNvSpPr>
          <p:nvPr>
            <p:ph sz="quarter" idx="1"/>
          </p:nvPr>
        </p:nvSpPr>
        <p:spPr>
          <a:xfrm>
            <a:off x="304806" y="667066"/>
            <a:ext cx="8363272" cy="5112568"/>
          </a:xfrm>
        </p:spPr>
        <p:txBody>
          <a:bodyPr/>
          <a:lstStyle/>
          <a:p>
            <a:pPr marL="0" indent="0">
              <a:buNone/>
            </a:pPr>
            <a:r>
              <a:rPr lang="it-IT" sz="1600" dirty="0">
                <a:latin typeface="Times New Roman" panose="02020603050405020304" pitchFamily="18" charset="0"/>
                <a:cs typeface="Times New Roman" panose="02020603050405020304" pitchFamily="18" charset="0"/>
              </a:rPr>
              <a:t>La Corte costituzionale si è di recente (</a:t>
            </a:r>
            <a:r>
              <a:rPr lang="it-IT" sz="1600" dirty="0" err="1">
                <a:latin typeface="Times New Roman" panose="02020603050405020304" pitchFamily="18" charset="0"/>
                <a:cs typeface="Times New Roman" panose="02020603050405020304" pitchFamily="18" charset="0"/>
              </a:rPr>
              <a:t>sent</a:t>
            </a:r>
            <a:r>
              <a:rPr lang="it-IT" sz="1600" dirty="0">
                <a:latin typeface="Times New Roman" panose="02020603050405020304" pitchFamily="18" charset="0"/>
                <a:cs typeface="Times New Roman" panose="02020603050405020304" pitchFamily="18" charset="0"/>
              </a:rPr>
              <a:t>. 9 aprile 2019 n. 78) pronunziata sulle incompatibilità nella procedura di «chiamata» dei professori di prima e seconda fascia, disciplinata dall’art. 18 primo comma lett. b) della L. 30 dicembre 2010 n. 240, che così stabilisce: «non possono partecipare coloro che abbiano un grado di parentela o di affinità, fino al quarto grado compreso, con un professore appartenente al dipartimento o alla struttura che effettua la chiamata ovvero con il rettore, il direttore generale o un componente del consiglio di amministrazione dell’ateneo».</a:t>
            </a:r>
          </a:p>
          <a:p>
            <a:pPr marL="0" indent="0">
              <a:buNone/>
            </a:pPr>
            <a:r>
              <a:rPr lang="it-IT" sz="1600" dirty="0">
                <a:latin typeface="Times New Roman" panose="02020603050405020304" pitchFamily="18" charset="0"/>
                <a:cs typeface="Times New Roman" panose="02020603050405020304" pitchFamily="18" charset="0"/>
              </a:rPr>
              <a:t>La Corte – in contrasto con la prevalente giurisprudenza amministrativa che riteneva sussistente il conflitto di interessi – ha dichiarato infondate le questioni di costituzionalità della disposizione nella parte in cui non prevede espressamente il rapporto di coniugio con altri docenti o con i vertici dell’Ateneo in quanto, tra l’altro:</a:t>
            </a:r>
          </a:p>
          <a:p>
            <a:pPr marL="0" indent="0">
              <a:buFontTx/>
              <a:buChar char="-"/>
            </a:pPr>
            <a:r>
              <a:rPr lang="it-IT" sz="1600" dirty="0">
                <a:latin typeface="Times New Roman" panose="02020603050405020304" pitchFamily="18" charset="0"/>
                <a:cs typeface="Times New Roman" panose="02020603050405020304" pitchFamily="18" charset="0"/>
              </a:rPr>
              <a:t>le previste situazioni di rigida incandidabilità sono espressione di un bilanciamento fra diritto di ogni cittadino a partecipare ai concorsi universitari e ragioni dell’imparzialità;</a:t>
            </a:r>
          </a:p>
          <a:p>
            <a:pPr marL="0" indent="0">
              <a:buFontTx/>
              <a:buChar char="-"/>
            </a:pPr>
            <a:r>
              <a:rPr lang="it-IT" sz="1600" dirty="0">
                <a:latin typeface="Times New Roman" panose="02020603050405020304" pitchFamily="18" charset="0"/>
                <a:cs typeface="Times New Roman" panose="02020603050405020304" pitchFamily="18" charset="0"/>
              </a:rPr>
              <a:t>che la norma non includa il rapporto di coniugio non può ritenersi irragionevole in quanto tale rapporto richiede un diverso bilanciamento, ponendo a fronte dell’imparzialità non soltanto il diritto a partecipare ai concorsi ma anche le molteplici ragioni dell’unità familiare, anch’essa costituzionalmente tutelate;</a:t>
            </a:r>
          </a:p>
          <a:p>
            <a:pPr marL="0" indent="0">
              <a:buFontTx/>
              <a:buChar char="-"/>
            </a:pPr>
            <a:r>
              <a:rPr lang="it-IT" sz="1600" dirty="0">
                <a:latin typeface="Times New Roman" panose="02020603050405020304" pitchFamily="18" charset="0"/>
                <a:cs typeface="Times New Roman" panose="02020603050405020304" pitchFamily="18" charset="0"/>
              </a:rPr>
              <a:t>la peculiarità del rapporto di coniugio rispetto alle altre situazioni considerate dalla norma perché il matrimonio scaturisce di frequente da una relazione che si forma nell’ambiente di lavoro, si caratterizza per l’elemento volontaristico, mancante nelle altre situazioni, comporta convivenza, responsabilità e doveri di cura reciproca e dei figli</a:t>
            </a:r>
          </a:p>
          <a:p>
            <a:pPr marL="0" indent="0">
              <a:buNone/>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A0CFB907-5FC1-4F99-B21F-44789FA3A7B3}"/>
              </a:ext>
            </a:extLst>
          </p:cNvPr>
          <p:cNvSpPr>
            <a:spLocks noGrp="1"/>
          </p:cNvSpPr>
          <p:nvPr>
            <p:ph type="title"/>
          </p:nvPr>
        </p:nvSpPr>
        <p:spPr>
          <a:xfrm>
            <a:off x="443706" y="0"/>
            <a:ext cx="8256587" cy="666750"/>
          </a:xfrm>
        </p:spPr>
        <p:txBody>
          <a:bodyPr/>
          <a:lstStyle/>
          <a:p>
            <a:r>
              <a:rPr lang="it-IT" sz="2400" b="1" dirty="0">
                <a:latin typeface="Times New Roman" panose="02020603050405020304" pitchFamily="18" charset="0"/>
                <a:cs typeface="Times New Roman" panose="02020603050405020304" pitchFamily="18" charset="0"/>
              </a:rPr>
              <a:t>La Corte costituzionali e i conflitti di interesse</a:t>
            </a:r>
          </a:p>
        </p:txBody>
      </p:sp>
    </p:spTree>
    <p:extLst>
      <p:ext uri="{BB962C8B-B14F-4D97-AF65-F5344CB8AC3E}">
        <p14:creationId xmlns:p14="http://schemas.microsoft.com/office/powerpoint/2010/main" val="10226280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DC2D256B-5536-4030-87C0-7AEF4E27FD9F}"/>
              </a:ext>
            </a:extLst>
          </p:cNvPr>
          <p:cNvSpPr>
            <a:spLocks noGrp="1"/>
          </p:cNvSpPr>
          <p:nvPr>
            <p:ph sz="quarter" idx="1"/>
          </p:nvPr>
        </p:nvSpPr>
        <p:spPr>
          <a:xfrm>
            <a:off x="430213" y="980728"/>
            <a:ext cx="8256587" cy="5040560"/>
          </a:xfrm>
        </p:spPr>
        <p:txBody>
          <a:bodyPr/>
          <a:lstStyle/>
          <a:p>
            <a:pPr marL="0" indent="0">
              <a:buNone/>
            </a:pPr>
            <a:r>
              <a:rPr lang="it-IT" sz="1800" dirty="0">
                <a:latin typeface="Times New Roman" panose="02020603050405020304" pitchFamily="18" charset="0"/>
                <a:cs typeface="Times New Roman" panose="02020603050405020304" pitchFamily="18" charset="0"/>
              </a:rPr>
              <a:t>In considerazione della frequenza con cui si pongono problemi relativi alla sussistenza di conflitti di interesse nella composizione di commissioni giudicatrici, l’ANAC ha indicato (PNA 2017 – delibera 22 novembre 2017 n. 1208) alcune misure di prevenzione con particolare riferimento ai concorsi universitari, ma estensibili in linea di principio a tutti gli ambii analoghi:</a:t>
            </a:r>
          </a:p>
          <a:p>
            <a:pPr>
              <a:buFontTx/>
              <a:buChar char="-"/>
            </a:pPr>
            <a:r>
              <a:rPr lang="it-IT" sz="1800" dirty="0">
                <a:latin typeface="Times New Roman" panose="02020603050405020304" pitchFamily="18" charset="0"/>
                <a:cs typeface="Times New Roman" panose="02020603050405020304" pitchFamily="18" charset="0"/>
              </a:rPr>
              <a:t>per l’individuazione dei componenti si dovrebbe ricorrere alla modalità del sorteggio rispetto a liste di soggetti in possesso dei medesimi requisiti, modalità che può eventualmente essere temperata nei settori di ridotta consistenza numerica</a:t>
            </a:r>
          </a:p>
          <a:p>
            <a:pPr>
              <a:buFontTx/>
              <a:buChar char="-"/>
            </a:pPr>
            <a:r>
              <a:rPr lang="it-IT" sz="1800" dirty="0">
                <a:latin typeface="Times New Roman" panose="02020603050405020304" pitchFamily="18" charset="0"/>
                <a:cs typeface="Times New Roman" panose="02020603050405020304" pitchFamily="18" charset="0"/>
              </a:rPr>
              <a:t>i componenti debbono appartenere al medesimo settore concorsuale messo a concorso</a:t>
            </a:r>
          </a:p>
          <a:p>
            <a:pPr>
              <a:buFontTx/>
              <a:buChar char="-"/>
            </a:pPr>
            <a:r>
              <a:rPr lang="it-IT" sz="1800" dirty="0">
                <a:latin typeface="Times New Roman" panose="02020603050405020304" pitchFamily="18" charset="0"/>
                <a:cs typeface="Times New Roman" panose="02020603050405020304" pitchFamily="18" charset="0"/>
              </a:rPr>
              <a:t>ove possibile si deve rispettare il principio della pari opportunità tra i sessi</a:t>
            </a:r>
          </a:p>
          <a:p>
            <a:pPr>
              <a:buFontTx/>
              <a:buChar char="-"/>
            </a:pPr>
            <a:r>
              <a:rPr lang="it-IT" sz="1800" dirty="0">
                <a:latin typeface="Times New Roman" panose="02020603050405020304" pitchFamily="18" charset="0"/>
                <a:cs typeface="Times New Roman" panose="02020603050405020304" pitchFamily="18" charset="0"/>
              </a:rPr>
              <a:t>deve essere garantita la massima trasparenza delle procedure prevedendo la composizione prevalente di membri esterni ed un numero crescente dei membri in funzione della crescente rilevanza delle posizioni</a:t>
            </a:r>
          </a:p>
          <a:p>
            <a:pPr>
              <a:buFontTx/>
              <a:buChar char="-"/>
            </a:pPr>
            <a:r>
              <a:rPr lang="it-IT" sz="1800" dirty="0">
                <a:latin typeface="Times New Roman" panose="02020603050405020304" pitchFamily="18" charset="0"/>
                <a:cs typeface="Times New Roman" panose="02020603050405020304" pitchFamily="18" charset="0"/>
              </a:rPr>
              <a:t>l’incarico in un concorso locale dovrebbe essere limitato a due procedure l’anno ovvero a tre per i settori con minore consistenza numerica</a:t>
            </a:r>
          </a:p>
        </p:txBody>
      </p:sp>
      <p:sp>
        <p:nvSpPr>
          <p:cNvPr id="3" name="Titolo 2">
            <a:extLst>
              <a:ext uri="{FF2B5EF4-FFF2-40B4-BE49-F238E27FC236}">
                <a16:creationId xmlns:a16="http://schemas.microsoft.com/office/drawing/2014/main" id="{A0CFB907-5FC1-4F99-B21F-44789FA3A7B3}"/>
              </a:ext>
            </a:extLst>
          </p:cNvPr>
          <p:cNvSpPr>
            <a:spLocks noGrp="1"/>
          </p:cNvSpPr>
          <p:nvPr>
            <p:ph type="title"/>
          </p:nvPr>
        </p:nvSpPr>
        <p:spPr>
          <a:xfrm>
            <a:off x="430213" y="169962"/>
            <a:ext cx="8256587" cy="666750"/>
          </a:xfrm>
        </p:spPr>
        <p:txBody>
          <a:bodyPr/>
          <a:lstStyle/>
          <a:p>
            <a:r>
              <a:rPr lang="it-IT" sz="2400" b="1" dirty="0">
                <a:latin typeface="Times New Roman" panose="02020603050405020304" pitchFamily="18" charset="0"/>
                <a:cs typeface="Times New Roman" panose="02020603050405020304" pitchFamily="18" charset="0"/>
              </a:rPr>
              <a:t>Le misure per evitare conflitti di interesse nelle commissioni giudicatrici</a:t>
            </a:r>
          </a:p>
        </p:txBody>
      </p:sp>
    </p:spTree>
    <p:extLst>
      <p:ext uri="{BB962C8B-B14F-4D97-AF65-F5344CB8AC3E}">
        <p14:creationId xmlns:p14="http://schemas.microsoft.com/office/powerpoint/2010/main" val="2535590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836712"/>
            <a:ext cx="8229600" cy="5319613"/>
          </a:xfrm>
        </p:spPr>
        <p:txBody>
          <a:bodyPr/>
          <a:lstStyle/>
          <a:p>
            <a:pPr marL="0" indent="0" algn="l">
              <a:buNone/>
            </a:pPr>
            <a:endParaRPr lang="it-IT" sz="1600" dirty="0">
              <a:latin typeface="Times New Roman" panose="02020603050405020304" pitchFamily="18" charset="0"/>
              <a:cs typeface="Times New Roman" panose="02020603050405020304" pitchFamily="18" charset="0"/>
            </a:endParaRPr>
          </a:p>
          <a:p>
            <a:pPr marL="0" indent="0" algn="l">
              <a:buNone/>
            </a:pPr>
            <a:r>
              <a:rPr lang="it-IT" sz="1600" dirty="0">
                <a:latin typeface="Times New Roman" panose="02020603050405020304" pitchFamily="18" charset="0"/>
                <a:cs typeface="Times New Roman" panose="02020603050405020304" pitchFamily="18" charset="0"/>
              </a:rPr>
              <a:t>Tutto ciò deriva dal principio generale dell'imparzialità dell'azione amministrativa di cui all'art. 97 Cost. e, quindi, le scelte adottate dall'organo devono essere compiute nel rispetto della regola dell’equidistanza da tutti coloro che vengano a contatto con il potere pubblico. Ne consegue che nessun organo amministrativo può compiere – in nome e per conto della persona giuridica di appartenenza - atti da cui possano derivare benefici propri o di terzi. Altrimenti, risulterebbe violato il principio di buon andamento e imparzialità dell'azione amministrativa. Oltre a ciò, in questa fase, è perseguito un ulteriore obiettivo diverso ma complementare, vale a dire la cura di un interesse immateriale della P. A. Tra gli interessi pubblici la cui cura è affidata al soggetto, infatti, emerge altresì quello del rispetto del principio di imparzialità anche sub specie del principio “della moglie di Cesare” che deve non solo essere onesta, ma anche apparire onesta. Si tratta di un interesse al medesimo tempo sostanziale e immateriale. Sostanziale, dal lato dei consociati, perché garantisce la giustizia attraverso la uguaglianza delle posizioni, la parità di trattamento, e la conseguente tutela della concorrenza. Immateriale, dal lato della P.A., perché tutela anche l’immagine imparziale del potere pubblico. Anche la situazione di pericolo, che definiamo “agire in conflitto di interessi”, danneggia ex se l’interesse pubblico immateriale suddetto. </a:t>
            </a:r>
            <a:endParaRPr lang="it-IT" altLang="it-IT" sz="1600" dirty="0">
              <a:latin typeface="Times New Roman" panose="02020603050405020304" pitchFamily="18" charset="0"/>
              <a:cs typeface="Times New Roman" panose="02020603050405020304" pitchFamily="18" charset="0"/>
            </a:endParaRPr>
          </a:p>
          <a:p>
            <a:pPr marL="0" indent="0" algn="l">
              <a:buNone/>
            </a:pPr>
            <a:r>
              <a:rPr lang="it-IT" sz="1600" dirty="0">
                <a:latin typeface="Times New Roman" panose="02020603050405020304" pitchFamily="18" charset="0"/>
                <a:cs typeface="Times New Roman" panose="02020603050405020304" pitchFamily="18" charset="0"/>
              </a:rPr>
              <a:t>Le situazioni di “potenziale conflitto” sono, quindi, in primo luogo, quelle che, per loro natura, pur non costituendo allo stato una delle situazioni tipizzate, siano destinate ad evolvere in un conflitto tipizzato (ad es. un fidanzamento che si risolva in un matrimonio determinante la affinità con un concorrente).  </a:t>
            </a:r>
          </a:p>
          <a:p>
            <a:pPr marL="0" indent="0" algn="l" eaLnBrk="1" hangingPunct="1">
              <a:buNone/>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08781" y="169962"/>
            <a:ext cx="8326438" cy="666750"/>
          </a:xfrm>
        </p:spPr>
        <p:txBody>
          <a:bodyPr/>
          <a:lstStyle/>
          <a:p>
            <a:pPr eaLnBrk="1" hangingPunct="1"/>
            <a:r>
              <a:rPr lang="it-IT" altLang="it-IT" sz="2400" b="1" dirty="0">
                <a:latin typeface="Times New Roman" panose="02020603050405020304" pitchFamily="18" charset="0"/>
                <a:cs typeface="Times New Roman" panose="02020603050405020304" pitchFamily="18" charset="0"/>
              </a:rPr>
              <a:t>Il conflitto di interessi nell’analisi del Consiglio di Stato</a:t>
            </a:r>
          </a:p>
        </p:txBody>
      </p:sp>
    </p:spTree>
    <p:extLst>
      <p:ext uri="{BB962C8B-B14F-4D97-AF65-F5344CB8AC3E}">
        <p14:creationId xmlns:p14="http://schemas.microsoft.com/office/powerpoint/2010/main" val="29208678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DC2D256B-5536-4030-87C0-7AEF4E27FD9F}"/>
              </a:ext>
            </a:extLst>
          </p:cNvPr>
          <p:cNvSpPr>
            <a:spLocks noGrp="1"/>
          </p:cNvSpPr>
          <p:nvPr>
            <p:ph sz="quarter" idx="1"/>
          </p:nvPr>
        </p:nvSpPr>
        <p:spPr>
          <a:xfrm>
            <a:off x="430213" y="980728"/>
            <a:ext cx="8256587" cy="5040560"/>
          </a:xfrm>
        </p:spPr>
        <p:txBody>
          <a:bodyPr/>
          <a:lstStyle/>
          <a:p>
            <a:pPr marL="0" indent="0">
              <a:buNone/>
            </a:pPr>
            <a:r>
              <a:rPr lang="it-IT" sz="1800" dirty="0">
                <a:latin typeface="Times New Roman" panose="02020603050405020304" pitchFamily="18" charset="0"/>
                <a:cs typeface="Times New Roman" panose="02020603050405020304" pitchFamily="18" charset="0"/>
              </a:rPr>
              <a:t>In considerazione della frequenza con cui si pongono problemi relativi all’obbligo di astensione da parte dei componenti di commissioni giudicatrici, l’ANAC ha indicato (PNA 2017 – delibera 22 novembre 2017 n. 1208) alcune misure di prevenzione con particolare riferimento ai concorsi universitari, ma estensibili in linea di principio a tutti gli ambii analoghi, raccomandando:</a:t>
            </a:r>
          </a:p>
          <a:p>
            <a:pPr>
              <a:buFontTx/>
              <a:buChar char="-"/>
            </a:pPr>
            <a:r>
              <a:rPr lang="it-IT" sz="1800" dirty="0">
                <a:latin typeface="Times New Roman" panose="02020603050405020304" pitchFamily="18" charset="0"/>
                <a:cs typeface="Times New Roman" panose="02020603050405020304" pitchFamily="18" charset="0"/>
              </a:rPr>
              <a:t>di assicurarsi che nelle dichiarazioni rese dai commissari sia esplicitata la tipologia di eventuali rapporti a qualsiasi titolo intercorsi o in essere con i candidati, per agevolare la verifica delle dichiarazioni stesse</a:t>
            </a:r>
          </a:p>
          <a:p>
            <a:pPr>
              <a:buFontTx/>
              <a:buChar char="-"/>
            </a:pPr>
            <a:r>
              <a:rPr lang="it-IT" sz="1800" dirty="0">
                <a:latin typeface="Times New Roman" panose="02020603050405020304" pitchFamily="18" charset="0"/>
                <a:cs typeface="Times New Roman" panose="02020603050405020304" pitchFamily="18" charset="0"/>
              </a:rPr>
              <a:t>di predisporre procedure per verificare che i commissari nominati non incorrano nelle cause di astensione come interpretate dalla giurisprudenza</a:t>
            </a:r>
          </a:p>
          <a:p>
            <a:pPr>
              <a:buFontTx/>
              <a:buChar char="-"/>
            </a:pPr>
            <a:r>
              <a:rPr lang="it-IT" sz="1800" dirty="0">
                <a:latin typeface="Times New Roman" panose="02020603050405020304" pitchFamily="18" charset="0"/>
                <a:cs typeface="Times New Roman" panose="02020603050405020304" pitchFamily="18" charset="0"/>
              </a:rPr>
              <a:t>di valutar la possibilità di comporre le commissioni con tutti commissari esterni</a:t>
            </a:r>
          </a:p>
          <a:p>
            <a:pPr marL="0" indent="0">
              <a:buNone/>
            </a:pPr>
            <a:r>
              <a:rPr lang="it-IT" sz="1800" dirty="0">
                <a:latin typeface="Times New Roman" panose="02020603050405020304" pitchFamily="18" charset="0"/>
                <a:cs typeface="Times New Roman" panose="02020603050405020304" pitchFamily="18" charset="0"/>
              </a:rPr>
              <a:t> </a:t>
            </a:r>
          </a:p>
        </p:txBody>
      </p:sp>
      <p:sp>
        <p:nvSpPr>
          <p:cNvPr id="3" name="Titolo 2">
            <a:extLst>
              <a:ext uri="{FF2B5EF4-FFF2-40B4-BE49-F238E27FC236}">
                <a16:creationId xmlns:a16="http://schemas.microsoft.com/office/drawing/2014/main" id="{A0CFB907-5FC1-4F99-B21F-44789FA3A7B3}"/>
              </a:ext>
            </a:extLst>
          </p:cNvPr>
          <p:cNvSpPr>
            <a:spLocks noGrp="1"/>
          </p:cNvSpPr>
          <p:nvPr>
            <p:ph type="title"/>
          </p:nvPr>
        </p:nvSpPr>
        <p:spPr>
          <a:xfrm>
            <a:off x="430213" y="169962"/>
            <a:ext cx="8256587" cy="666750"/>
          </a:xfrm>
        </p:spPr>
        <p:txBody>
          <a:bodyPr/>
          <a:lstStyle/>
          <a:p>
            <a:r>
              <a:rPr lang="it-IT" sz="2400" b="1" dirty="0">
                <a:latin typeface="Times New Roman" panose="02020603050405020304" pitchFamily="18" charset="0"/>
                <a:cs typeface="Times New Roman" panose="02020603050405020304" pitchFamily="18" charset="0"/>
              </a:rPr>
              <a:t>Le misure sull’obbligo di astensione nelle commissioni giudicatrici</a:t>
            </a:r>
          </a:p>
        </p:txBody>
      </p:sp>
    </p:spTree>
    <p:extLst>
      <p:ext uri="{BB962C8B-B14F-4D97-AF65-F5344CB8AC3E}">
        <p14:creationId xmlns:p14="http://schemas.microsoft.com/office/powerpoint/2010/main" val="39041692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DC2D256B-5536-4030-87C0-7AEF4E27FD9F}"/>
              </a:ext>
            </a:extLst>
          </p:cNvPr>
          <p:cNvSpPr>
            <a:spLocks noGrp="1"/>
          </p:cNvSpPr>
          <p:nvPr>
            <p:ph sz="quarter" idx="1"/>
          </p:nvPr>
        </p:nvSpPr>
        <p:spPr>
          <a:xfrm>
            <a:off x="430213" y="980728"/>
            <a:ext cx="8256587" cy="5040560"/>
          </a:xfrm>
        </p:spPr>
        <p:txBody>
          <a:bodyPr/>
          <a:lstStyle/>
          <a:p>
            <a:pPr marL="0" indent="0">
              <a:buNone/>
            </a:pPr>
            <a:r>
              <a:rPr lang="it-IT" sz="1800" dirty="0">
                <a:latin typeface="Times New Roman" panose="02020603050405020304" pitchFamily="18" charset="0"/>
                <a:cs typeface="Times New Roman" panose="02020603050405020304" pitchFamily="18" charset="0"/>
              </a:rPr>
              <a:t>Una recente sentenza del TAR Abruzzo (Pescara 7 gennaio 2020 n. 4, in materia di composizione di una commissione giudicatrice per concorso a ricercatore universitario, ha annullato il provvedimento che aveva disposto la composizione in conformità al regolamento di Ateneo,  in quanto questa, prevedendo la maggioranza dei membri interni, si poneva in contrasto con l’indicazione dell’ANAC contenuta nel PNA 2017 e con l’atto di indirizzo adottato dal MIUR il 14 maggio 2018 per dare attuazione a tale indicazione.</a:t>
            </a:r>
          </a:p>
        </p:txBody>
      </p:sp>
      <p:sp>
        <p:nvSpPr>
          <p:cNvPr id="3" name="Titolo 2">
            <a:extLst>
              <a:ext uri="{FF2B5EF4-FFF2-40B4-BE49-F238E27FC236}">
                <a16:creationId xmlns:a16="http://schemas.microsoft.com/office/drawing/2014/main" id="{A0CFB907-5FC1-4F99-B21F-44789FA3A7B3}"/>
              </a:ext>
            </a:extLst>
          </p:cNvPr>
          <p:cNvSpPr>
            <a:spLocks noGrp="1"/>
          </p:cNvSpPr>
          <p:nvPr>
            <p:ph type="title"/>
          </p:nvPr>
        </p:nvSpPr>
        <p:spPr>
          <a:xfrm>
            <a:off x="430213" y="169962"/>
            <a:ext cx="8256587" cy="666750"/>
          </a:xfrm>
        </p:spPr>
        <p:txBody>
          <a:bodyPr/>
          <a:lstStyle/>
          <a:p>
            <a:r>
              <a:rPr lang="it-IT" sz="2400" b="1" dirty="0">
                <a:latin typeface="Times New Roman" panose="02020603050405020304" pitchFamily="18" charset="0"/>
                <a:cs typeface="Times New Roman" panose="02020603050405020304" pitchFamily="18" charset="0"/>
              </a:rPr>
              <a:t>Una recente sentenza sulla composizione della commissione giudicatrice</a:t>
            </a:r>
          </a:p>
        </p:txBody>
      </p:sp>
    </p:spTree>
    <p:extLst>
      <p:ext uri="{BB962C8B-B14F-4D97-AF65-F5344CB8AC3E}">
        <p14:creationId xmlns:p14="http://schemas.microsoft.com/office/powerpoint/2010/main" val="17351733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DC2D256B-5536-4030-87C0-7AEF4E27FD9F}"/>
              </a:ext>
            </a:extLst>
          </p:cNvPr>
          <p:cNvSpPr>
            <a:spLocks noGrp="1"/>
          </p:cNvSpPr>
          <p:nvPr>
            <p:ph sz="quarter" idx="1"/>
          </p:nvPr>
        </p:nvSpPr>
        <p:spPr>
          <a:xfrm>
            <a:off x="430213" y="980728"/>
            <a:ext cx="8256587" cy="5040560"/>
          </a:xfrm>
        </p:spPr>
        <p:txBody>
          <a:bodyPr/>
          <a:lstStyle/>
          <a:p>
            <a:pPr marL="0" indent="0">
              <a:buNone/>
            </a:pPr>
            <a:r>
              <a:rPr lang="it-IT" sz="1800" dirty="0">
                <a:latin typeface="Times New Roman" panose="02020603050405020304" pitchFamily="18" charset="0"/>
                <a:cs typeface="Times New Roman" panose="02020603050405020304" pitchFamily="18" charset="0"/>
              </a:rPr>
              <a:t>Le società a partecipazione pubblica sono assoggettate alla normativa anticorruzione ed hanno adottato in materia di conflitti di interessi una disciplina conforme a quella dettata per i dipendenti pubblici, con un’impostazione legata anche al MOG (Modello organizzativo generale) adottato ai sensi del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231/2001.</a:t>
            </a:r>
          </a:p>
          <a:p>
            <a:pPr marL="0" indent="0">
              <a:buNone/>
            </a:pPr>
            <a:r>
              <a:rPr lang="it-IT" sz="1800" dirty="0">
                <a:latin typeface="Times New Roman" panose="02020603050405020304" pitchFamily="18" charset="0"/>
                <a:cs typeface="Times New Roman" panose="02020603050405020304" pitchFamily="18" charset="0"/>
              </a:rPr>
              <a:t> La disciplina è diversificata in funzione dell’entità della partecipazione (in particolare per le società in house), del ruolo dell’ente proprietario delle quote, dell’attività svolta e degli interessi della collettività, delle dimensioni, della posizione della società nel mercato.</a:t>
            </a:r>
          </a:p>
          <a:p>
            <a:pPr marL="0" indent="0">
              <a:buNone/>
            </a:pPr>
            <a:r>
              <a:rPr lang="it-IT" sz="1800" dirty="0">
                <a:latin typeface="Times New Roman" panose="02020603050405020304" pitchFamily="18" charset="0"/>
                <a:cs typeface="Times New Roman" panose="02020603050405020304" pitchFamily="18" charset="0"/>
              </a:rPr>
              <a:t>Anche le società partecipate quotate in borsa disciplinano il conflitto di interessi, con particolare attenzione ai rapporti con i fornitori ed i clienti.</a:t>
            </a:r>
          </a:p>
          <a:p>
            <a:pPr marL="0" indent="0">
              <a:buNone/>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A0CFB907-5FC1-4F99-B21F-44789FA3A7B3}"/>
              </a:ext>
            </a:extLst>
          </p:cNvPr>
          <p:cNvSpPr>
            <a:spLocks noGrp="1"/>
          </p:cNvSpPr>
          <p:nvPr>
            <p:ph type="title"/>
          </p:nvPr>
        </p:nvSpPr>
        <p:spPr>
          <a:xfrm>
            <a:off x="430213" y="169962"/>
            <a:ext cx="8256587" cy="666750"/>
          </a:xfrm>
        </p:spPr>
        <p:txBody>
          <a:bodyPr/>
          <a:lstStyle/>
          <a:p>
            <a:r>
              <a:rPr lang="it-IT" sz="2400" b="1" dirty="0">
                <a:latin typeface="Times New Roman" panose="02020603050405020304" pitchFamily="18" charset="0"/>
                <a:cs typeface="Times New Roman" panose="02020603050405020304" pitchFamily="18" charset="0"/>
              </a:rPr>
              <a:t>l conflitti di interesse nelle società pubbliche</a:t>
            </a:r>
          </a:p>
        </p:txBody>
      </p:sp>
    </p:spTree>
    <p:extLst>
      <p:ext uri="{BB962C8B-B14F-4D97-AF65-F5344CB8AC3E}">
        <p14:creationId xmlns:p14="http://schemas.microsoft.com/office/powerpoint/2010/main" val="351096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DC2D256B-5536-4030-87C0-7AEF4E27FD9F}"/>
              </a:ext>
            </a:extLst>
          </p:cNvPr>
          <p:cNvSpPr>
            <a:spLocks noGrp="1"/>
          </p:cNvSpPr>
          <p:nvPr>
            <p:ph sz="quarter" idx="1"/>
          </p:nvPr>
        </p:nvSpPr>
        <p:spPr>
          <a:xfrm>
            <a:off x="430213" y="980728"/>
            <a:ext cx="8256587" cy="5040560"/>
          </a:xfrm>
        </p:spPr>
        <p:txBody>
          <a:bodyPr/>
          <a:lstStyle/>
          <a:p>
            <a:pPr marL="0" indent="0">
              <a:buNone/>
            </a:pPr>
            <a:r>
              <a:rPr lang="it-IT" sz="2000" dirty="0">
                <a:latin typeface="Times New Roman" panose="02020603050405020304" pitchFamily="18" charset="0"/>
                <a:cs typeface="Times New Roman" panose="02020603050405020304" pitchFamily="18" charset="0"/>
              </a:rPr>
              <a:t>Nel Codice anticorruzione della </a:t>
            </a:r>
            <a:r>
              <a:rPr lang="it-IT" sz="2000" dirty="0" err="1">
                <a:latin typeface="Times New Roman" panose="02020603050405020304" pitchFamily="18" charset="0"/>
                <a:cs typeface="Times New Roman" panose="02020603050405020304" pitchFamily="18" charset="0"/>
              </a:rPr>
              <a:t>soc</a:t>
            </a:r>
            <a:r>
              <a:rPr lang="it-IT" sz="2000" dirty="0">
                <a:latin typeface="Times New Roman" panose="02020603050405020304" pitchFamily="18" charset="0"/>
                <a:cs typeface="Times New Roman" panose="02020603050405020304" pitchFamily="18" charset="0"/>
              </a:rPr>
              <a:t>. Leonardo (ex Finmeccanica), società a partecipazione pubblica quotata in borsa, il conflitto di interessi è così disciplinato: </a:t>
            </a:r>
          </a:p>
          <a:p>
            <a:pPr marL="0" indent="0">
              <a:buNone/>
            </a:pPr>
            <a:r>
              <a:rPr lang="it-IT" sz="2000" dirty="0">
                <a:latin typeface="Times New Roman" panose="02020603050405020304" pitchFamily="18" charset="0"/>
                <a:cs typeface="Times New Roman" panose="02020603050405020304" pitchFamily="18" charset="0"/>
              </a:rPr>
              <a:t>«imparzialità e assenza di conflitti di interesse: i Destinatari del Codice devono operare con professionalità, imparzialità e nel rispetto della Normativa anticorruzione. Essi hanno, pertanto, l’obbligo di evitare ogni e qualsivoglia situazione dalla quale possa sorgere un conflitto di interesse, tale da incidere - anche potenzialmente - sulla loro capacità di agire nell’interesse dell’azienda e nel rispetto della citata Normativa» </a:t>
            </a: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A0CFB907-5FC1-4F99-B21F-44789FA3A7B3}"/>
              </a:ext>
            </a:extLst>
          </p:cNvPr>
          <p:cNvSpPr>
            <a:spLocks noGrp="1"/>
          </p:cNvSpPr>
          <p:nvPr>
            <p:ph type="title"/>
          </p:nvPr>
        </p:nvSpPr>
        <p:spPr>
          <a:xfrm>
            <a:off x="430213" y="169962"/>
            <a:ext cx="8256587" cy="666750"/>
          </a:xfrm>
        </p:spPr>
        <p:txBody>
          <a:bodyPr/>
          <a:lstStyle/>
          <a:p>
            <a:r>
              <a:rPr lang="it-IT" sz="2400" b="1" dirty="0">
                <a:latin typeface="Times New Roman" panose="02020603050405020304" pitchFamily="18" charset="0"/>
                <a:cs typeface="Times New Roman" panose="02020603050405020304" pitchFamily="18" charset="0"/>
              </a:rPr>
              <a:t>l conflitti di interesse nelle società pubbliche</a:t>
            </a:r>
          </a:p>
        </p:txBody>
      </p:sp>
    </p:spTree>
    <p:extLst>
      <p:ext uri="{BB962C8B-B14F-4D97-AF65-F5344CB8AC3E}">
        <p14:creationId xmlns:p14="http://schemas.microsoft.com/office/powerpoint/2010/main" val="28929849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DC2D256B-5536-4030-87C0-7AEF4E27FD9F}"/>
              </a:ext>
            </a:extLst>
          </p:cNvPr>
          <p:cNvSpPr>
            <a:spLocks noGrp="1"/>
          </p:cNvSpPr>
          <p:nvPr>
            <p:ph sz="quarter" idx="1"/>
          </p:nvPr>
        </p:nvSpPr>
        <p:spPr>
          <a:xfrm>
            <a:off x="323528" y="836712"/>
            <a:ext cx="8568951" cy="5184576"/>
          </a:xfrm>
        </p:spPr>
        <p:txBody>
          <a:bodyPr/>
          <a:lstStyle/>
          <a:p>
            <a:pPr marL="0" indent="0">
              <a:buNone/>
            </a:pPr>
            <a:r>
              <a:rPr lang="it-IT" sz="1800" dirty="0">
                <a:latin typeface="Times New Roman" panose="02020603050405020304" pitchFamily="18" charset="0"/>
                <a:cs typeface="Times New Roman" panose="02020603050405020304" pitchFamily="18" charset="0"/>
              </a:rPr>
              <a:t>Le società private nazionali ed estere negli ultimi anni hanno dedicato particolare attenzione al conflitto di interessi, anche in assenza di specifici obblighi normativi.</a:t>
            </a:r>
          </a:p>
          <a:p>
            <a:pPr marL="0" indent="0">
              <a:buNone/>
            </a:pPr>
            <a:r>
              <a:rPr lang="it-IT" sz="1800" dirty="0">
                <a:latin typeface="Times New Roman" panose="02020603050405020304" pitchFamily="18" charset="0"/>
                <a:cs typeface="Times New Roman" panose="02020603050405020304" pitchFamily="18" charset="0"/>
              </a:rPr>
              <a:t>La disciplina varia da società a società in funzione dell’attività svolta, delle dimensioni, della posizione della società nel mercato ma nei suoi tratti essenziali si ritrovano sostanzialmente gli stessi principi sui quali si fonda la disciplina del cdi in ambito pubblico. Gli esempi di conflitti di interesse che occorre evitare sono:</a:t>
            </a:r>
          </a:p>
          <a:p>
            <a:pPr>
              <a:buFontTx/>
              <a:buChar char="-"/>
            </a:pPr>
            <a:r>
              <a:rPr lang="it-IT" sz="1800" dirty="0">
                <a:latin typeface="Times New Roman" panose="02020603050405020304" pitchFamily="18" charset="0"/>
                <a:cs typeface="Times New Roman" panose="02020603050405020304" pitchFamily="18" charset="0"/>
              </a:rPr>
              <a:t>Svolgere qualsiasi attività in concorrenza con quella della società</a:t>
            </a:r>
          </a:p>
          <a:p>
            <a:pPr>
              <a:buFontTx/>
              <a:buChar char="-"/>
            </a:pPr>
            <a:r>
              <a:rPr lang="it-IT" sz="1800" dirty="0">
                <a:latin typeface="Times New Roman" panose="02020603050405020304" pitchFamily="18" charset="0"/>
                <a:cs typeface="Times New Roman" panose="02020603050405020304" pitchFamily="18" charset="0"/>
              </a:rPr>
              <a:t>Ricevere denaro, sconti speciali o doni da qualsiasi cliente o fornitore che potrebbero indurre chi effettua la donazione a pensare di poterne trarre un qualsiasi vantaggio</a:t>
            </a:r>
          </a:p>
          <a:p>
            <a:pPr>
              <a:buFontTx/>
              <a:buChar char="-"/>
            </a:pPr>
            <a:r>
              <a:rPr lang="it-IT" sz="1800" dirty="0">
                <a:latin typeface="Times New Roman" panose="02020603050405020304" pitchFamily="18" charset="0"/>
                <a:cs typeface="Times New Roman" panose="02020603050405020304" pitchFamily="18" charset="0"/>
              </a:rPr>
              <a:t>Acquisire o mantenere qualsiasi interesse finanziario nell’azienda di qualsiasi cliente fornitore o concorrente. E’ ammesso il possesso di azioni disponibili sul mercato pubblico, purché tale possesso non conferisca controllo o influenza sulla gestione</a:t>
            </a:r>
          </a:p>
          <a:p>
            <a:pPr>
              <a:buFontTx/>
              <a:buChar char="-"/>
            </a:pPr>
            <a:r>
              <a:rPr lang="it-IT" sz="1800" dirty="0">
                <a:latin typeface="Times New Roman" panose="02020603050405020304" pitchFamily="18" charset="0"/>
                <a:cs typeface="Times New Roman" panose="02020603050405020304" pitchFamily="18" charset="0"/>
              </a:rPr>
              <a:t>Sovrintendere, esaminare o influenzare le attività di valutazione del rendimento, assunzione, retribuzione o assegnazione di benefit a favore di qualsiasi familiare all’interno della società o di qualsiasi suo fornitore o cliente. Non è vietato ai dipendenti della società di presentare candidatura di familiari per l’impiego presso la società.</a:t>
            </a: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A0CFB907-5FC1-4F99-B21F-44789FA3A7B3}"/>
              </a:ext>
            </a:extLst>
          </p:cNvPr>
          <p:cNvSpPr>
            <a:spLocks noGrp="1"/>
          </p:cNvSpPr>
          <p:nvPr>
            <p:ph type="title"/>
          </p:nvPr>
        </p:nvSpPr>
        <p:spPr>
          <a:xfrm>
            <a:off x="426380" y="-24045"/>
            <a:ext cx="8256587" cy="666750"/>
          </a:xfrm>
        </p:spPr>
        <p:txBody>
          <a:bodyPr/>
          <a:lstStyle/>
          <a:p>
            <a:r>
              <a:rPr lang="it-IT" sz="2400" b="1" dirty="0">
                <a:latin typeface="Times New Roman" panose="02020603050405020304" pitchFamily="18" charset="0"/>
                <a:cs typeface="Times New Roman" panose="02020603050405020304" pitchFamily="18" charset="0"/>
              </a:rPr>
              <a:t>l conflitti di interesse nelle società private</a:t>
            </a:r>
          </a:p>
        </p:txBody>
      </p:sp>
    </p:spTree>
    <p:extLst>
      <p:ext uri="{BB962C8B-B14F-4D97-AF65-F5344CB8AC3E}">
        <p14:creationId xmlns:p14="http://schemas.microsoft.com/office/powerpoint/2010/main" val="33409155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DC2D256B-5536-4030-87C0-7AEF4E27FD9F}"/>
              </a:ext>
            </a:extLst>
          </p:cNvPr>
          <p:cNvSpPr>
            <a:spLocks noGrp="1"/>
          </p:cNvSpPr>
          <p:nvPr>
            <p:ph sz="quarter" idx="1"/>
          </p:nvPr>
        </p:nvSpPr>
        <p:spPr>
          <a:xfrm>
            <a:off x="426380" y="764704"/>
            <a:ext cx="8466099" cy="5256584"/>
          </a:xfrm>
        </p:spPr>
        <p:txBody>
          <a:bodyPr/>
          <a:lstStyle/>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La </a:t>
            </a:r>
            <a:r>
              <a:rPr lang="it-IT" sz="1800" dirty="0" err="1">
                <a:latin typeface="Times New Roman" panose="02020603050405020304" pitchFamily="18" charset="0"/>
                <a:cs typeface="Times New Roman" panose="02020603050405020304" pitchFamily="18" charset="0"/>
              </a:rPr>
              <a:t>soc</a:t>
            </a:r>
            <a:r>
              <a:rPr lang="it-IT" sz="1800" dirty="0">
                <a:latin typeface="Times New Roman" panose="02020603050405020304" pitchFamily="18" charset="0"/>
                <a:cs typeface="Times New Roman" panose="02020603050405020304" pitchFamily="18" charset="0"/>
              </a:rPr>
              <a:t>. Riso Gallo ha così disciplinato il conflitto di interessi per i propri dipendenti: </a:t>
            </a:r>
            <a:endParaRPr lang="it-IT" sz="1800" b="1"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 In ogni caso, tutti i dipendenti ed il management della Società devono evitare ogni situazione e tutte le attività in cui si possa manifestare, anche solo potenzialmente, un conflitto con gli interessi dell'azienda o che possano interferire con la loro capacità di assumere, in modo imparziale, decisioni nel migliore interesse dell'impresa e nel pieno rispetto delle norme del Codice Etico.</a:t>
            </a:r>
          </a:p>
          <a:p>
            <a:pPr marL="0" indent="0">
              <a:buNone/>
            </a:pPr>
            <a:r>
              <a:rPr lang="it-IT" sz="1800" dirty="0">
                <a:latin typeface="Times New Roman" panose="02020603050405020304" pitchFamily="18" charset="0"/>
                <a:cs typeface="Times New Roman" panose="02020603050405020304" pitchFamily="18" charset="0"/>
              </a:rPr>
              <a:t>- Ogni situazione che possa costituire o determinare un conflitto di interesse deve essere</a:t>
            </a:r>
          </a:p>
          <a:p>
            <a:pPr marL="0" indent="0">
              <a:buNone/>
            </a:pPr>
            <a:r>
              <a:rPr lang="it-IT" sz="1800" dirty="0">
                <a:latin typeface="Times New Roman" panose="02020603050405020304" pitchFamily="18" charset="0"/>
                <a:cs typeface="Times New Roman" panose="02020603050405020304" pitchFamily="18" charset="0"/>
              </a:rPr>
              <a:t>tempestivamente comunicata al proprio superiore o, se del caso, al soggetto indicato nelle</a:t>
            </a:r>
          </a:p>
          <a:p>
            <a:pPr marL="0" indent="0">
              <a:buNone/>
            </a:pPr>
            <a:r>
              <a:rPr lang="it-IT" sz="1800" dirty="0">
                <a:latin typeface="Times New Roman" panose="02020603050405020304" pitchFamily="18" charset="0"/>
                <a:cs typeface="Times New Roman" panose="02020603050405020304" pitchFamily="18" charset="0"/>
              </a:rPr>
              <a:t>procedure di cui al Modello.</a:t>
            </a:r>
          </a:p>
          <a:p>
            <a:pPr marL="0" indent="0">
              <a:buNone/>
            </a:pPr>
            <a:r>
              <a:rPr lang="it-IT" sz="1800" dirty="0">
                <a:latin typeface="Times New Roman" panose="02020603050405020304" pitchFamily="18" charset="0"/>
                <a:cs typeface="Times New Roman" panose="02020603050405020304" pitchFamily="18" charset="0"/>
              </a:rPr>
              <a:t>- In particolare tutti i dipendenti ed il management della Società sono tenuti ad evitare conflitti di interesse tra le attività economiche personali e le mansioni che ricoprono all'interno della struttura di appartenenza.</a:t>
            </a:r>
          </a:p>
          <a:p>
            <a:pPr marL="0" indent="0">
              <a:buNone/>
            </a:pPr>
            <a:r>
              <a:rPr lang="it-IT" sz="1800" dirty="0">
                <a:latin typeface="Times New Roman" panose="02020603050405020304" pitchFamily="18" charset="0"/>
                <a:cs typeface="Times New Roman" panose="02020603050405020304" pitchFamily="18" charset="0"/>
              </a:rPr>
              <a:t> </a:t>
            </a:r>
          </a:p>
          <a:p>
            <a:pPr marL="0" indent="0">
              <a:buNone/>
            </a:pPr>
            <a:endParaRPr lang="it-IT" sz="16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A0CFB907-5FC1-4F99-B21F-44789FA3A7B3}"/>
              </a:ext>
            </a:extLst>
          </p:cNvPr>
          <p:cNvSpPr>
            <a:spLocks noGrp="1"/>
          </p:cNvSpPr>
          <p:nvPr>
            <p:ph type="title"/>
          </p:nvPr>
        </p:nvSpPr>
        <p:spPr>
          <a:xfrm>
            <a:off x="426380" y="-24045"/>
            <a:ext cx="8256587" cy="666750"/>
          </a:xfrm>
        </p:spPr>
        <p:txBody>
          <a:bodyPr/>
          <a:lstStyle/>
          <a:p>
            <a:r>
              <a:rPr lang="it-IT" sz="2400" b="1" dirty="0">
                <a:latin typeface="Times New Roman" panose="02020603050405020304" pitchFamily="18" charset="0"/>
                <a:cs typeface="Times New Roman" panose="02020603050405020304" pitchFamily="18" charset="0"/>
              </a:rPr>
              <a:t>l conflitti di interesse nella società Riso Gallo</a:t>
            </a:r>
          </a:p>
        </p:txBody>
      </p:sp>
    </p:spTree>
    <p:extLst>
      <p:ext uri="{BB962C8B-B14F-4D97-AF65-F5344CB8AC3E}">
        <p14:creationId xmlns:p14="http://schemas.microsoft.com/office/powerpoint/2010/main" val="16659561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DC2D256B-5536-4030-87C0-7AEF4E27FD9F}"/>
              </a:ext>
            </a:extLst>
          </p:cNvPr>
          <p:cNvSpPr>
            <a:spLocks noGrp="1"/>
          </p:cNvSpPr>
          <p:nvPr>
            <p:ph sz="quarter" idx="1"/>
          </p:nvPr>
        </p:nvSpPr>
        <p:spPr>
          <a:xfrm>
            <a:off x="426380" y="764704"/>
            <a:ext cx="8466099" cy="5256584"/>
          </a:xfrm>
        </p:spPr>
        <p:txBody>
          <a:bodyPr/>
          <a:lstStyle/>
          <a:p>
            <a:pPr marL="0" indent="0">
              <a:buNone/>
            </a:pPr>
            <a:r>
              <a:rPr lang="it-IT" sz="1600" dirty="0">
                <a:latin typeface="Times New Roman" panose="02020603050405020304" pitchFamily="18" charset="0"/>
                <a:cs typeface="Times New Roman" panose="02020603050405020304" pitchFamily="18" charset="0"/>
              </a:rPr>
              <a:t> </a:t>
            </a:r>
          </a:p>
          <a:p>
            <a:pPr marL="0" indent="0">
              <a:buNone/>
            </a:pPr>
            <a:r>
              <a:rPr lang="it-IT" sz="1800" dirty="0">
                <a:latin typeface="Times New Roman" panose="02020603050405020304" pitchFamily="18" charset="0"/>
                <a:cs typeface="Times New Roman" panose="02020603050405020304" pitchFamily="18" charset="0"/>
              </a:rPr>
              <a:t>- A titolo esemplificativo, determinano conflitti di interesse le seguenti situazioni:</a:t>
            </a:r>
          </a:p>
          <a:p>
            <a:pPr marL="0" indent="0">
              <a:buNone/>
            </a:pPr>
            <a:r>
              <a:rPr lang="it-IT" sz="1800" dirty="0">
                <a:latin typeface="Times New Roman" panose="02020603050405020304" pitchFamily="18" charset="0"/>
                <a:cs typeface="Times New Roman" panose="02020603050405020304" pitchFamily="18" charset="0"/>
              </a:rPr>
              <a:t> interessi economici e finanziari del dipendente e/o della sua famiglia in attività di fornitori, clienti e concorrenti;</a:t>
            </a:r>
          </a:p>
          <a:p>
            <a:pPr marL="0" indent="0">
              <a:buNone/>
            </a:pPr>
            <a:r>
              <a:rPr lang="it-IT" sz="1800" dirty="0">
                <a:latin typeface="Times New Roman" panose="02020603050405020304" pitchFamily="18" charset="0"/>
                <a:cs typeface="Times New Roman" panose="02020603050405020304" pitchFamily="18" charset="0"/>
              </a:rPr>
              <a:t> utilizzo della propria posizione in azienda o delle informazioni acquisite nel proprio lavoro in modo che si possa creare conflitto tra i propri interessi personali e gli interessi aziendali;</a:t>
            </a:r>
          </a:p>
          <a:p>
            <a:pPr marL="0" indent="0">
              <a:buNone/>
            </a:pPr>
            <a:r>
              <a:rPr lang="it-IT" sz="1800" dirty="0">
                <a:latin typeface="Times New Roman" panose="02020603050405020304" pitchFamily="18" charset="0"/>
                <a:cs typeface="Times New Roman" panose="02020603050405020304" pitchFamily="18" charset="0"/>
              </a:rPr>
              <a:t> svolgimento di attività, di qualsiasi tipo, direttamente od indirettamente, in via subordinata od autonoma, presso clienti, fornitori, concorrenti;</a:t>
            </a:r>
          </a:p>
          <a:p>
            <a:pPr marL="0" indent="0">
              <a:buNone/>
            </a:pPr>
            <a:r>
              <a:rPr lang="it-IT" sz="1800" dirty="0">
                <a:latin typeface="Times New Roman" panose="02020603050405020304" pitchFamily="18" charset="0"/>
                <a:cs typeface="Times New Roman" panose="02020603050405020304" pitchFamily="18" charset="0"/>
              </a:rPr>
              <a:t> accettazione di denaro, favori o utilità da persone o aziende che sono o intendono entrare in rapporti di affari con Riso Gallo.</a:t>
            </a:r>
          </a:p>
          <a:p>
            <a:pPr marL="0" indent="0">
              <a:buNone/>
            </a:pPr>
            <a:endParaRPr lang="it-IT" sz="16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id="{A0CFB907-5FC1-4F99-B21F-44789FA3A7B3}"/>
              </a:ext>
            </a:extLst>
          </p:cNvPr>
          <p:cNvSpPr>
            <a:spLocks noGrp="1"/>
          </p:cNvSpPr>
          <p:nvPr>
            <p:ph type="title"/>
          </p:nvPr>
        </p:nvSpPr>
        <p:spPr>
          <a:xfrm>
            <a:off x="426380" y="-24045"/>
            <a:ext cx="8256587" cy="666750"/>
          </a:xfrm>
        </p:spPr>
        <p:txBody>
          <a:bodyPr/>
          <a:lstStyle/>
          <a:p>
            <a:r>
              <a:rPr lang="it-IT" sz="2400" b="1" dirty="0">
                <a:latin typeface="Times New Roman" panose="02020603050405020304" pitchFamily="18" charset="0"/>
                <a:cs typeface="Times New Roman" panose="02020603050405020304" pitchFamily="18" charset="0"/>
              </a:rPr>
              <a:t>l conflitti di interesse nella società Riso Gallo</a:t>
            </a:r>
          </a:p>
        </p:txBody>
      </p:sp>
    </p:spTree>
    <p:extLst>
      <p:ext uri="{BB962C8B-B14F-4D97-AF65-F5344CB8AC3E}">
        <p14:creationId xmlns:p14="http://schemas.microsoft.com/office/powerpoint/2010/main" val="234233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836712"/>
            <a:ext cx="8229600" cy="5319613"/>
          </a:xfrm>
        </p:spPr>
        <p:txBody>
          <a:bodyPr/>
          <a:lstStyle/>
          <a:p>
            <a:pPr marL="0" indent="0" algn="l">
              <a:buNone/>
            </a:pPr>
            <a:r>
              <a:rPr lang="it-IT" sz="1600" dirty="0">
                <a:latin typeface="Times New Roman" panose="02020603050405020304" pitchFamily="18" charset="0"/>
                <a:cs typeface="Times New Roman" panose="02020603050405020304" pitchFamily="18" charset="0"/>
              </a:rPr>
              <a:t>Si devono inoltre aggiungere quelle situazioni le quali possano per sé favorire l’insorgere di un rapporto di favore o comunque di non indipendenza e imparzialità in relazione a rapporti pregressi, solo però se inquadrabili per sé nelle categorie dei conflitti tipizzati. Si pensi a una situazione di pregressa frequentazione abituale (un vecchio compagno di studi) che ben potrebbe risorgere (donde la potenzialità) o comunque ingenerare dubbi di parzialità (dunque le gravi ragioni di convenienza). Entrambi i tipi di situazione, quelle che evolvono de futuro verso il conflitto e quelle favorenti de </a:t>
            </a:r>
            <a:r>
              <a:rPr lang="it-IT" sz="1600" dirty="0" err="1">
                <a:latin typeface="Times New Roman" panose="02020603050405020304" pitchFamily="18" charset="0"/>
                <a:cs typeface="Times New Roman" panose="02020603050405020304" pitchFamily="18" charset="0"/>
              </a:rPr>
              <a:t>praeterito</a:t>
            </a:r>
            <a:r>
              <a:rPr lang="it-IT" sz="1600" dirty="0">
                <a:latin typeface="Times New Roman" panose="02020603050405020304" pitchFamily="18" charset="0"/>
                <a:cs typeface="Times New Roman" panose="02020603050405020304" pitchFamily="18" charset="0"/>
              </a:rPr>
              <a:t> il conflitto, costituiscono la declinazione delle gravi ragioni di convenienza di cui agli art. 7 e 51 citati in cui si risolvono, ed anche del “potenziale conflitto” di cui agli articoli 6 bis e 53 citati. In sostanza la qualificazione “potenziale” e le “gravi ragioni di convenienza” sono espressioni equivalenti perché teleologicamente preordinate a contemplare i tipi di rapporto destinati, secondo l’id </a:t>
            </a:r>
            <a:r>
              <a:rPr lang="it-IT" sz="1600" dirty="0" err="1">
                <a:latin typeface="Times New Roman" panose="02020603050405020304" pitchFamily="18" charset="0"/>
                <a:cs typeface="Times New Roman" panose="02020603050405020304" pitchFamily="18" charset="0"/>
              </a:rPr>
              <a:t>quod</a:t>
            </a:r>
            <a:r>
              <a:rPr lang="it-IT" sz="1600" dirty="0">
                <a:latin typeface="Times New Roman" panose="02020603050405020304" pitchFamily="18" charset="0"/>
                <a:cs typeface="Times New Roman" panose="02020603050405020304" pitchFamily="18" charset="0"/>
              </a:rPr>
              <a:t> </a:t>
            </a:r>
            <a:r>
              <a:rPr lang="it-IT" sz="1600" dirty="0" err="1">
                <a:latin typeface="Times New Roman" panose="02020603050405020304" pitchFamily="18" charset="0"/>
                <a:cs typeface="Times New Roman" panose="02020603050405020304" pitchFamily="18" charset="0"/>
              </a:rPr>
              <a:t>plerumque</a:t>
            </a:r>
            <a:r>
              <a:rPr lang="it-IT" sz="1600" dirty="0">
                <a:latin typeface="Times New Roman" panose="02020603050405020304" pitchFamily="18" charset="0"/>
                <a:cs typeface="Times New Roman" panose="02020603050405020304" pitchFamily="18" charset="0"/>
              </a:rPr>
              <a:t> </a:t>
            </a:r>
            <a:r>
              <a:rPr lang="it-IT" sz="1600" dirty="0" err="1">
                <a:latin typeface="Times New Roman" panose="02020603050405020304" pitchFamily="18" charset="0"/>
                <a:cs typeface="Times New Roman" panose="02020603050405020304" pitchFamily="18" charset="0"/>
              </a:rPr>
              <a:t>accidit</a:t>
            </a:r>
            <a:r>
              <a:rPr lang="it-IT" sz="1600" dirty="0">
                <a:latin typeface="Times New Roman" panose="02020603050405020304" pitchFamily="18" charset="0"/>
                <a:cs typeface="Times New Roman" panose="02020603050405020304" pitchFamily="18" charset="0"/>
              </a:rPr>
              <a:t>, a risolversi (potenzialmente) nel conflitto per la loro identità o prossimità alle situazioni tipizzate. Tuttavia, proprio poiché l'aggettivo "potenziale" rende ambigua la qualificazione della situazione di conflitto di interessi che impone l'obbligo di astensione dell'organo che deve svolgere una determinata attività all’interno dell’ufficio pubblico, e l’espressione gravi ragioni di convenienza è ancora generica, è opportuno osservare precisare che possono configurarsi ipotesi di potenziale conflitto di interessi, con conseguente obbligo di astensione, solo quando ragionevolmente l'organo amministrativo chiamato a svolgere una determinata attività si trovi in una posizione personale e/o abbia relazioni con terzi che possono, anche astrattamente, inquinare l'imparzialità dell’azione amministrativa, con riferimento alla potenzialità del verificarsi di una situazione tipizzata di conflitto.</a:t>
            </a:r>
            <a:endParaRPr lang="it-IT" altLang="it-IT" sz="16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08781" y="169962"/>
            <a:ext cx="8326438" cy="666750"/>
          </a:xfrm>
        </p:spPr>
        <p:txBody>
          <a:bodyPr/>
          <a:lstStyle/>
          <a:p>
            <a:pPr eaLnBrk="1" hangingPunct="1"/>
            <a:r>
              <a:rPr lang="it-IT" altLang="it-IT" sz="2400" b="1" dirty="0">
                <a:latin typeface="Times New Roman" panose="02020603050405020304" pitchFamily="18" charset="0"/>
                <a:cs typeface="Times New Roman" panose="02020603050405020304" pitchFamily="18" charset="0"/>
              </a:rPr>
              <a:t>Il conflitto di interessi nell’analisi del Consiglio di Stato</a:t>
            </a:r>
          </a:p>
        </p:txBody>
      </p:sp>
    </p:spTree>
    <p:extLst>
      <p:ext uri="{BB962C8B-B14F-4D97-AF65-F5344CB8AC3E}">
        <p14:creationId xmlns:p14="http://schemas.microsoft.com/office/powerpoint/2010/main" val="956992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Il </a:t>
            </a:r>
            <a:r>
              <a:rPr lang="it-IT" altLang="it-IT" sz="1800" b="1" dirty="0">
                <a:latin typeface="Times New Roman" panose="02020603050405020304" pitchFamily="18" charset="0"/>
                <a:cs typeface="Times New Roman" panose="02020603050405020304" pitchFamily="18" charset="0"/>
              </a:rPr>
              <a:t>conflitto reale (o attual</a:t>
            </a:r>
            <a:r>
              <a:rPr lang="it-IT" altLang="it-IT" sz="1800" dirty="0">
                <a:latin typeface="Times New Roman" panose="02020603050405020304" pitchFamily="18" charset="0"/>
                <a:cs typeface="Times New Roman" panose="02020603050405020304" pitchFamily="18" charset="0"/>
              </a:rPr>
              <a:t>e) è la situazione in cui l’interesse secondario (finanziario o non finanziario) di una persona – nel nostro caso un soggetto investito di pubbliche funzioni – tende ad interferire con l’interesse primario di un’altra parte – nel nostro caso la P.A. – verso cui la prima ha precisi doveri e responsabilità.</a:t>
            </a: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Il conflitto di interessi reale (o attuale) è quindi quello che si presenta nel momento in cui l’agente deve esprimere manifestare la sua volontà o esprimere un giudizio.</a:t>
            </a:r>
          </a:p>
          <a:p>
            <a:pPr marL="0" indent="0"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Il </a:t>
            </a:r>
            <a:r>
              <a:rPr lang="it-IT" altLang="it-IT" sz="1800" b="1" dirty="0">
                <a:latin typeface="Times New Roman" panose="02020603050405020304" pitchFamily="18" charset="0"/>
                <a:cs typeface="Times New Roman" panose="02020603050405020304" pitchFamily="18" charset="0"/>
              </a:rPr>
              <a:t>conflitto potenziale </a:t>
            </a:r>
            <a:r>
              <a:rPr lang="it-IT" altLang="it-IT" sz="1800" dirty="0">
                <a:latin typeface="Times New Roman" panose="02020603050405020304" pitchFamily="18" charset="0"/>
                <a:cs typeface="Times New Roman" panose="02020603050405020304" pitchFamily="18" charset="0"/>
              </a:rPr>
              <a:t>è la situazione in cui l’interesse secondario dell’agente (normalmente per il verificarsi di un certo evento o per il fatto di avere relazioni sociali e/o finanziarie con individui ed organizzazioni) potrebbe potenzialmente tendere ad interferire  (quindi in un momento successivo) con l’interesse primario. </a:t>
            </a: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Nel conflitto potenziale ci sono interessi rilevanti ma i compiti attuali dell’agente non sono compromessi da questi interessi</a:t>
            </a:r>
          </a:p>
          <a:p>
            <a:pPr marL="0" indent="0"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marL="0" indent="0"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332656"/>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conflitto di interessi reale e  potenziale  </a:t>
            </a:r>
          </a:p>
        </p:txBody>
      </p:sp>
    </p:spTree>
    <p:extLst>
      <p:ext uri="{BB962C8B-B14F-4D97-AF65-F5344CB8AC3E}">
        <p14:creationId xmlns:p14="http://schemas.microsoft.com/office/powerpoint/2010/main" val="1003504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eaLnBrk="1" hangingPunct="1">
              <a:buFont typeface="Wingdings 3" pitchFamily="18" charset="2"/>
              <a:buNone/>
            </a:pPr>
            <a:r>
              <a:rPr lang="it-IT" altLang="it-IT" sz="1600" dirty="0">
                <a:latin typeface="Times New Roman" panose="02020603050405020304" pitchFamily="18" charset="0"/>
                <a:cs typeface="Times New Roman" panose="02020603050405020304" pitchFamily="18" charset="0"/>
              </a:rPr>
              <a:t>Il conflitto apparente (o percepito) è la situazione in cui l’interesse secondario di una persona può apparentemente tendere a interferire, agli occhi di osservatori esterni, con l’interesse primario.</a:t>
            </a:r>
          </a:p>
          <a:p>
            <a:pPr marL="0" indent="0" eaLnBrk="1" hangingPunct="1">
              <a:buFont typeface="Wingdings 3" pitchFamily="18" charset="2"/>
              <a:buNone/>
            </a:pPr>
            <a:r>
              <a:rPr lang="it-IT" altLang="it-IT" sz="1600" dirty="0">
                <a:latin typeface="Times New Roman" panose="02020603050405020304" pitchFamily="18" charset="0"/>
                <a:cs typeface="Times New Roman" panose="02020603050405020304" pitchFamily="18" charset="0"/>
              </a:rPr>
              <a:t>Nel conflitto apparente la situazione è tale da poter arrecare seriamente danno alla reputazione dell’agente e a quella dell’amministrazione, anche quando l’interesse privato dell’agente non interferisce con quello dell’amministrazione o addirittura è a questo conforme.</a:t>
            </a:r>
          </a:p>
          <a:p>
            <a:pPr marL="0" indent="0">
              <a:buNone/>
            </a:pPr>
            <a:r>
              <a:rPr lang="it-IT" altLang="it-IT" sz="1600" dirty="0">
                <a:latin typeface="Times New Roman" panose="02020603050405020304" pitchFamily="18" charset="0"/>
                <a:cs typeface="Times New Roman" panose="02020603050405020304" pitchFamily="18" charset="0"/>
              </a:rPr>
              <a:t>Il rischio reputazionale è oggetto da tempo di studio in quanto l</a:t>
            </a:r>
            <a:r>
              <a:rPr lang="it-IT" sz="1600" dirty="0">
                <a:latin typeface="Times New Roman" panose="02020603050405020304" pitchFamily="18" charset="0"/>
                <a:cs typeface="Times New Roman" panose="02020603050405020304" pitchFamily="18" charset="0"/>
              </a:rPr>
              <a:t>a reputazione di una struttura non è più considerata come un elemento astratto e sfuggente e,  per quanto di difficile valutazione, è ormai considerata un bene fondamentale da dover gestire. La reputazione può infatti esercitare una decisiva influenza su molteplici variabili e contribuire, quindi, in misura significativa, se non determinante, all’affermazione della struttura stessa e della sua attività.</a:t>
            </a:r>
          </a:p>
          <a:p>
            <a:pPr marL="0" indent="0">
              <a:buNone/>
            </a:pPr>
            <a:r>
              <a:rPr lang="it-IT" sz="1600" dirty="0">
                <a:latin typeface="Times New Roman" panose="02020603050405020304" pitchFamily="18" charset="0"/>
                <a:cs typeface="Times New Roman" panose="02020603050405020304" pitchFamily="18" charset="0"/>
              </a:rPr>
              <a:t>La tematica è particolarmente rilevante nel mondo delle imprese, in cui è stata affermata la necessità di un'attività di audit sul rischio reputazionale per consentire di tenere costantemente sotto controllo lo stato della propria reputazione attraverso strumenti che permettono di adottare tempestivamente le contromisure opportune per ridurre il rischio reputazionale da rischio privo di qualsiasi controllo a rischio mitigabile.</a:t>
            </a:r>
            <a:endParaRPr lang="it-IT" altLang="it-IT" sz="16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endParaRPr lang="it-IT" altLang="it-IT" sz="16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altLang="it-IT" sz="16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6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6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332656"/>
            <a:ext cx="8326438" cy="666750"/>
          </a:xfrm>
        </p:spPr>
        <p:txBody>
          <a:bodyPr/>
          <a:lstStyle/>
          <a:p>
            <a:pPr eaLnBrk="1" hangingPunct="1"/>
            <a:r>
              <a:rPr lang="it-IT" altLang="it-IT" sz="2400" b="1" dirty="0">
                <a:latin typeface="Times New Roman" panose="02020603050405020304" pitchFamily="18" charset="0"/>
                <a:cs typeface="Times New Roman" panose="02020603050405020304" pitchFamily="18" charset="0"/>
              </a:rPr>
              <a:t>Il conflitto di interessi apparente e il rischio reputazionale</a:t>
            </a:r>
          </a:p>
        </p:txBody>
      </p:sp>
    </p:spTree>
    <p:extLst>
      <p:ext uri="{BB962C8B-B14F-4D97-AF65-F5344CB8AC3E}">
        <p14:creationId xmlns:p14="http://schemas.microsoft.com/office/powerpoint/2010/main" val="3286834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836712"/>
            <a:ext cx="8229600" cy="4937125"/>
          </a:xfrm>
        </p:spPr>
        <p:txBody>
          <a:bodyPr/>
          <a:lstStyle/>
          <a:p>
            <a:pPr marL="0" indent="0" eaLnBrk="1" hangingPunct="1">
              <a:buFont typeface="Wingdings 3" pitchFamily="18" charset="2"/>
              <a:buNone/>
            </a:pPr>
            <a:r>
              <a:rPr lang="it-IT" sz="1600" dirty="0">
                <a:latin typeface="Times New Roman" panose="02020603050405020304" pitchFamily="18" charset="0"/>
                <a:cs typeface="Times New Roman" panose="02020603050405020304" pitchFamily="18" charset="0"/>
              </a:rPr>
              <a:t>Secondo la definizione elaborata da Bennett e </a:t>
            </a:r>
            <a:r>
              <a:rPr lang="it-IT" sz="1600" dirty="0" err="1">
                <a:latin typeface="Times New Roman" panose="02020603050405020304" pitchFamily="18" charset="0"/>
                <a:cs typeface="Times New Roman" panose="02020603050405020304" pitchFamily="18" charset="0"/>
              </a:rPr>
              <a:t>Kottasz</a:t>
            </a:r>
            <a:r>
              <a:rPr lang="it-IT" sz="1600" dirty="0">
                <a:latin typeface="Times New Roman" panose="02020603050405020304" pitchFamily="18" charset="0"/>
                <a:cs typeface="Times New Roman" panose="02020603050405020304" pitchFamily="18" charset="0"/>
              </a:rPr>
              <a:t>, “la reputazione di un organizzazione [o di una impresa] è la fusione di tutte le aspettative, percezioni ed opinioni sviluppate nel tempo da clienti, impiegati, fornitori, investitori e vasto pubblico in relazione alle qualità dell’organizzazione, alle caratteristiche e ai comportamenti, che derivano dalla personale esperienza, il sentito dire o l’osservazione delle passate azioni dell’organizzazione”. </a:t>
            </a:r>
          </a:p>
          <a:p>
            <a:pPr marL="0" indent="0" eaLnBrk="1" hangingPunct="1">
              <a:buFont typeface="Wingdings 3" pitchFamily="18" charset="2"/>
              <a:buNone/>
            </a:pPr>
            <a:r>
              <a:rPr lang="it-IT" sz="1600" dirty="0">
                <a:latin typeface="Times New Roman" panose="02020603050405020304" pitchFamily="18" charset="0"/>
                <a:cs typeface="Times New Roman" panose="02020603050405020304" pitchFamily="18" charset="0"/>
              </a:rPr>
              <a:t>Da tale definizione si può far discendere che; - non esiste una univoca percezione della reputazione, ma questa è diversa a seconda dei portatori di interesse che ad essa ricollegano esigenze, interessi e parametri di giudizio; - la reputazione è sensibilmente influenzata dalle esperienze mediate dei soggetti in rapporto con la struttura; - la reputazione deriva dall’esercizio dell’attività protratto in un ragionevole lasso di tempo; - la reputazione affonda le proprie radici nei comportamenti e nelle azioni realmente poste in essere dalla struttura.</a:t>
            </a:r>
          </a:p>
          <a:p>
            <a:pPr marL="0" indent="0">
              <a:buNone/>
            </a:pPr>
            <a:r>
              <a:rPr lang="it-IT" sz="1600" dirty="0">
                <a:latin typeface="Times New Roman" panose="02020603050405020304" pitchFamily="18" charset="0"/>
                <a:cs typeface="Times New Roman" panose="02020603050405020304" pitchFamily="18" charset="0"/>
              </a:rPr>
              <a:t>Secondo un’altra accezione la reputazione riferita all’impresa può essere interpretata come sinonimo di credibilità, onorabilità rispetto alle obbligazioni ed agli impegni assunti; considerazione di cui l’impresa gode nell’ambiente economico in cui opera e complessivamente presso tutti coloro che sono portatori di interessi interni o esterni (clienti e consumatori). Ancora: prestigio, buon nome, rispettabilità, l’attitudine ad essere </a:t>
            </a:r>
            <a:r>
              <a:rPr lang="it-IT" sz="1600" dirty="0" err="1">
                <a:latin typeface="Times New Roman" panose="02020603050405020304" pitchFamily="18" charset="0"/>
                <a:cs typeface="Times New Roman" panose="02020603050405020304" pitchFamily="18" charset="0"/>
              </a:rPr>
              <a:t>compliant</a:t>
            </a:r>
            <a:r>
              <a:rPr lang="it-IT" sz="1600" dirty="0">
                <a:latin typeface="Times New Roman" panose="02020603050405020304" pitchFamily="18" charset="0"/>
                <a:cs typeface="Times New Roman" panose="02020603050405020304" pitchFamily="18" charset="0"/>
              </a:rPr>
              <a:t> rispetto ad una molteplicità di sistemi normativi e regolamentari; “capacità di essere competitiva sul mercato”; fiducia, affidabilità, stima e capacità di garantire definiti standard di prodotto o di servizio.  </a:t>
            </a:r>
            <a:endParaRPr lang="it-IT" altLang="it-IT" sz="16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6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6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683568" y="34925"/>
            <a:ext cx="8326438" cy="666750"/>
          </a:xfrm>
        </p:spPr>
        <p:txBody>
          <a:bodyPr/>
          <a:lstStyle/>
          <a:p>
            <a:pPr eaLnBrk="1" hangingPunct="1"/>
            <a:r>
              <a:rPr lang="it-IT" altLang="it-IT" sz="2400" b="1" dirty="0">
                <a:latin typeface="Times New Roman" panose="02020603050405020304" pitchFamily="18" charset="0"/>
                <a:cs typeface="Times New Roman" panose="02020603050405020304" pitchFamily="18" charset="0"/>
              </a:rPr>
              <a:t>La nozione di reputazione</a:t>
            </a:r>
          </a:p>
        </p:txBody>
      </p:sp>
    </p:spTree>
    <p:extLst>
      <p:ext uri="{BB962C8B-B14F-4D97-AF65-F5344CB8AC3E}">
        <p14:creationId xmlns:p14="http://schemas.microsoft.com/office/powerpoint/2010/main" val="12836762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ello slide Anutel per Office 2010 o successivi">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tellit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Modello slide Anutel per Office 2010 o successivi</Template>
  <TotalTime>11902</TotalTime>
  <Words>10155</Words>
  <Application>Microsoft Office PowerPoint</Application>
  <PresentationFormat>Presentazione su schermo (4:3)</PresentationFormat>
  <Paragraphs>351</Paragraphs>
  <Slides>56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56</vt:i4>
      </vt:variant>
    </vt:vector>
  </HeadingPairs>
  <TitlesOfParts>
    <vt:vector size="62" baseType="lpstr">
      <vt:lpstr>Arial</vt:lpstr>
      <vt:lpstr>Gill Sans MT</vt:lpstr>
      <vt:lpstr>Times New Roman</vt:lpstr>
      <vt:lpstr>Wingdings</vt:lpstr>
      <vt:lpstr>Wingdings 3</vt:lpstr>
      <vt:lpstr>Modello slide Anutel per Office 2010 o successivi</vt:lpstr>
      <vt:lpstr>Presentazione standard di PowerPoint</vt:lpstr>
      <vt:lpstr>Il conflitto di interessi</vt:lpstr>
      <vt:lpstr>Il conflitto di interessi nell’OCSE e nell’UE</vt:lpstr>
      <vt:lpstr>Il conflitto di interessi nell’analisi del Consiglio di Stato</vt:lpstr>
      <vt:lpstr>Il conflitto di interessi nell’analisi del Consiglio di Stato</vt:lpstr>
      <vt:lpstr>Il conflitto di interessi nell’analisi del Consiglio di Stato</vt:lpstr>
      <vt:lpstr>Il conflitto di interessi reale e  potenziale  </vt:lpstr>
      <vt:lpstr>Il conflitto di interessi apparente e il rischio reputazionale</vt:lpstr>
      <vt:lpstr>La nozione di reputazione</vt:lpstr>
      <vt:lpstr>Il conflitto di interessi diretto e indiretto e i suoi effetti</vt:lpstr>
      <vt:lpstr>Le norme generali sul conflitto di interessi</vt:lpstr>
      <vt:lpstr>Il conflitto di interessi  e l’obbligo di astensione</vt:lpstr>
      <vt:lpstr>La violazione dell’obbligo di astensione e gli effetti nell’attività giurisdizionale</vt:lpstr>
      <vt:lpstr>Il conflitto di interessi  e l’obbligo di astensione</vt:lpstr>
      <vt:lpstr>Il conflitto di interessi  negli incarichi</vt:lpstr>
      <vt:lpstr>Il conflitto di interessi  nell’attività contrattuale</vt:lpstr>
      <vt:lpstr>Il conflitto di interessi  nell’attività contrattuale</vt:lpstr>
      <vt:lpstr>Il conflitto di interessi  e l’obbligo di astensione</vt:lpstr>
      <vt:lpstr>L’obbligo di astensione</vt:lpstr>
      <vt:lpstr>Il divieto di pantouflage</vt:lpstr>
      <vt:lpstr>Il codice di comportamenti allegato al CCNL Enti locali del 2004</vt:lpstr>
      <vt:lpstr>L’obbligo di astensione nelle commissioni giudicatrici dei pubblici concorsi</vt:lpstr>
      <vt:lpstr>Il conflitto di interessi  nella giurisprudenza</vt:lpstr>
      <vt:lpstr>Il conflitto di interessi  nella giurisprudenza</vt:lpstr>
      <vt:lpstr>Presentazione standard di PowerPoint</vt:lpstr>
      <vt:lpstr>Presentazione standard di PowerPoint</vt:lpstr>
      <vt:lpstr>Presentazione standard di PowerPoint</vt:lpstr>
      <vt:lpstr>Il conflitto di interessi nel PNA 2019: i dipendenti</vt:lpstr>
      <vt:lpstr>La gestione del conflitto di interessi nel PNA 2019</vt:lpstr>
      <vt:lpstr>Il conflitto di interessi nell’attività contrattuale</vt:lpstr>
      <vt:lpstr>Il conflitto di interessi nel PNA 2019: i consulenti</vt:lpstr>
      <vt:lpstr>I criteri di autovalutazione del conflitto di interessi</vt:lpstr>
      <vt:lpstr>I criteri di autovalutazione del conflitto di interessi (segue)</vt:lpstr>
      <vt:lpstr>Il conflitto di interessi e il «raffreddamento»</vt:lpstr>
      <vt:lpstr>Il conflitto di interessi in ambito sanitario</vt:lpstr>
      <vt:lpstr> Il conflitto di interessi dei medici e le linee guida AGENAS</vt:lpstr>
      <vt:lpstr> Il conflitto di interessi dei medici e le linee guida AGENAS</vt:lpstr>
      <vt:lpstr> La dichiarazione di interessi per i sanitari e l’AGENAS</vt:lpstr>
      <vt:lpstr> I modelli per la dichiarazione di interessi per i sanitari </vt:lpstr>
      <vt:lpstr> Dichiarazioni di interessi per sponsor di eventi</vt:lpstr>
      <vt:lpstr> Il conflitto di interessi negli appalti in sanità</vt:lpstr>
      <vt:lpstr>La dichiarazione di conflitto di interessi: procedura ed effetti</vt:lpstr>
      <vt:lpstr> La segnalazione del conflitto di interessi secondo l’ANAC</vt:lpstr>
      <vt:lpstr> Il conflitto di interessi nella casistica ANAC</vt:lpstr>
      <vt:lpstr> Le commissioni di concorso nella casistica del giudice amministrativo</vt:lpstr>
      <vt:lpstr>Presentazione standard di PowerPoint</vt:lpstr>
      <vt:lpstr>Presentazione standard di PowerPoint</vt:lpstr>
      <vt:lpstr>La Corte costituzionali e i conflitti di interesse</vt:lpstr>
      <vt:lpstr>Le misure per evitare conflitti di interesse nelle commissioni giudicatrici</vt:lpstr>
      <vt:lpstr>Le misure sull’obbligo di astensione nelle commissioni giudicatrici</vt:lpstr>
      <vt:lpstr>Una recente sentenza sulla composizione della commissione giudicatrice</vt:lpstr>
      <vt:lpstr>l conflitti di interesse nelle società pubbliche</vt:lpstr>
      <vt:lpstr>l conflitti di interesse nelle società pubbliche</vt:lpstr>
      <vt:lpstr>l conflitti di interesse nelle società private</vt:lpstr>
      <vt:lpstr>l conflitti di interesse nella società Riso Gallo</vt:lpstr>
      <vt:lpstr>l conflitti di interesse nella società Riso Gallo</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Hp</dc:creator>
  <cp:lastModifiedBy>Claudio Galtieri</cp:lastModifiedBy>
  <cp:revision>156</cp:revision>
  <cp:lastPrinted>2020-06-01T07:38:30Z</cp:lastPrinted>
  <dcterms:created xsi:type="dcterms:W3CDTF">2019-11-12T10:51:11Z</dcterms:created>
  <dcterms:modified xsi:type="dcterms:W3CDTF">2020-06-01T07:40:54Z</dcterms:modified>
</cp:coreProperties>
</file>