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4"/>
  </p:notesMasterIdLst>
  <p:handoutMasterIdLst>
    <p:handoutMasterId r:id="rId55"/>
  </p:handoutMasterIdLst>
  <p:sldIdLst>
    <p:sldId id="256" r:id="rId2"/>
    <p:sldId id="639" r:id="rId3"/>
    <p:sldId id="618" r:id="rId4"/>
    <p:sldId id="652" r:id="rId5"/>
    <p:sldId id="641" r:id="rId6"/>
    <p:sldId id="642" r:id="rId7"/>
    <p:sldId id="643" r:id="rId8"/>
    <p:sldId id="644" r:id="rId9"/>
    <p:sldId id="645" r:id="rId10"/>
    <p:sldId id="640" r:id="rId11"/>
    <p:sldId id="646" r:id="rId12"/>
    <p:sldId id="647" r:id="rId13"/>
    <p:sldId id="648" r:id="rId14"/>
    <p:sldId id="649" r:id="rId15"/>
    <p:sldId id="651" r:id="rId16"/>
    <p:sldId id="673" r:id="rId17"/>
    <p:sldId id="653" r:id="rId18"/>
    <p:sldId id="654" r:id="rId19"/>
    <p:sldId id="655" r:id="rId20"/>
    <p:sldId id="664" r:id="rId21"/>
    <p:sldId id="663" r:id="rId22"/>
    <p:sldId id="656" r:id="rId23"/>
    <p:sldId id="657" r:id="rId24"/>
    <p:sldId id="658" r:id="rId25"/>
    <p:sldId id="659" r:id="rId26"/>
    <p:sldId id="660" r:id="rId27"/>
    <p:sldId id="661" r:id="rId28"/>
    <p:sldId id="662" r:id="rId29"/>
    <p:sldId id="665" r:id="rId30"/>
    <p:sldId id="666" r:id="rId31"/>
    <p:sldId id="667" r:id="rId32"/>
    <p:sldId id="668" r:id="rId33"/>
    <p:sldId id="683" r:id="rId34"/>
    <p:sldId id="684" r:id="rId35"/>
    <p:sldId id="670" r:id="rId36"/>
    <p:sldId id="685" r:id="rId37"/>
    <p:sldId id="671" r:id="rId38"/>
    <p:sldId id="678" r:id="rId39"/>
    <p:sldId id="679" r:id="rId40"/>
    <p:sldId id="682" r:id="rId41"/>
    <p:sldId id="681" r:id="rId42"/>
    <p:sldId id="688" r:id="rId43"/>
    <p:sldId id="689" r:id="rId44"/>
    <p:sldId id="633" r:id="rId45"/>
    <p:sldId id="686" r:id="rId46"/>
    <p:sldId id="690" r:id="rId47"/>
    <p:sldId id="687" r:id="rId48"/>
    <p:sldId id="691" r:id="rId49"/>
    <p:sldId id="675" r:id="rId50"/>
    <p:sldId id="676" r:id="rId51"/>
    <p:sldId id="677" r:id="rId52"/>
    <p:sldId id="627" r:id="rId53"/>
  </p:sldIdLst>
  <p:sldSz cx="9144000" cy="6858000" type="screen4x3"/>
  <p:notesSz cx="7099300" cy="10234613"/>
  <p:defaultTextStyle>
    <a:defPPr>
      <a:defRPr lang="it-IT"/>
    </a:defPPr>
    <a:lvl1pPr algn="l" rtl="0" fontAlgn="base">
      <a:spcBef>
        <a:spcPct val="0"/>
      </a:spcBef>
      <a:spcAft>
        <a:spcPct val="0"/>
      </a:spcAft>
      <a:defRPr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b="1" kern="1200">
        <a:solidFill>
          <a:schemeClr val="tx1"/>
        </a:solidFill>
        <a:latin typeface="Arial" pitchFamily="34" charset="0"/>
        <a:ea typeface="+mn-ea"/>
        <a:cs typeface="Arial" pitchFamily="34" charset="0"/>
      </a:defRPr>
    </a:lvl5pPr>
    <a:lvl6pPr marL="2286000" algn="l" defTabSz="914400" rtl="0" eaLnBrk="1" latinLnBrk="0" hangingPunct="1">
      <a:defRPr b="1" kern="1200">
        <a:solidFill>
          <a:schemeClr val="tx1"/>
        </a:solidFill>
        <a:latin typeface="Arial" pitchFamily="34" charset="0"/>
        <a:ea typeface="+mn-ea"/>
        <a:cs typeface="Arial" pitchFamily="34" charset="0"/>
      </a:defRPr>
    </a:lvl6pPr>
    <a:lvl7pPr marL="2743200" algn="l" defTabSz="914400" rtl="0" eaLnBrk="1" latinLnBrk="0" hangingPunct="1">
      <a:defRPr b="1" kern="1200">
        <a:solidFill>
          <a:schemeClr val="tx1"/>
        </a:solidFill>
        <a:latin typeface="Arial" pitchFamily="34" charset="0"/>
        <a:ea typeface="+mn-ea"/>
        <a:cs typeface="Arial" pitchFamily="34" charset="0"/>
      </a:defRPr>
    </a:lvl7pPr>
    <a:lvl8pPr marL="3200400" algn="l" defTabSz="914400" rtl="0" eaLnBrk="1" latinLnBrk="0" hangingPunct="1">
      <a:defRPr b="1" kern="1200">
        <a:solidFill>
          <a:schemeClr val="tx1"/>
        </a:solidFill>
        <a:latin typeface="Arial" pitchFamily="34" charset="0"/>
        <a:ea typeface="+mn-ea"/>
        <a:cs typeface="Arial" pitchFamily="34" charset="0"/>
      </a:defRPr>
    </a:lvl8pPr>
    <a:lvl9pPr marL="3657600" algn="l" defTabSz="914400" rtl="0" eaLnBrk="1" latinLnBrk="0" hangingPunct="1">
      <a:defRPr b="1"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CCECFF"/>
    <a:srgbClr val="666699"/>
    <a:srgbClr val="727C7B"/>
    <a:srgbClr val="FFFF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AB59BF-20C0-0B1D-AA6C-EC64DEE5EACB}" v="3618" dt="2020-06-15T18:00:37.104"/>
    <p1510:client id="{59DBB11B-52FD-6E8B-7A2B-D185C91152C9}" v="7525" dt="2020-06-15T15:17:40.724"/>
    <p1510:client id="{6DBE78EC-405D-2E41-A37E-812A5DC3DF15}" v="3874" dt="2020-06-15T21:40:53.748"/>
    <p1510:client id="{CD7768C6-412B-3832-8DA7-B316C4AD609A}" v="16" dt="2020-06-15T19:56:54.230"/>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8030" autoAdjust="0"/>
    <p:restoredTop sz="93381" autoAdjust="0"/>
  </p:normalViewPr>
  <p:slideViewPr>
    <p:cSldViewPr>
      <p:cViewPr varScale="1">
        <p:scale>
          <a:sx n="115" d="100"/>
          <a:sy n="115" d="100"/>
        </p:scale>
        <p:origin x="297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3276" y="-96"/>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1" y="0"/>
            <a:ext cx="3076363" cy="511731"/>
          </a:xfrm>
          <a:prstGeom prst="rect">
            <a:avLst/>
          </a:prstGeom>
        </p:spPr>
        <p:txBody>
          <a:bodyPr vert="horz" lIns="94768" tIns="47384" rIns="94768" bIns="47384" rtlCol="0"/>
          <a:lstStyle>
            <a:lvl1pPr algn="l">
              <a:defRPr sz="1200">
                <a:latin typeface="Arial" charset="0"/>
                <a:cs typeface="Arial" charset="0"/>
              </a:defRPr>
            </a:lvl1pPr>
          </a:lstStyle>
          <a:p>
            <a:pPr>
              <a:defRPr/>
            </a:pPr>
            <a:endParaRPr lang="it-IT"/>
          </a:p>
        </p:txBody>
      </p:sp>
      <p:sp>
        <p:nvSpPr>
          <p:cNvPr id="3" name="Segnaposto data 2"/>
          <p:cNvSpPr>
            <a:spLocks noGrp="1"/>
          </p:cNvSpPr>
          <p:nvPr>
            <p:ph type="dt" sz="quarter" idx="1"/>
          </p:nvPr>
        </p:nvSpPr>
        <p:spPr>
          <a:xfrm>
            <a:off x="4021295" y="0"/>
            <a:ext cx="3076363" cy="511731"/>
          </a:xfrm>
          <a:prstGeom prst="rect">
            <a:avLst/>
          </a:prstGeom>
        </p:spPr>
        <p:txBody>
          <a:bodyPr vert="horz" lIns="94768" tIns="47384" rIns="94768" bIns="47384" rtlCol="0"/>
          <a:lstStyle>
            <a:lvl1pPr algn="r">
              <a:defRPr sz="1200">
                <a:latin typeface="Arial" charset="0"/>
                <a:cs typeface="Arial" charset="0"/>
              </a:defRPr>
            </a:lvl1pPr>
          </a:lstStyle>
          <a:p>
            <a:pPr>
              <a:defRPr/>
            </a:pPr>
            <a:fld id="{FF2A732D-C45E-4330-ABA5-35837F385C21}" type="datetimeFigureOut">
              <a:rPr lang="it-IT"/>
              <a:pPr>
                <a:defRPr/>
              </a:pPr>
              <a:t>26/06/2020</a:t>
            </a:fld>
            <a:endParaRPr lang="it-IT"/>
          </a:p>
        </p:txBody>
      </p:sp>
      <p:sp>
        <p:nvSpPr>
          <p:cNvPr id="4" name="Segnaposto piè di pagina 3"/>
          <p:cNvSpPr>
            <a:spLocks noGrp="1"/>
          </p:cNvSpPr>
          <p:nvPr>
            <p:ph type="ftr" sz="quarter" idx="2"/>
          </p:nvPr>
        </p:nvSpPr>
        <p:spPr>
          <a:xfrm>
            <a:off x="1" y="9721106"/>
            <a:ext cx="3076363" cy="511731"/>
          </a:xfrm>
          <a:prstGeom prst="rect">
            <a:avLst/>
          </a:prstGeom>
        </p:spPr>
        <p:txBody>
          <a:bodyPr vert="horz" lIns="94768" tIns="47384" rIns="94768" bIns="47384" rtlCol="0" anchor="b"/>
          <a:lstStyle>
            <a:lvl1pPr algn="l">
              <a:defRPr sz="1200">
                <a:latin typeface="Arial" charset="0"/>
                <a:cs typeface="Arial" charset="0"/>
              </a:defRPr>
            </a:lvl1pPr>
          </a:lstStyle>
          <a:p>
            <a:pPr>
              <a:defRPr/>
            </a:pPr>
            <a:endParaRPr lang="it-IT"/>
          </a:p>
        </p:txBody>
      </p:sp>
      <p:sp>
        <p:nvSpPr>
          <p:cNvPr id="5" name="Segnaposto numero diapositiva 4"/>
          <p:cNvSpPr>
            <a:spLocks noGrp="1"/>
          </p:cNvSpPr>
          <p:nvPr>
            <p:ph type="sldNum" sz="quarter" idx="3"/>
          </p:nvPr>
        </p:nvSpPr>
        <p:spPr>
          <a:xfrm>
            <a:off x="4021295" y="9721106"/>
            <a:ext cx="3076363" cy="511731"/>
          </a:xfrm>
          <a:prstGeom prst="rect">
            <a:avLst/>
          </a:prstGeom>
        </p:spPr>
        <p:txBody>
          <a:bodyPr vert="horz" lIns="94768" tIns="47384" rIns="94768" bIns="47384" rtlCol="0" anchor="b"/>
          <a:lstStyle>
            <a:lvl1pPr algn="r">
              <a:defRPr sz="1200">
                <a:latin typeface="Arial" charset="0"/>
                <a:cs typeface="Arial" charset="0"/>
              </a:defRPr>
            </a:lvl1pPr>
          </a:lstStyle>
          <a:p>
            <a:pPr>
              <a:defRPr/>
            </a:pPr>
            <a:fld id="{8272DB3F-123F-4ADE-9BB0-C0DB42FEAA30}" type="slidenum">
              <a:rPr lang="it-IT"/>
              <a:pPr>
                <a:defRPr/>
              </a:pPr>
              <a:t>‹N›</a:t>
            </a:fld>
            <a:endParaRPr lang="it-IT"/>
          </a:p>
        </p:txBody>
      </p:sp>
    </p:spTree>
    <p:extLst>
      <p:ext uri="{BB962C8B-B14F-4D97-AF65-F5344CB8AC3E}">
        <p14:creationId xmlns:p14="http://schemas.microsoft.com/office/powerpoint/2010/main" val="16496237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1" y="0"/>
            <a:ext cx="3076363" cy="511731"/>
          </a:xfrm>
          <a:prstGeom prst="rect">
            <a:avLst/>
          </a:prstGeom>
          <a:noFill/>
          <a:ln w="9525">
            <a:noFill/>
            <a:miter lim="800000"/>
            <a:headEnd/>
            <a:tailEnd/>
          </a:ln>
          <a:effectLst/>
        </p:spPr>
        <p:txBody>
          <a:bodyPr vert="horz" wrap="square" lIns="94768" tIns="47384" rIns="94768" bIns="47384" numCol="1" anchor="t" anchorCtr="0" compatLnSpc="1">
            <a:prstTxWarp prst="textNoShape">
              <a:avLst/>
            </a:prstTxWarp>
          </a:bodyPr>
          <a:lstStyle>
            <a:lvl1pPr>
              <a:defRPr sz="1200" b="0">
                <a:latin typeface="Arial" charset="0"/>
                <a:cs typeface="Arial" charset="0"/>
              </a:defRPr>
            </a:lvl1pPr>
          </a:lstStyle>
          <a:p>
            <a:pPr>
              <a:defRPr/>
            </a:pPr>
            <a:endParaRPr lang="it-IT"/>
          </a:p>
        </p:txBody>
      </p:sp>
      <p:sp>
        <p:nvSpPr>
          <p:cNvPr id="103427" name="Rectangle 3"/>
          <p:cNvSpPr>
            <a:spLocks noGrp="1" noChangeArrowheads="1"/>
          </p:cNvSpPr>
          <p:nvPr>
            <p:ph type="dt" idx="1"/>
          </p:nvPr>
        </p:nvSpPr>
        <p:spPr bwMode="auto">
          <a:xfrm>
            <a:off x="4021295" y="0"/>
            <a:ext cx="3076363" cy="511731"/>
          </a:xfrm>
          <a:prstGeom prst="rect">
            <a:avLst/>
          </a:prstGeom>
          <a:noFill/>
          <a:ln w="9525">
            <a:noFill/>
            <a:miter lim="800000"/>
            <a:headEnd/>
            <a:tailEnd/>
          </a:ln>
          <a:effectLst/>
        </p:spPr>
        <p:txBody>
          <a:bodyPr vert="horz" wrap="square" lIns="94768" tIns="47384" rIns="94768" bIns="47384" numCol="1" anchor="t" anchorCtr="0" compatLnSpc="1">
            <a:prstTxWarp prst="textNoShape">
              <a:avLst/>
            </a:prstTxWarp>
          </a:bodyPr>
          <a:lstStyle>
            <a:lvl1pPr algn="r">
              <a:defRPr sz="1200" b="0">
                <a:latin typeface="Arial" charset="0"/>
                <a:cs typeface="Arial" charset="0"/>
              </a:defRPr>
            </a:lvl1pPr>
          </a:lstStyle>
          <a:p>
            <a:pPr>
              <a:defRPr/>
            </a:pPr>
            <a:endParaRPr lang="it-IT"/>
          </a:p>
        </p:txBody>
      </p:sp>
      <p:sp>
        <p:nvSpPr>
          <p:cNvPr id="7172"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30" name="Rectangle 6"/>
          <p:cNvSpPr>
            <a:spLocks noGrp="1" noChangeArrowheads="1"/>
          </p:cNvSpPr>
          <p:nvPr>
            <p:ph type="ftr" sz="quarter" idx="4"/>
          </p:nvPr>
        </p:nvSpPr>
        <p:spPr bwMode="auto">
          <a:xfrm>
            <a:off x="1" y="9721106"/>
            <a:ext cx="3076363" cy="511731"/>
          </a:xfrm>
          <a:prstGeom prst="rect">
            <a:avLst/>
          </a:prstGeom>
          <a:noFill/>
          <a:ln w="9525">
            <a:noFill/>
            <a:miter lim="800000"/>
            <a:headEnd/>
            <a:tailEnd/>
          </a:ln>
          <a:effectLst/>
        </p:spPr>
        <p:txBody>
          <a:bodyPr vert="horz" wrap="square" lIns="94768" tIns="47384" rIns="94768" bIns="47384" numCol="1" anchor="b" anchorCtr="0" compatLnSpc="1">
            <a:prstTxWarp prst="textNoShape">
              <a:avLst/>
            </a:prstTxWarp>
          </a:bodyPr>
          <a:lstStyle>
            <a:lvl1pPr>
              <a:defRPr sz="1200" b="0">
                <a:latin typeface="Arial" charset="0"/>
                <a:cs typeface="Arial" charset="0"/>
              </a:defRPr>
            </a:lvl1pPr>
          </a:lstStyle>
          <a:p>
            <a:pPr>
              <a:defRPr/>
            </a:pPr>
            <a:endParaRPr lang="it-IT"/>
          </a:p>
        </p:txBody>
      </p:sp>
    </p:spTree>
    <p:extLst>
      <p:ext uri="{BB962C8B-B14F-4D97-AF65-F5344CB8AC3E}">
        <p14:creationId xmlns:p14="http://schemas.microsoft.com/office/powerpoint/2010/main" val="23612330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titolo">
    <p:spTree>
      <p:nvGrpSpPr>
        <p:cNvPr id="1" name=""/>
        <p:cNvGrpSpPr/>
        <p:nvPr/>
      </p:nvGrpSpPr>
      <p:grpSpPr>
        <a:xfrm>
          <a:off x="0" y="0"/>
          <a:ext cx="0" cy="0"/>
          <a:chOff x="0" y="0"/>
          <a:chExt cx="0" cy="0"/>
        </a:xfrm>
      </p:grpSpPr>
      <p:sp>
        <p:nvSpPr>
          <p:cNvPr id="2" name="Rettangolo 1"/>
          <p:cNvSpPr/>
          <p:nvPr userDrawn="1"/>
        </p:nvSpPr>
        <p:spPr>
          <a:xfrm>
            <a:off x="914400" y="549275"/>
            <a:ext cx="7413625" cy="2951163"/>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Rettangolo 2"/>
          <p:cNvSpPr/>
          <p:nvPr/>
        </p:nvSpPr>
        <p:spPr>
          <a:xfrm>
            <a:off x="914400" y="4365625"/>
            <a:ext cx="7315200" cy="1223963"/>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Rettangolo 3"/>
          <p:cNvSpPr/>
          <p:nvPr userDrawn="1"/>
        </p:nvSpPr>
        <p:spPr>
          <a:xfrm>
            <a:off x="914400" y="549275"/>
            <a:ext cx="228600" cy="29591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ttangolo 4"/>
          <p:cNvSpPr/>
          <p:nvPr/>
        </p:nvSpPr>
        <p:spPr>
          <a:xfrm>
            <a:off x="914400" y="4365625"/>
            <a:ext cx="228600" cy="1223963"/>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4276348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8" name="Segnaposto contenuto 7"/>
          <p:cNvSpPr>
            <a:spLocks noGrp="1"/>
          </p:cNvSpPr>
          <p:nvPr>
            <p:ph sz="quarter" idx="1"/>
          </p:nvPr>
        </p:nvSpPr>
        <p:spPr>
          <a:xfrm>
            <a:off x="457200" y="1219200"/>
            <a:ext cx="8229600" cy="4802088"/>
          </a:xfrm>
        </p:spPr>
        <p:txBody>
          <a:bodyPr/>
          <a:lstStyle>
            <a:lvl1pPr algn="just">
              <a:defRPr/>
            </a:lvl1pPr>
            <a:lvl2pPr algn="just">
              <a:defRPr/>
            </a:lvl2pPr>
            <a:lvl3pPr algn="just">
              <a:defRPr/>
            </a:lvl3pPr>
            <a:lvl4pPr algn="just">
              <a:defRPr/>
            </a:lvl4pPr>
            <a:lvl5pPr algn="just">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Segnaposto titolo 21"/>
          <p:cNvSpPr>
            <a:spLocks noGrp="1"/>
          </p:cNvSpPr>
          <p:nvPr>
            <p:ph type="title"/>
          </p:nvPr>
        </p:nvSpPr>
        <p:spPr bwMode="auto">
          <a:xfrm>
            <a:off x="457200" y="476250"/>
            <a:ext cx="8256587" cy="666750"/>
          </a:xfrm>
          <a:prstGeom prst="rect">
            <a:avLst/>
          </a:prstGeom>
          <a:solidFill>
            <a:srgbClr val="EAEAEA">
              <a:alpha val="41176"/>
            </a:srgbClr>
          </a:solidFill>
          <a:ln>
            <a:noFill/>
          </a:ln>
        </p:spPr>
        <p:txBody>
          <a:bodyPr/>
          <a:lstStyle/>
          <a:p>
            <a:pPr lvl="0"/>
            <a:r>
              <a:rPr lang="it-IT" altLang="it-IT"/>
              <a:t>Fare clic per modificare lo stile del titolo</a:t>
            </a:r>
            <a:endParaRPr lang="en-US" altLang="it-IT"/>
          </a:p>
        </p:txBody>
      </p:sp>
    </p:spTree>
    <p:extLst>
      <p:ext uri="{BB962C8B-B14F-4D97-AF65-F5344CB8AC3E}">
        <p14:creationId xmlns:p14="http://schemas.microsoft.com/office/powerpoint/2010/main" val="32328710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21"/>
          <p:cNvSpPr>
            <a:spLocks noGrp="1"/>
          </p:cNvSpPr>
          <p:nvPr>
            <p:ph type="title"/>
          </p:nvPr>
        </p:nvSpPr>
        <p:spPr bwMode="auto">
          <a:xfrm>
            <a:off x="457200" y="476250"/>
            <a:ext cx="8256588" cy="666750"/>
          </a:xfrm>
          <a:prstGeom prst="rect">
            <a:avLst/>
          </a:prstGeom>
          <a:solidFill>
            <a:srgbClr val="EAEAEA">
              <a:alpha val="4117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it-IT" altLang="it-IT"/>
              <a:t>Fare clic per modificare lo stile del titolo</a:t>
            </a:r>
            <a:endParaRPr lang="en-US" altLang="it-IT"/>
          </a:p>
        </p:txBody>
      </p:sp>
      <p:sp>
        <p:nvSpPr>
          <p:cNvPr id="1027" name="Segnaposto testo 12"/>
          <p:cNvSpPr>
            <a:spLocks noGrp="1"/>
          </p:cNvSpPr>
          <p:nvPr>
            <p:ph type="body" idx="1"/>
          </p:nvPr>
        </p:nvSpPr>
        <p:spPr bwMode="auto">
          <a:xfrm>
            <a:off x="457200" y="1219200"/>
            <a:ext cx="8229600" cy="480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1028" name="Connettore 1 28"/>
          <p:cNvSpPr>
            <a:spLocks noChangeShapeType="1"/>
          </p:cNvSpPr>
          <p:nvPr/>
        </p:nvSpPr>
        <p:spPr bwMode="auto">
          <a:xfrm>
            <a:off x="457200" y="1143000"/>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6" name="Segnaposto numero diapositiva 5"/>
          <p:cNvSpPr txBox="1">
            <a:spLocks/>
          </p:cNvSpPr>
          <p:nvPr/>
        </p:nvSpPr>
        <p:spPr>
          <a:xfrm>
            <a:off x="6732588" y="6165850"/>
            <a:ext cx="1981200" cy="365125"/>
          </a:xfrm>
          <a:prstGeom prst="rect">
            <a:avLst/>
          </a:prstGeom>
        </p:spPr>
        <p:txBody>
          <a:bodyPr/>
          <a:lstStyle>
            <a:defPPr>
              <a:defRPr lang="it-IT"/>
            </a:defPPr>
            <a:lvl1pPr algn="l" rtl="0" eaLnBrk="1" fontAlgn="base" latinLnBrk="0" hangingPunct="1">
              <a:spcBef>
                <a:spcPct val="0"/>
              </a:spcBef>
              <a:spcAft>
                <a:spcPct val="0"/>
              </a:spcAft>
              <a:defRPr kumimoji="0" sz="1400" b="1" kern="1200">
                <a:solidFill>
                  <a:schemeClr val="tx2"/>
                </a:solidFill>
                <a:latin typeface="Arial" charset="0"/>
                <a:ea typeface="+mn-ea"/>
                <a:cs typeface="Arial" charset="0"/>
              </a:defRPr>
            </a:lvl1pPr>
            <a:lvl2pPr marL="457200" algn="l" rtl="0" fontAlgn="base">
              <a:spcBef>
                <a:spcPct val="0"/>
              </a:spcBef>
              <a:spcAft>
                <a:spcPct val="0"/>
              </a:spcAft>
              <a:defRPr b="1" kern="1200">
                <a:solidFill>
                  <a:schemeClr val="tx1"/>
                </a:solidFill>
                <a:latin typeface="Arial" charset="0"/>
                <a:ea typeface="+mn-ea"/>
                <a:cs typeface="Arial" charset="0"/>
              </a:defRPr>
            </a:lvl2pPr>
            <a:lvl3pPr marL="914400" algn="l" rtl="0" fontAlgn="base">
              <a:spcBef>
                <a:spcPct val="0"/>
              </a:spcBef>
              <a:spcAft>
                <a:spcPct val="0"/>
              </a:spcAft>
              <a:defRPr b="1" kern="1200">
                <a:solidFill>
                  <a:schemeClr val="tx1"/>
                </a:solidFill>
                <a:latin typeface="Arial" charset="0"/>
                <a:ea typeface="+mn-ea"/>
                <a:cs typeface="Arial" charset="0"/>
              </a:defRPr>
            </a:lvl3pPr>
            <a:lvl4pPr marL="1371600" algn="l" rtl="0" fontAlgn="base">
              <a:spcBef>
                <a:spcPct val="0"/>
              </a:spcBef>
              <a:spcAft>
                <a:spcPct val="0"/>
              </a:spcAft>
              <a:defRPr b="1" kern="1200">
                <a:solidFill>
                  <a:schemeClr val="tx1"/>
                </a:solidFill>
                <a:latin typeface="Arial" charset="0"/>
                <a:ea typeface="+mn-ea"/>
                <a:cs typeface="Arial" charset="0"/>
              </a:defRPr>
            </a:lvl4pPr>
            <a:lvl5pPr marL="1828800" algn="l" rtl="0" fontAlgn="base">
              <a:spcBef>
                <a:spcPct val="0"/>
              </a:spcBef>
              <a:spcAft>
                <a:spcPct val="0"/>
              </a:spcAft>
              <a:defRPr b="1" kern="1200">
                <a:solidFill>
                  <a:schemeClr val="tx1"/>
                </a:solidFill>
                <a:latin typeface="Arial" charset="0"/>
                <a:ea typeface="+mn-ea"/>
                <a:cs typeface="Arial" charset="0"/>
              </a:defRPr>
            </a:lvl5pPr>
            <a:lvl6pPr marL="2286000" algn="l" defTabSz="914400" rtl="0" eaLnBrk="1" latinLnBrk="0" hangingPunct="1">
              <a:defRPr b="1" kern="1200">
                <a:solidFill>
                  <a:schemeClr val="tx1"/>
                </a:solidFill>
                <a:latin typeface="Arial" charset="0"/>
                <a:ea typeface="+mn-ea"/>
                <a:cs typeface="Arial" charset="0"/>
              </a:defRPr>
            </a:lvl6pPr>
            <a:lvl7pPr marL="2743200" algn="l" defTabSz="914400" rtl="0" eaLnBrk="1" latinLnBrk="0" hangingPunct="1">
              <a:defRPr b="1" kern="1200">
                <a:solidFill>
                  <a:schemeClr val="tx1"/>
                </a:solidFill>
                <a:latin typeface="Arial" charset="0"/>
                <a:ea typeface="+mn-ea"/>
                <a:cs typeface="Arial" charset="0"/>
              </a:defRPr>
            </a:lvl7pPr>
            <a:lvl8pPr marL="3200400" algn="l" defTabSz="914400" rtl="0" eaLnBrk="1" latinLnBrk="0" hangingPunct="1">
              <a:defRPr b="1" kern="1200">
                <a:solidFill>
                  <a:schemeClr val="tx1"/>
                </a:solidFill>
                <a:latin typeface="Arial" charset="0"/>
                <a:ea typeface="+mn-ea"/>
                <a:cs typeface="Arial" charset="0"/>
              </a:defRPr>
            </a:lvl8pPr>
            <a:lvl9pPr marL="3657600" algn="l" defTabSz="914400" rtl="0" eaLnBrk="1" latinLnBrk="0" hangingPunct="1">
              <a:defRPr b="1" kern="1200">
                <a:solidFill>
                  <a:schemeClr val="tx1"/>
                </a:solidFill>
                <a:latin typeface="Arial" charset="0"/>
                <a:ea typeface="+mn-ea"/>
                <a:cs typeface="Arial" charset="0"/>
              </a:defRPr>
            </a:lvl9pPr>
          </a:lstStyle>
          <a:p>
            <a:pPr algn="r">
              <a:defRPr/>
            </a:pPr>
            <a:fld id="{BA521925-76C2-44A7-BFC4-8C7B9E22EDC6}" type="slidenum">
              <a:rPr lang="it-IT" b="0" i="1" smtClean="0"/>
              <a:pPr algn="r">
                <a:defRPr/>
              </a:pPr>
              <a:t>‹N›</a:t>
            </a:fld>
            <a:endParaRPr lang="it-IT" b="0" i="1" dirty="0"/>
          </a:p>
        </p:txBody>
      </p:sp>
      <p:sp>
        <p:nvSpPr>
          <p:cNvPr id="1031" name="CasellaDiTesto 1"/>
          <p:cNvSpPr txBox="1">
            <a:spLocks noChangeArrowheads="1"/>
          </p:cNvSpPr>
          <p:nvPr/>
        </p:nvSpPr>
        <p:spPr bwMode="auto">
          <a:xfrm>
            <a:off x="2124075" y="6165850"/>
            <a:ext cx="53292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ctr" eaLnBrk="1" hangingPunct="1">
              <a:defRPr/>
            </a:pPr>
            <a:r>
              <a:rPr lang="it-IT" altLang="it-IT" sz="1400" b="0" i="1" dirty="0"/>
              <a:t>Autore: </a:t>
            </a:r>
            <a:r>
              <a:rPr lang="it-IT" altLang="it-IT" sz="1400" b="0" i="1"/>
              <a:t>Claudio Galtieri</a:t>
            </a:r>
            <a:endParaRPr lang="it-IT" altLang="it-IT" sz="1400" b="0" i="1" dirty="0"/>
          </a:p>
        </p:txBody>
      </p:sp>
      <p:sp>
        <p:nvSpPr>
          <p:cNvPr id="11" name="Rettangolo 10"/>
          <p:cNvSpPr/>
          <p:nvPr/>
        </p:nvSpPr>
        <p:spPr>
          <a:xfrm>
            <a:off x="454025" y="1268413"/>
            <a:ext cx="8259763" cy="4752975"/>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33" name="CasellaDiTesto 1"/>
          <p:cNvSpPr txBox="1">
            <a:spLocks noChangeArrowheads="1"/>
          </p:cNvSpPr>
          <p:nvPr/>
        </p:nvSpPr>
        <p:spPr bwMode="auto">
          <a:xfrm>
            <a:off x="-3997325" y="-892175"/>
            <a:ext cx="185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eaLnBrk="1" hangingPunct="1">
              <a:defRPr/>
            </a:pPr>
            <a:endParaRPr lang="it-IT" altLang="it-IT"/>
          </a:p>
        </p:txBody>
      </p:sp>
      <p:sp>
        <p:nvSpPr>
          <p:cNvPr id="10" name="CasellaDiTesto 1"/>
          <p:cNvSpPr txBox="1">
            <a:spLocks noChangeArrowheads="1"/>
          </p:cNvSpPr>
          <p:nvPr/>
        </p:nvSpPr>
        <p:spPr bwMode="auto">
          <a:xfrm>
            <a:off x="3528553" y="6421258"/>
            <a:ext cx="252028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it-IT"/>
            </a:defPPr>
            <a:lvl1pPr algn="l" rtl="0" fontAlgn="base">
              <a:spcBef>
                <a:spcPct val="0"/>
              </a:spcBef>
              <a:spcAft>
                <a:spcPct val="0"/>
              </a:spcAft>
              <a:defRPr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b="1" kern="1200">
                <a:solidFill>
                  <a:schemeClr val="tx1"/>
                </a:solidFill>
                <a:latin typeface="Arial" pitchFamily="34" charset="0"/>
                <a:ea typeface="+mn-ea"/>
                <a:cs typeface="Arial" pitchFamily="34" charset="0"/>
              </a:defRPr>
            </a:lvl5pPr>
            <a:lvl6pPr marL="2286000" algn="l" defTabSz="914400" rtl="0" eaLnBrk="1" latinLnBrk="0" hangingPunct="1">
              <a:defRPr b="1" kern="1200">
                <a:solidFill>
                  <a:schemeClr val="tx1"/>
                </a:solidFill>
                <a:latin typeface="Arial" pitchFamily="34" charset="0"/>
                <a:ea typeface="+mn-ea"/>
                <a:cs typeface="Arial" pitchFamily="34" charset="0"/>
              </a:defRPr>
            </a:lvl6pPr>
            <a:lvl7pPr marL="2743200" algn="l" defTabSz="914400" rtl="0" eaLnBrk="1" latinLnBrk="0" hangingPunct="1">
              <a:defRPr b="1" kern="1200">
                <a:solidFill>
                  <a:schemeClr val="tx1"/>
                </a:solidFill>
                <a:latin typeface="Arial" pitchFamily="34" charset="0"/>
                <a:ea typeface="+mn-ea"/>
                <a:cs typeface="Arial" pitchFamily="34" charset="0"/>
              </a:defRPr>
            </a:lvl7pPr>
            <a:lvl8pPr marL="3200400" algn="l" defTabSz="914400" rtl="0" eaLnBrk="1" latinLnBrk="0" hangingPunct="1">
              <a:defRPr b="1" kern="1200">
                <a:solidFill>
                  <a:schemeClr val="tx1"/>
                </a:solidFill>
                <a:latin typeface="Arial" pitchFamily="34" charset="0"/>
                <a:ea typeface="+mn-ea"/>
                <a:cs typeface="Arial" pitchFamily="34" charset="0"/>
              </a:defRPr>
            </a:lvl8pPr>
            <a:lvl9pPr marL="3657600" algn="l" defTabSz="914400" rtl="0" eaLnBrk="1" latinLnBrk="0" hangingPunct="1">
              <a:defRPr b="1" kern="1200">
                <a:solidFill>
                  <a:schemeClr val="tx1"/>
                </a:solidFill>
                <a:latin typeface="Arial" pitchFamily="34" charset="0"/>
                <a:ea typeface="+mn-ea"/>
                <a:cs typeface="Arial" pitchFamily="34" charset="0"/>
              </a:defRPr>
            </a:lvl9pPr>
          </a:lstStyle>
          <a:p>
            <a:pPr algn="ctr" eaLnBrk="1" hangingPunct="1">
              <a:defRPr/>
            </a:pPr>
            <a:r>
              <a:rPr lang="it-IT" sz="800" b="0" i="1" u="none" strike="noStrike" kern="1200" baseline="0" dirty="0">
                <a:solidFill>
                  <a:schemeClr val="tx1"/>
                </a:solidFill>
                <a:latin typeface="Arial" pitchFamily="34" charset="0"/>
                <a:ea typeface="+mn-ea"/>
                <a:cs typeface="Arial" pitchFamily="34" charset="0"/>
              </a:rPr>
              <a:t>© Copyright - E' vietata ogni forma di riproduzione</a:t>
            </a:r>
            <a:endParaRPr lang="it-IT" altLang="it-IT" sz="800" b="0" i="1" dirty="0"/>
          </a:p>
        </p:txBody>
      </p:sp>
    </p:spTree>
  </p:cSld>
  <p:clrMap bg1="lt1" tx1="dk1" bg2="lt2" tx2="dk2" accent1="accent1" accent2="accent2" accent3="accent3" accent4="accent4" accent5="accent5" accent6="accent6" hlink="hlink" folHlink="folHlink"/>
  <p:sldLayoutIdLst>
    <p:sldLayoutId id="2147483711" r:id="rId1"/>
    <p:sldLayoutId id="2147483710" r:id="rId2"/>
  </p:sldLayoutIdLst>
  <p:txStyles>
    <p:titleStyle>
      <a:lvl1pPr algn="ctr" rtl="0" eaLnBrk="1" fontAlgn="base" hangingPunct="1">
        <a:spcBef>
          <a:spcPct val="0"/>
        </a:spcBef>
        <a:spcAft>
          <a:spcPct val="0"/>
        </a:spcAft>
        <a:defRPr sz="3000" kern="1200">
          <a:solidFill>
            <a:schemeClr val="tx2"/>
          </a:solidFill>
          <a:latin typeface="Arial" panose="020B0604020202020204" pitchFamily="34" charset="0"/>
          <a:ea typeface="+mj-ea"/>
          <a:cs typeface="Arial" panose="020B0604020202020204" pitchFamily="34" charset="0"/>
        </a:defRPr>
      </a:lvl1pPr>
      <a:lvl2pPr algn="ctr" rtl="0" eaLnBrk="1" fontAlgn="base" hangingPunct="1">
        <a:spcBef>
          <a:spcPct val="0"/>
        </a:spcBef>
        <a:spcAft>
          <a:spcPct val="0"/>
        </a:spcAft>
        <a:defRPr sz="3000">
          <a:solidFill>
            <a:schemeClr val="tx2"/>
          </a:solidFill>
          <a:latin typeface="Arial" pitchFamily="34" charset="0"/>
          <a:cs typeface="Arial" pitchFamily="34" charset="0"/>
        </a:defRPr>
      </a:lvl2pPr>
      <a:lvl3pPr algn="ctr" rtl="0" eaLnBrk="1" fontAlgn="base" hangingPunct="1">
        <a:spcBef>
          <a:spcPct val="0"/>
        </a:spcBef>
        <a:spcAft>
          <a:spcPct val="0"/>
        </a:spcAft>
        <a:defRPr sz="3000">
          <a:solidFill>
            <a:schemeClr val="tx2"/>
          </a:solidFill>
          <a:latin typeface="Arial" pitchFamily="34" charset="0"/>
          <a:cs typeface="Arial" pitchFamily="34" charset="0"/>
        </a:defRPr>
      </a:lvl3pPr>
      <a:lvl4pPr algn="ctr" rtl="0" eaLnBrk="1" fontAlgn="base" hangingPunct="1">
        <a:spcBef>
          <a:spcPct val="0"/>
        </a:spcBef>
        <a:spcAft>
          <a:spcPct val="0"/>
        </a:spcAft>
        <a:defRPr sz="3000">
          <a:solidFill>
            <a:schemeClr val="tx2"/>
          </a:solidFill>
          <a:latin typeface="Arial" pitchFamily="34" charset="0"/>
          <a:cs typeface="Arial" pitchFamily="34" charset="0"/>
        </a:defRPr>
      </a:lvl4pPr>
      <a:lvl5pPr algn="ctr" rtl="0" eaLnBrk="1" fontAlgn="base" hangingPunct="1">
        <a:spcBef>
          <a:spcPct val="0"/>
        </a:spcBef>
        <a:spcAft>
          <a:spcPct val="0"/>
        </a:spcAft>
        <a:defRPr sz="3000">
          <a:solidFill>
            <a:schemeClr val="tx2"/>
          </a:solidFill>
          <a:latin typeface="Arial" pitchFamily="34" charset="0"/>
          <a:cs typeface="Arial" pitchFamily="34" charset="0"/>
        </a:defRPr>
      </a:lvl5pPr>
      <a:lvl6pPr marL="457200" algn="l" rtl="0" eaLnBrk="1" fontAlgn="base" hangingPunct="1">
        <a:spcBef>
          <a:spcPct val="0"/>
        </a:spcBef>
        <a:spcAft>
          <a:spcPct val="0"/>
        </a:spcAft>
        <a:defRPr sz="3000">
          <a:solidFill>
            <a:schemeClr val="tx2"/>
          </a:solidFill>
          <a:latin typeface="Arial" pitchFamily="34" charset="0"/>
          <a:cs typeface="Arial" pitchFamily="34" charset="0"/>
        </a:defRPr>
      </a:lvl6pPr>
      <a:lvl7pPr marL="914400" algn="l" rtl="0" eaLnBrk="1" fontAlgn="base" hangingPunct="1">
        <a:spcBef>
          <a:spcPct val="0"/>
        </a:spcBef>
        <a:spcAft>
          <a:spcPct val="0"/>
        </a:spcAft>
        <a:defRPr sz="3000">
          <a:solidFill>
            <a:schemeClr val="tx2"/>
          </a:solidFill>
          <a:latin typeface="Arial" pitchFamily="34" charset="0"/>
          <a:cs typeface="Arial" pitchFamily="34" charset="0"/>
        </a:defRPr>
      </a:lvl7pPr>
      <a:lvl8pPr marL="1371600" algn="l" rtl="0" eaLnBrk="1" fontAlgn="base" hangingPunct="1">
        <a:spcBef>
          <a:spcPct val="0"/>
        </a:spcBef>
        <a:spcAft>
          <a:spcPct val="0"/>
        </a:spcAft>
        <a:defRPr sz="3000">
          <a:solidFill>
            <a:schemeClr val="tx2"/>
          </a:solidFill>
          <a:latin typeface="Arial" pitchFamily="34" charset="0"/>
          <a:cs typeface="Arial" pitchFamily="34" charset="0"/>
        </a:defRPr>
      </a:lvl8pPr>
      <a:lvl9pPr marL="1828800" algn="l" rtl="0" eaLnBrk="1" fontAlgn="base" hangingPunct="1">
        <a:spcBef>
          <a:spcPct val="0"/>
        </a:spcBef>
        <a:spcAft>
          <a:spcPct val="0"/>
        </a:spcAft>
        <a:defRPr sz="3000">
          <a:solidFill>
            <a:schemeClr val="tx2"/>
          </a:solidFill>
          <a:latin typeface="Arial" pitchFamily="34" charset="0"/>
          <a:cs typeface="Arial" pitchFamily="34" charset="0"/>
        </a:defRPr>
      </a:lvl9pPr>
    </p:titleStyle>
    <p:bodyStyle>
      <a:lvl1pPr marL="273050" indent="-273050" algn="just" rtl="0" eaLnBrk="1" fontAlgn="base" hangingPunct="1">
        <a:spcBef>
          <a:spcPts val="600"/>
        </a:spcBef>
        <a:spcAft>
          <a:spcPct val="0"/>
        </a:spcAft>
        <a:buClr>
          <a:schemeClr val="accent1"/>
        </a:buClr>
        <a:buSzPct val="76000"/>
        <a:buFont typeface="Wingdings 3" pitchFamily="18" charset="2"/>
        <a:buChar char=""/>
        <a:defRPr sz="2600" kern="1200">
          <a:solidFill>
            <a:schemeClr val="tx1"/>
          </a:solidFill>
          <a:latin typeface="Arial" panose="020B0604020202020204" pitchFamily="34" charset="0"/>
          <a:ea typeface="+mn-ea"/>
          <a:cs typeface="Arial" panose="020B0604020202020204" pitchFamily="34" charset="0"/>
        </a:defRPr>
      </a:lvl1pPr>
      <a:lvl2pPr marL="547688" indent="-273050" algn="just" rtl="0" eaLnBrk="1" fontAlgn="base" hangingPunct="1">
        <a:spcBef>
          <a:spcPts val="500"/>
        </a:spcBef>
        <a:spcAft>
          <a:spcPct val="0"/>
        </a:spcAft>
        <a:buClr>
          <a:schemeClr val="accent2"/>
        </a:buClr>
        <a:buSzPct val="76000"/>
        <a:buFont typeface="Wingdings 3" pitchFamily="18" charset="2"/>
        <a:buChar char=""/>
        <a:defRPr sz="2300" kern="1200">
          <a:solidFill>
            <a:schemeClr val="tx2"/>
          </a:solidFill>
          <a:latin typeface="Arial" panose="020B0604020202020204" pitchFamily="34" charset="0"/>
          <a:ea typeface="+mn-ea"/>
          <a:cs typeface="Arial" panose="020B0604020202020204" pitchFamily="34" charset="0"/>
        </a:defRPr>
      </a:lvl2pPr>
      <a:lvl3pPr marL="822325" indent="-228600" algn="just" rtl="0" eaLnBrk="1" fontAlgn="base" hangingPunct="1">
        <a:spcBef>
          <a:spcPts val="500"/>
        </a:spcBef>
        <a:spcAft>
          <a:spcPct val="0"/>
        </a:spcAft>
        <a:buClr>
          <a:srgbClr val="BCBCBC"/>
        </a:buClr>
        <a:buSzPct val="76000"/>
        <a:buFont typeface="Wingdings 3" pitchFamily="18" charset="2"/>
        <a:buChar char=""/>
        <a:defRPr sz="2000" kern="1200">
          <a:solidFill>
            <a:srgbClr val="7F7F7F"/>
          </a:solidFill>
          <a:latin typeface="Arial" panose="020B0604020202020204" pitchFamily="34" charset="0"/>
          <a:ea typeface="+mn-ea"/>
          <a:cs typeface="Arial" panose="020B0604020202020204" pitchFamily="34" charset="0"/>
        </a:defRPr>
      </a:lvl3pPr>
      <a:lvl4pPr marL="1096963" indent="-228600" algn="just" rtl="0" eaLnBrk="1" fontAlgn="base" hangingPunct="1">
        <a:spcBef>
          <a:spcPts val="400"/>
        </a:spcBef>
        <a:spcAft>
          <a:spcPct val="0"/>
        </a:spcAft>
        <a:buClr>
          <a:srgbClr val="8BA2B4"/>
        </a:buClr>
        <a:buSzPct val="70000"/>
        <a:buFont typeface="Wingdings" pitchFamily="2" charset="2"/>
        <a:buChar char=""/>
        <a:defRPr kern="1200">
          <a:solidFill>
            <a:srgbClr val="7F7F7F"/>
          </a:solidFill>
          <a:latin typeface="Arial" panose="020B0604020202020204" pitchFamily="34" charset="0"/>
          <a:ea typeface="+mn-ea"/>
          <a:cs typeface="Arial" panose="020B0604020202020204" pitchFamily="34" charset="0"/>
        </a:defRPr>
      </a:lvl4pPr>
      <a:lvl5pPr marL="1371600" indent="-228600" algn="just" rtl="0" eaLnBrk="1" fontAlgn="base" hangingPunct="1">
        <a:spcBef>
          <a:spcPts val="300"/>
        </a:spcBef>
        <a:spcAft>
          <a:spcPct val="0"/>
        </a:spcAft>
        <a:buClr>
          <a:schemeClr val="accent2"/>
        </a:buClr>
        <a:buSzPct val="70000"/>
        <a:buFont typeface="Wingdings" pitchFamily="2" charset="2"/>
        <a:buChar char=""/>
        <a:defRPr sz="1600" kern="1200">
          <a:solidFill>
            <a:srgbClr val="7F7F7F"/>
          </a:solidFill>
          <a:latin typeface="Arial" panose="020B0604020202020204" pitchFamily="34" charset="0"/>
          <a:ea typeface="+mn-ea"/>
          <a:cs typeface="Arial" panose="020B0604020202020204" pitchFamily="34" charset="0"/>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nvSpPr>
        <p:spPr bwMode="auto">
          <a:xfrm>
            <a:off x="1187450" y="549275"/>
            <a:ext cx="7129463" cy="295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algn="ctr" eaLnBrk="1" hangingPunct="1">
              <a:spcBef>
                <a:spcPct val="0"/>
              </a:spcBef>
              <a:buClrTx/>
              <a:buSzTx/>
              <a:buFontTx/>
              <a:buNone/>
            </a:pPr>
            <a:endParaRPr lang="it-IT" altLang="it-IT" sz="3600" dirty="0"/>
          </a:p>
          <a:p>
            <a:pPr algn="ctr" eaLnBrk="1" hangingPunct="1">
              <a:spcBef>
                <a:spcPct val="0"/>
              </a:spcBef>
              <a:buClrTx/>
              <a:buSzTx/>
              <a:buFontTx/>
              <a:buNone/>
            </a:pPr>
            <a:r>
              <a:rPr lang="it-IT" altLang="it-IT" sz="3600" dirty="0">
                <a:solidFill>
                  <a:srgbClr val="666699"/>
                </a:solidFill>
              </a:rPr>
              <a:t> </a:t>
            </a:r>
            <a:r>
              <a:rPr lang="it-IT" altLang="it-IT" sz="3200" dirty="0">
                <a:solidFill>
                  <a:srgbClr val="666699"/>
                </a:solidFill>
                <a:latin typeface="Times New Roman" panose="02020603050405020304" pitchFamily="18" charset="0"/>
                <a:cs typeface="Times New Roman" panose="02020603050405020304" pitchFamily="18" charset="0"/>
              </a:rPr>
              <a:t>ANTICORRUZIONE, TRASPARENZA E INTEGRITA’</a:t>
            </a:r>
          </a:p>
          <a:p>
            <a:pPr algn="ctr" eaLnBrk="1" hangingPunct="1">
              <a:spcBef>
                <a:spcPct val="0"/>
              </a:spcBef>
              <a:buClrTx/>
              <a:buSzTx/>
              <a:buFontTx/>
              <a:buNone/>
            </a:pPr>
            <a:endParaRPr lang="it-IT" altLang="it-IT" sz="3200" dirty="0">
              <a:solidFill>
                <a:srgbClr val="666699"/>
              </a:solidFill>
              <a:latin typeface="Times New Roman" panose="02020603050405020304" pitchFamily="18" charset="0"/>
              <a:cs typeface="Times New Roman" panose="02020603050405020304" pitchFamily="18" charset="0"/>
            </a:endParaRPr>
          </a:p>
          <a:p>
            <a:pPr algn="ctr" eaLnBrk="1" hangingPunct="1">
              <a:spcBef>
                <a:spcPct val="0"/>
              </a:spcBef>
              <a:buClrTx/>
              <a:buSzTx/>
              <a:buFontTx/>
              <a:buNone/>
            </a:pPr>
            <a:r>
              <a:rPr lang="it-IT" altLang="it-IT" sz="3200" dirty="0">
                <a:solidFill>
                  <a:srgbClr val="666699"/>
                </a:solidFill>
                <a:latin typeface="Times New Roman" panose="02020603050405020304" pitchFamily="18" charset="0"/>
                <a:cs typeface="Times New Roman" panose="02020603050405020304" pitchFamily="18" charset="0"/>
              </a:rPr>
              <a:t>VIII GIORNATA </a:t>
            </a:r>
            <a:endParaRPr lang="it-IT" altLang="it-IT" sz="2000" dirty="0">
              <a:solidFill>
                <a:srgbClr val="666699"/>
              </a:solidFill>
            </a:endParaRPr>
          </a:p>
        </p:txBody>
      </p:sp>
      <p:sp>
        <p:nvSpPr>
          <p:cNvPr id="3075" name="Rettangolo 6"/>
          <p:cNvSpPr>
            <a:spLocks noChangeArrowheads="1"/>
          </p:cNvSpPr>
          <p:nvPr/>
        </p:nvSpPr>
        <p:spPr bwMode="auto">
          <a:xfrm>
            <a:off x="1187450" y="4635500"/>
            <a:ext cx="69119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eaLnBrk="1" hangingPunct="1">
              <a:spcBef>
                <a:spcPct val="0"/>
              </a:spcBef>
              <a:buClrTx/>
              <a:buSzTx/>
              <a:buFontTx/>
              <a:buNone/>
            </a:pPr>
            <a:r>
              <a:rPr lang="it-IT" altLang="it-IT" sz="2400" dirty="0"/>
              <a:t>Claudio </a:t>
            </a:r>
            <a:r>
              <a:rPr lang="it-IT" altLang="it-IT" sz="2400" dirty="0" err="1"/>
              <a:t>Galtieri</a:t>
            </a:r>
            <a:endParaRPr lang="it-IT" altLang="it-IT"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2000" dirty="0">
                <a:latin typeface="Times New Roman"/>
                <a:cs typeface="Times New Roman"/>
              </a:rPr>
              <a:t>La conoscenza della consistenza dei singoli cespiti che fanno parte del patrimonio immobiliare è il presupposto di qualsiasi corretta attività di gestione che li riguardi.</a:t>
            </a:r>
            <a:endParaRPr lang="it-IT" sz="2000" dirty="0">
              <a:latin typeface="Arial"/>
              <a:cs typeface="Arial"/>
            </a:endParaRPr>
          </a:p>
          <a:p>
            <a:pPr marL="0" indent="0">
              <a:buNone/>
            </a:pPr>
            <a:endParaRPr lang="it-IT" sz="2000" dirty="0">
              <a:latin typeface="Arial"/>
              <a:cs typeface="Arial"/>
            </a:endParaRPr>
          </a:p>
          <a:p>
            <a:pPr marL="0" indent="0">
              <a:buNone/>
            </a:pPr>
            <a:r>
              <a:rPr lang="it-IT" sz="2000" dirty="0">
                <a:latin typeface="Times New Roman"/>
                <a:cs typeface="Times New Roman"/>
              </a:rPr>
              <a:t>La conoscenza della consistenza del patrimonio immobiliare viene acquisita attraverso tre fasi principali:</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 l'individuazione</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 il monitoraggio</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 la due diligence</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p:txBody>
          <a:bodyPr/>
          <a:lstStyle/>
          <a:p>
            <a:r>
              <a:rPr lang="it-IT" sz="2400" b="1" dirty="0">
                <a:latin typeface="Times New Roman"/>
                <a:cs typeface="Times New Roman"/>
              </a:rPr>
              <a:t>La  conoscenza del patrimonio immobiliare</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5391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2000" dirty="0">
                <a:latin typeface="Times New Roman"/>
                <a:cs typeface="Times New Roman"/>
              </a:rPr>
              <a:t>La conoscenza consiste nella:</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 individuazione geografica</a:t>
            </a:r>
          </a:p>
          <a:p>
            <a:pPr marL="0" indent="0">
              <a:buNone/>
            </a:pPr>
            <a:r>
              <a:rPr lang="it-IT" sz="2000" dirty="0">
                <a:latin typeface="Times New Roman"/>
                <a:cs typeface="Times New Roman"/>
              </a:rPr>
              <a:t>- classificazione catastale</a:t>
            </a:r>
          </a:p>
          <a:p>
            <a:pPr marL="0" indent="0">
              <a:buNone/>
            </a:pPr>
            <a:r>
              <a:rPr lang="it-IT" sz="2000" dirty="0">
                <a:latin typeface="Times New Roman"/>
                <a:cs typeface="Times New Roman"/>
              </a:rPr>
              <a:t>- indicazione della consistenza e dimensionamento del bene</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 indicazione dello stato di occupazione</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L'attività di ricognizione deve essere organizzata in modo sistematico e periodicamente anche attraverso la distinzione delle categorie di appartenenza del bene,  in funzione della sua natura e consistenza e della sua strumentalità e utilizzazione.</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L'appartenenza del bene al patrimonio indisponibile o disponibile dipende da elementi di valutazione di cui dispone solo l'Ente titolare del bene e consegue, di norma, ad una classificazione contenuta in un atto formale.</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p:txBody>
          <a:bodyPr/>
          <a:lstStyle/>
          <a:p>
            <a:r>
              <a:rPr lang="it-IT" sz="2400" b="1" dirty="0">
                <a:latin typeface="Times New Roman"/>
                <a:cs typeface="Times New Roman"/>
              </a:rPr>
              <a:t>L'individuazione del patrimonio immobiliare</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56533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200" y="859766"/>
            <a:ext cx="8229600" cy="4802088"/>
          </a:xfrm>
        </p:spPr>
        <p:txBody>
          <a:bodyPr/>
          <a:lstStyle/>
          <a:p>
            <a:pPr marL="0" indent="0">
              <a:buNone/>
            </a:pPr>
            <a:r>
              <a:rPr lang="it-IT" sz="2000" dirty="0">
                <a:latin typeface="Times New Roman"/>
                <a:cs typeface="Times New Roman"/>
              </a:rPr>
              <a:t>Il monitoraggio consiste in una serie di procedure:</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 monitoraggio dell'immobile nel suo stato manutentivo e gestionale (contratti di fornitura di servizi anche di manutenzione, verifica di conformità degli impianti, valutazione delle procedure di selezione per i soggetti che si occupano di tale attività)</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 monitoraggio dell'immobile nel suo stato di occupazione (controllo degli inquilini, delle occupazioni anche senza titolo, dei contratti di locazione, delle situazioni di morosità, valutazione della percentuale di occupazione del singolo immobile in relazione alla destinazione ed alla strumentalità)</a:t>
            </a:r>
          </a:p>
          <a:p>
            <a:pPr marL="0" indent="0">
              <a:buNone/>
            </a:pPr>
            <a:r>
              <a:rPr lang="it-IT" sz="2000" dirty="0">
                <a:latin typeface="Times New Roman"/>
                <a:cs typeface="Times New Roman"/>
              </a:rPr>
              <a:t>- monitoraggio delle procedure amministrative, edilizie ed urbanistiche (verifica di tutti i procedimenti relativi ai titoli urbanistici ed edilizi: condoni, autorizzazioni di altri enti, mutamenti di destinazione d'uso)</a:t>
            </a:r>
          </a:p>
          <a:p>
            <a:pPr marL="0" indent="0">
              <a:buNone/>
            </a:pPr>
            <a:r>
              <a:rPr lang="it-IT" sz="2000" dirty="0">
                <a:latin typeface="Times New Roman"/>
                <a:cs typeface="Times New Roman"/>
              </a:rPr>
              <a:t>- monitoraggio dell'eventuale contenzioso in corso relativo all'immobile (verifica di tutti i contenziosi civili e amministrativi, con acquisizione della relativa documentazione)</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28445" y="116816"/>
            <a:ext cx="8256587" cy="666750"/>
          </a:xfrm>
        </p:spPr>
        <p:txBody>
          <a:bodyPr/>
          <a:lstStyle/>
          <a:p>
            <a:r>
              <a:rPr lang="it-IT" sz="2400" b="1" dirty="0">
                <a:latin typeface="Times New Roman"/>
                <a:cs typeface="Times New Roman"/>
              </a:rPr>
              <a:t>Il monitoraggio del patrimonio immobiliare</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6343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323528" y="836711"/>
            <a:ext cx="8390477" cy="4784721"/>
          </a:xfrm>
        </p:spPr>
        <p:txBody>
          <a:bodyPr/>
          <a:lstStyle/>
          <a:p>
            <a:pPr marL="0" indent="0">
              <a:buNone/>
            </a:pPr>
            <a:r>
              <a:rPr lang="it-IT" sz="2000" dirty="0">
                <a:latin typeface="Times New Roman"/>
                <a:cs typeface="Times New Roman"/>
              </a:rPr>
              <a:t>La due diligence immobiliare consiste in una metodologia di esame generale diretta all'analisi documentale di tipo amministrativo, urbanistico-edilizio, tecnico-strutturale, economico-finanziario, legale, ambientale, per fornire un quadro completo ed affidabile di tutte le specificità dell'immobile in funzione di una determinata operazione da effettuare (vendita, locazione, valorizzazione), tenendo conto di tutti i rischi connessi (economico-finanziari, legali, fiscali, di mercato).</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La due diligence si distingue in attività di diverse tipologie:</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 tecnica</a:t>
            </a:r>
            <a:endParaRPr lang="it-IT" sz="2000" dirty="0" err="1">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 legale</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 ambientale</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 economico-finanziaria</a:t>
            </a:r>
          </a:p>
          <a:p>
            <a:pPr marL="0" indent="0">
              <a:buNone/>
            </a:pPr>
            <a:r>
              <a:rPr lang="it-IT" sz="2000" dirty="0">
                <a:latin typeface="Times New Roman"/>
                <a:cs typeface="Times New Roman"/>
              </a:rPr>
              <a:t>La due diligence su documenti è necessario sia integrata da:</a:t>
            </a:r>
          </a:p>
          <a:p>
            <a:pPr>
              <a:buFontTx/>
              <a:buChar char="-"/>
            </a:pPr>
            <a:r>
              <a:rPr lang="it-IT" sz="2000" dirty="0">
                <a:latin typeface="Times New Roman"/>
                <a:cs typeface="Times New Roman"/>
              </a:rPr>
              <a:t>pianificazione ed esecuzione di ispezioni (su locali, copertura e impianti)</a:t>
            </a:r>
          </a:p>
          <a:p>
            <a:pPr>
              <a:buFontTx/>
              <a:buChar char="-"/>
            </a:pPr>
            <a:r>
              <a:rPr lang="it-IT" sz="2000" dirty="0">
                <a:latin typeface="Times New Roman"/>
                <a:cs typeface="Times New Roman"/>
              </a:rPr>
              <a:t>valutazione degli esiti dell’ispezione e stima dei costi per eliminare anomalie</a:t>
            </a: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43706" y="0"/>
            <a:ext cx="8256587" cy="666750"/>
          </a:xfrm>
        </p:spPr>
        <p:txBody>
          <a:bodyPr/>
          <a:lstStyle/>
          <a:p>
            <a:r>
              <a:rPr lang="it-IT" sz="2400" b="1" dirty="0">
                <a:latin typeface="Times New Roman"/>
                <a:cs typeface="Times New Roman"/>
              </a:rPr>
              <a:t>La due diligence immobiliare</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62720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505151" y="666750"/>
            <a:ext cx="8229600" cy="4802088"/>
          </a:xfrm>
        </p:spPr>
        <p:txBody>
          <a:bodyPr/>
          <a:lstStyle/>
          <a:p>
            <a:pPr marL="0" indent="0">
              <a:buNone/>
            </a:pPr>
            <a:r>
              <a:rPr lang="it-IT" sz="2000" dirty="0">
                <a:latin typeface="Times New Roman"/>
                <a:cs typeface="Times New Roman"/>
              </a:rPr>
              <a:t>Al termine dell'operazione di ricognizione viene quindi formato l'inventario del patrimonio immobiliare, nel quale per ciascun bene risulta:</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 partita catastale: foglio, particella, </a:t>
            </a:r>
            <a:r>
              <a:rPr lang="it-IT" sz="2000" dirty="0" err="1">
                <a:latin typeface="Times New Roman"/>
                <a:cs typeface="Times New Roman"/>
              </a:rPr>
              <a:t>subparticella</a:t>
            </a:r>
            <a:r>
              <a:rPr lang="it-IT" sz="2000" dirty="0">
                <a:latin typeface="Times New Roman"/>
                <a:cs typeface="Times New Roman"/>
              </a:rPr>
              <a:t>,</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 categoria catastale: classe, consistenza superficie, </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 confini</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 atto di acquisto e dati relativi alla trascrizione </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 classificazione (provvedimento di classificazione)</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Altre informazioni rilevanti:</a:t>
            </a:r>
          </a:p>
          <a:p>
            <a:pPr marL="0" indent="0">
              <a:buNone/>
            </a:pPr>
            <a:r>
              <a:rPr lang="it-IT" sz="2000" dirty="0">
                <a:latin typeface="Times New Roman"/>
                <a:cs typeface="Times New Roman"/>
              </a:rPr>
              <a:t>- eventuale sussistenza di concessioni (permanenti o temporanee), locazioni o cessioni in uso</a:t>
            </a:r>
          </a:p>
          <a:p>
            <a:pPr marL="0" indent="0">
              <a:buNone/>
            </a:pPr>
            <a:r>
              <a:rPr lang="it-IT" sz="2000" dirty="0">
                <a:latin typeface="Times New Roman"/>
                <a:cs typeface="Times New Roman"/>
              </a:rPr>
              <a:t>- usi speciali </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 ipoteche, oneri reali (servitù)</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 vincoli (di natura urbanistica, paesaggistica, storico-artistica)</a:t>
            </a:r>
          </a:p>
          <a:p>
            <a:pPr marL="0" indent="0">
              <a:buNone/>
            </a:pPr>
            <a:r>
              <a:rPr lang="it-IT" sz="2000" dirty="0">
                <a:latin typeface="Times New Roman"/>
                <a:cs typeface="Times New Roman"/>
              </a:rPr>
              <a:t>- informazioni economiche (valore, rendita annua), </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78164" y="0"/>
            <a:ext cx="8256587" cy="666750"/>
          </a:xfrm>
        </p:spPr>
        <p:txBody>
          <a:bodyPr/>
          <a:lstStyle/>
          <a:p>
            <a:r>
              <a:rPr lang="it-IT" sz="2400" b="1" dirty="0">
                <a:latin typeface="Times New Roman"/>
                <a:cs typeface="Times New Roman"/>
              </a:rPr>
              <a:t>L'inventariazione del patrimonio immobiliare</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3303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2000" dirty="0">
                <a:latin typeface="Times New Roman"/>
                <a:cs typeface="Times New Roman"/>
              </a:rPr>
              <a:t>L'inventariazione del patrimonio mobiliare comprende tutti i beni ad esclusione:</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 dei beni di normale consumo od uso</a:t>
            </a:r>
          </a:p>
          <a:p>
            <a:pPr marL="0" indent="0">
              <a:buNone/>
            </a:pPr>
            <a:r>
              <a:rPr lang="it-IT" sz="2000" dirty="0">
                <a:latin typeface="Times New Roman"/>
                <a:cs typeface="Times New Roman"/>
              </a:rPr>
              <a:t>- dei beni di modico valore, che possono essere oggetto di un'inventariazione per categoria </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Nel caso di universalità di beni (pluralità di beni durevoli della stessa natura caratterizzati da un valore unitario e da un vasto e frequente utilizzo nell'ente: ad es. sedie e banchi di scuola) può essere prevista un'unica scheda.</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Le informazioni dell'inventario dei beni mobili comprendono: numero, classificazione, localizzazione, centro di costo, modello, stato di conservazione, provenienza, dati relativi all'acquisto (fornitore, fattura, data di consegna e collaudo, prezzo d'acquisto, vita utile etc.).</a:t>
            </a:r>
          </a:p>
          <a:p>
            <a:pPr marL="0" indent="0">
              <a:buNone/>
            </a:pPr>
            <a:r>
              <a:rPr lang="it-IT" sz="2000" dirty="0">
                <a:latin typeface="Times New Roman"/>
                <a:cs typeface="Times New Roman"/>
              </a:rPr>
              <a:t>Con queste informazioni l’inventario diventa strumento strategico per la gestione anche dei processi di acquisto e ha rilievo anche per evitare rischi.</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385313" y="131193"/>
            <a:ext cx="8256587" cy="666750"/>
          </a:xfrm>
        </p:spPr>
        <p:txBody>
          <a:bodyPr/>
          <a:lstStyle/>
          <a:p>
            <a:r>
              <a:rPr lang="it-IT" sz="2400" b="1" dirty="0">
                <a:latin typeface="Times New Roman"/>
                <a:cs typeface="Times New Roman"/>
              </a:rPr>
              <a:t>L'inventariazione del patrimonio mobiliare</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1909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2000" dirty="0">
                <a:latin typeface="Times New Roman"/>
                <a:cs typeface="Times New Roman"/>
              </a:rPr>
              <a:t>Al fine di garantire il corretto uso ed evitare deterioramento o perdita dei beni soprattutto se suscettibili di essere utilizzati al di fuori dei locali dell'ente, un regolamento dovrebbe prevedere:</a:t>
            </a:r>
            <a:endParaRPr lang="it-IT" sz="2000" dirty="0">
              <a:latin typeface="Times New Roman" panose="02020603050405020304" pitchFamily="18" charset="0"/>
              <a:cs typeface="Times New Roman" panose="02020603050405020304" pitchFamily="18" charset="0"/>
            </a:endParaRPr>
          </a:p>
          <a:p>
            <a:pPr marL="0" indent="0" algn="l">
              <a:spcBef>
                <a:spcPct val="0"/>
              </a:spcBef>
              <a:buNone/>
            </a:pPr>
            <a:r>
              <a:rPr lang="it-IT" sz="2000" dirty="0">
                <a:latin typeface="Times New Roman"/>
                <a:cs typeface="Times New Roman"/>
              </a:rPr>
              <a:t>- </a:t>
            </a: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68703" y="251322"/>
            <a:ext cx="8256587" cy="666750"/>
          </a:xfrm>
        </p:spPr>
        <p:txBody>
          <a:bodyPr/>
          <a:lstStyle/>
          <a:p>
            <a:r>
              <a:rPr lang="it-IT" sz="2400" b="1" dirty="0">
                <a:latin typeface="Times New Roman"/>
                <a:cs typeface="Times New Roman"/>
              </a:rPr>
              <a:t>Il regolamento per l'utilizzazione dei beni mobili dell'ente</a:t>
            </a:r>
            <a:endParaRPr lang="it-IT" sz="2400" b="1" dirty="0">
              <a:latin typeface="Times New Roman" panose="02020603050405020304" pitchFamily="18" charset="0"/>
              <a:cs typeface="Times New Roman" panose="02020603050405020304" pitchFamily="18" charset="0"/>
            </a:endParaRPr>
          </a:p>
        </p:txBody>
      </p:sp>
      <p:sp>
        <p:nvSpPr>
          <p:cNvPr id="5" name="CasellaDiTesto 1">
            <a:extLst>
              <a:ext uri="{FF2B5EF4-FFF2-40B4-BE49-F238E27FC236}">
                <a16:creationId xmlns:a16="http://schemas.microsoft.com/office/drawing/2014/main" id="{A890108D-6891-40B7-9145-A95F1BFDE1D6}"/>
              </a:ext>
            </a:extLst>
          </p:cNvPr>
          <p:cNvSpPr txBox="1"/>
          <p:nvPr/>
        </p:nvSpPr>
        <p:spPr>
          <a:xfrm>
            <a:off x="468703" y="2179608"/>
            <a:ext cx="8163463" cy="224676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it-IT"/>
            </a:defPPr>
            <a:lvl1pPr algn="l" rtl="0" fontAlgn="base">
              <a:spcBef>
                <a:spcPct val="0"/>
              </a:spcBef>
              <a:spcAft>
                <a:spcPct val="0"/>
              </a:spcAft>
              <a:defRPr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b="1" kern="1200">
                <a:solidFill>
                  <a:schemeClr val="tx1"/>
                </a:solidFill>
                <a:latin typeface="Arial" pitchFamily="34" charset="0"/>
                <a:ea typeface="+mn-ea"/>
                <a:cs typeface="Arial" pitchFamily="34" charset="0"/>
              </a:defRPr>
            </a:lvl5pPr>
            <a:lvl6pPr marL="2286000" algn="l" defTabSz="914400" rtl="0" eaLnBrk="1" latinLnBrk="0" hangingPunct="1">
              <a:defRPr b="1" kern="1200">
                <a:solidFill>
                  <a:schemeClr val="tx1"/>
                </a:solidFill>
                <a:latin typeface="Arial" pitchFamily="34" charset="0"/>
                <a:ea typeface="+mn-ea"/>
                <a:cs typeface="Arial" pitchFamily="34" charset="0"/>
              </a:defRPr>
            </a:lvl6pPr>
            <a:lvl7pPr marL="2743200" algn="l" defTabSz="914400" rtl="0" eaLnBrk="1" latinLnBrk="0" hangingPunct="1">
              <a:defRPr b="1" kern="1200">
                <a:solidFill>
                  <a:schemeClr val="tx1"/>
                </a:solidFill>
                <a:latin typeface="Arial" pitchFamily="34" charset="0"/>
                <a:ea typeface="+mn-ea"/>
                <a:cs typeface="Arial" pitchFamily="34" charset="0"/>
              </a:defRPr>
            </a:lvl7pPr>
            <a:lvl8pPr marL="3200400" algn="l" defTabSz="914400" rtl="0" eaLnBrk="1" latinLnBrk="0" hangingPunct="1">
              <a:defRPr b="1" kern="1200">
                <a:solidFill>
                  <a:schemeClr val="tx1"/>
                </a:solidFill>
                <a:latin typeface="Arial" pitchFamily="34" charset="0"/>
                <a:ea typeface="+mn-ea"/>
                <a:cs typeface="Arial" pitchFamily="34" charset="0"/>
              </a:defRPr>
            </a:lvl8pPr>
            <a:lvl9pPr marL="3657600" algn="l" defTabSz="914400" rtl="0" eaLnBrk="1" latinLnBrk="0" hangingPunct="1">
              <a:defRPr b="1" kern="1200">
                <a:solidFill>
                  <a:schemeClr val="tx1"/>
                </a:solidFill>
                <a:latin typeface="Arial" pitchFamily="34" charset="0"/>
                <a:ea typeface="+mn-ea"/>
                <a:cs typeface="Arial" pitchFamily="34" charset="0"/>
              </a:defRPr>
            </a:lvl9pPr>
          </a:lstStyle>
          <a:p>
            <a:pPr algn="just"/>
            <a:r>
              <a:rPr lang="it-IT" sz="2000" b="0" dirty="0">
                <a:latin typeface="Times New Roman"/>
                <a:cs typeface="Segoe UI"/>
              </a:rPr>
              <a:t>  presupposti e limiti per l'utilizzo del bene al di fuori dei locali dell'ente</a:t>
            </a:r>
            <a:r>
              <a:rPr lang="en-US" sz="2000" b="0" dirty="0">
                <a:latin typeface="Times New Roman"/>
                <a:cs typeface="Segoe UI"/>
              </a:rPr>
              <a:t>​</a:t>
            </a:r>
          </a:p>
          <a:p>
            <a:pPr algn="just"/>
            <a:r>
              <a:rPr lang="it-IT" sz="2000" b="0" dirty="0">
                <a:latin typeface="Times New Roman"/>
                <a:cs typeface="Segoe UI"/>
              </a:rPr>
              <a:t>- i soggetti legittimati all'utilizzo</a:t>
            </a:r>
            <a:r>
              <a:rPr lang="en-US" sz="2000" b="0" dirty="0">
                <a:latin typeface="Times New Roman"/>
                <a:cs typeface="Segoe UI"/>
              </a:rPr>
              <a:t>​</a:t>
            </a:r>
          </a:p>
          <a:p>
            <a:pPr algn="just"/>
            <a:r>
              <a:rPr lang="it-IT" sz="2000" b="0" dirty="0">
                <a:latin typeface="Times New Roman"/>
                <a:cs typeface="Segoe UI"/>
              </a:rPr>
              <a:t>- le eventuali registrazioni della presa in carico e dello scarico del bene</a:t>
            </a:r>
            <a:r>
              <a:rPr lang="en-US" sz="2000" b="0" dirty="0">
                <a:latin typeface="Times New Roman"/>
                <a:cs typeface="Segoe UI"/>
              </a:rPr>
              <a:t>​</a:t>
            </a:r>
          </a:p>
          <a:p>
            <a:pPr algn="just"/>
            <a:r>
              <a:rPr lang="it-IT" sz="2000" b="0" dirty="0">
                <a:latin typeface="Times New Roman"/>
                <a:cs typeface="Segoe UI"/>
              </a:rPr>
              <a:t>Nella presa in carico il soggetto legittimato deve dichiarare l'impegno ad utilizzare il bene nell'interesse esclusivo dell'ente e a non consentirne l'uso ad altri soggetti.​</a:t>
            </a:r>
          </a:p>
          <a:p>
            <a:pPr algn="just"/>
            <a:r>
              <a:rPr lang="it-IT" sz="2000" b="0" dirty="0">
                <a:latin typeface="Times New Roman"/>
                <a:cs typeface="Segoe UI"/>
              </a:rPr>
              <a:t>​</a:t>
            </a:r>
          </a:p>
        </p:txBody>
      </p:sp>
    </p:spTree>
    <p:extLst>
      <p:ext uri="{BB962C8B-B14F-4D97-AF65-F5344CB8AC3E}">
        <p14:creationId xmlns:p14="http://schemas.microsoft.com/office/powerpoint/2010/main" val="11666713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200" y="845388"/>
            <a:ext cx="8229600" cy="4802088"/>
          </a:xfrm>
        </p:spPr>
        <p:txBody>
          <a:bodyPr/>
          <a:lstStyle/>
          <a:p>
            <a:pPr marL="0" indent="0">
              <a:buNone/>
            </a:pPr>
            <a:r>
              <a:rPr lang="it-IT" sz="1800" dirty="0">
                <a:latin typeface="Times New Roman"/>
                <a:cs typeface="Times New Roman"/>
              </a:rPr>
              <a:t>Art. 1 comma 9 lett. e): il PTPC deve "definire le modalità di monitoraggio dei rapporti tra l'amministrazione e i soggetti che con la stessa stipulano contratti o che sono interessati a procedimenti di autorizzazione, concessione o erogazione di vantaggi economici di qualunque genere, anche verificando eventuali relazioni di parentela o affinità sussistenti tra i titolari, gli amministratori, i soci e i dipendenti degli stessi soggetti e i dirigenti e i dipendenti dell'amministrazione".</a:t>
            </a: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a:cs typeface="Times New Roman"/>
              </a:rPr>
              <a:t>Comma 16:  "le pubbliche amministrazioni assicurano i livelli essenziali di cui al comma 15...con particolare riferimento ai procedimenti di: a) autorizzazione o concessione»</a:t>
            </a:r>
            <a:endParaRPr lang="it-IT" sz="18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a:cs typeface="Times New Roman"/>
              </a:rPr>
              <a:t>Comma 26: «Le informazioni di cui ai commi 15 e 16 si applicano anche ai provvedimenti posti in essere in deroga alle procedure ordinarie".</a:t>
            </a:r>
          </a:p>
          <a:p>
            <a:pPr marL="0" indent="0">
              <a:buNone/>
            </a:pPr>
            <a:r>
              <a:rPr lang="it-IT" sz="1800" dirty="0">
                <a:latin typeface="Times New Roman"/>
                <a:cs typeface="Times New Roman"/>
              </a:rPr>
              <a:t>Comma 34: «Le disposizioni dei commi da 15 a 33 si applicano alle amministrazioni pubbliche, agli enti pubblici nazionali nonché alle società partecipate dalle amministrazioni pubbliche e dalle loro controllate, ai sensi dell'art. 2359 del codice civile, limitatamente alla loro attività di pubblico interesse disciplinata dal diritto nazionale o dell'Unione europea».</a:t>
            </a:r>
            <a:endParaRPr lang="it-IT" sz="1800" dirty="0">
              <a:latin typeface="Times New Roman" panose="02020603050405020304" pitchFamily="18" charset="0"/>
              <a:cs typeface="Times New Roman" panose="02020603050405020304" pitchFamily="18" charset="0"/>
            </a:endParaRPr>
          </a:p>
          <a:p>
            <a:pPr marL="0" indent="0">
              <a:buNone/>
            </a:pPr>
            <a:endParaRPr lang="it-IT" sz="18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57200" y="73684"/>
            <a:ext cx="8256587" cy="666750"/>
          </a:xfrm>
        </p:spPr>
        <p:txBody>
          <a:bodyPr/>
          <a:lstStyle/>
          <a:p>
            <a:r>
              <a:rPr lang="it-IT" sz="2400" b="1" dirty="0">
                <a:latin typeface="Times New Roman"/>
                <a:cs typeface="Times New Roman"/>
              </a:rPr>
              <a:t>La legge 190/2012 e la gestione del patrimonio</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30900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15836" y="908720"/>
            <a:ext cx="8256587" cy="4925662"/>
          </a:xfrm>
        </p:spPr>
        <p:txBody>
          <a:bodyPr/>
          <a:lstStyle/>
          <a:p>
            <a:pPr marL="0" indent="0">
              <a:buNone/>
            </a:pPr>
            <a:r>
              <a:rPr lang="it-IT" sz="2000" dirty="0">
                <a:latin typeface="Times New Roman"/>
                <a:cs typeface="Times New Roman"/>
              </a:rPr>
              <a:t>"Per quanto concerne la gestione dei beni immobili un possibile evento rischioso è riconducibile a condizioni di acquisto o locazione che facciano prevalere l'interesse della controparte rispetto a quello dell'amministrazione. Per questa ragione, occorre prevedere e dare attuazione a misure di trasparenza, a cominciare da quelle obbligatorie riguardanti le informazioni sugli immobili di proprietà di cui all'art. 30 del </a:t>
            </a:r>
            <a:r>
              <a:rPr lang="it-IT" sz="2000" dirty="0" err="1">
                <a:latin typeface="Times New Roman"/>
                <a:cs typeface="Times New Roman"/>
              </a:rPr>
              <a:t>D.Lgs.</a:t>
            </a:r>
            <a:r>
              <a:rPr lang="it-IT" sz="2000" dirty="0">
                <a:latin typeface="Times New Roman"/>
                <a:cs typeface="Times New Roman"/>
              </a:rPr>
              <a:t> 33/2013" (</a:t>
            </a:r>
            <a:r>
              <a:rPr lang="it-IT" sz="2000" dirty="0">
                <a:latin typeface="Times New Roman"/>
                <a:cs typeface="Arial"/>
              </a:rPr>
              <a:t>immobili posseduti e detenuti e canoni di locazione o di affitto versati o percepiti).</a:t>
            </a:r>
            <a:endParaRPr lang="it-IT" sz="2000" dirty="0">
              <a:latin typeface="Times New Roman"/>
              <a:cs typeface="Times New Roman" panose="02020603050405020304" pitchFamily="18" charset="0"/>
            </a:endParaRPr>
          </a:p>
          <a:p>
            <a:pPr marL="0" indent="0">
              <a:buNone/>
            </a:pPr>
            <a:r>
              <a:rPr lang="it-IT" sz="2000" dirty="0">
                <a:latin typeface="Times New Roman"/>
                <a:cs typeface="Times New Roman"/>
              </a:rPr>
              <a:t>Il rafforzamento di queste misure potrebbe essere effettuato anche con riferimento a dati ulteriori quali ad esempio, il valore degli immobili di proprietà, utilizzati e non utilizzati, le modalità e le finalità di utilizzo. Qualora dovessero rendersi possibili operazioni di utilizzo da parte di terzi del patrimonio immobiliare, le singole procedure dovranno essere improntate, nella fase precedente alla stipula del contratto di diritto privato, al rispetto dei principi della selezione tra gli aspiranti, dell'imparziale confronto tra soggetti interessati e della adeguata motivazione in ordine alla scelta, con specifico riguardo all'interesse pubblico perseguito".  (parte relativa all'approfondimento nel settore della sanità).</a:t>
            </a: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42823" y="145571"/>
            <a:ext cx="8256587" cy="666750"/>
          </a:xfrm>
        </p:spPr>
        <p:txBody>
          <a:bodyPr/>
          <a:lstStyle/>
          <a:p>
            <a:r>
              <a:rPr lang="it-IT" sz="2400" b="1" dirty="0">
                <a:latin typeface="Times New Roman"/>
                <a:cs typeface="Times New Roman"/>
              </a:rPr>
              <a:t>Il PNA 2015 (determinazione 28 ottobre 2015 n 12) </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29543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200" y="773502"/>
            <a:ext cx="8229600" cy="4802088"/>
          </a:xfrm>
        </p:spPr>
        <p:txBody>
          <a:bodyPr/>
          <a:lstStyle/>
          <a:p>
            <a:pPr marL="0" indent="0">
              <a:buNone/>
            </a:pPr>
            <a:r>
              <a:rPr lang="it-IT" sz="2000" dirty="0">
                <a:latin typeface="Times New Roman"/>
                <a:cs typeface="Times New Roman"/>
              </a:rPr>
              <a:t>Nel PNA 2016 (ancora nella parte specifica relativa alla sanità) si approfondisce la tematica della cessione di immobili a terzi, anche provenienti da atti di liberalità o comunque acquisiti dalle strutture, nei confronti delle quali è possibile prefigurare possibili eventi rischiosi riconducibili alla valorizzazione del patrimonio da alienare e alle procedure con cui viene effettuata la vendita o la locazione, senza trascurare il rischio del progressivo intenzionale deterioramento del bene per ridurne il valore commerciale.</a:t>
            </a:r>
          </a:p>
          <a:p>
            <a:pPr marL="0" indent="0">
              <a:buNone/>
            </a:pPr>
            <a:r>
              <a:rPr lang="it-IT" sz="2000" dirty="0">
                <a:latin typeface="Times New Roman"/>
                <a:cs typeface="Times New Roman"/>
              </a:rPr>
              <a:t>Oltre alle misure di trasparenza già indicate nel PNA 2015, si indica l'opportunità di rendere disponibili le seguenti tipologie di informazioni:</a:t>
            </a:r>
          </a:p>
          <a:p>
            <a:pPr marL="0" indent="0">
              <a:buNone/>
            </a:pPr>
            <a:r>
              <a:rPr lang="it-IT" sz="2000" dirty="0">
                <a:latin typeface="Times New Roman"/>
                <a:cs typeface="Times New Roman"/>
              </a:rPr>
              <a:t>- modalità di messa a reddito di ciascun immobile, ovvero vendita o locazione con relative procedure e/o altre modalità di utilizzo</a:t>
            </a:r>
          </a:p>
          <a:p>
            <a:pPr marL="0" indent="0">
              <a:buNone/>
            </a:pPr>
            <a:r>
              <a:rPr lang="it-IT" sz="2000" dirty="0">
                <a:latin typeface="Times New Roman"/>
                <a:cs typeface="Times New Roman"/>
              </a:rPr>
              <a:t>- patrimonio non utilizzato per finalità istituzionali  di cui non è previsto un utilizzo futuro nell'ambito di piani di sviluppo aziendale (tipo, dimensione, localizzazione, valore)</a:t>
            </a:r>
          </a:p>
          <a:p>
            <a:pPr marL="0" indent="0">
              <a:buNone/>
            </a:pPr>
            <a:r>
              <a:rPr lang="it-IT" sz="2000" dirty="0">
                <a:latin typeface="Times New Roman"/>
                <a:cs typeface="Times New Roman"/>
              </a:rPr>
              <a:t>- esito delle procedure di dismissione/locazione</a:t>
            </a:r>
          </a:p>
          <a:p>
            <a:pPr marL="0" indent="0">
              <a:buNone/>
            </a:pPr>
            <a:r>
              <a:rPr lang="it-IT" sz="2000" dirty="0">
                <a:latin typeface="Times New Roman"/>
                <a:cs typeface="Times New Roman"/>
              </a:rPr>
              <a:t>- redditività delle procedure o valore prezzo di vendita ricavato</a:t>
            </a:r>
          </a:p>
          <a:p>
            <a:pPr marL="0" indent="0">
              <a:buNone/>
            </a:pPr>
            <a:endParaRPr lang="it-IT" sz="2000" dirty="0">
              <a:latin typeface="Times New Roman"/>
              <a:cs typeface="Times New Roman"/>
            </a:endParaRPr>
          </a:p>
          <a:p>
            <a:pPr marL="0" indent="0">
              <a:buNone/>
            </a:pPr>
            <a:endParaRPr lang="it-IT" sz="2000" dirty="0">
              <a:latin typeface="Times New Roman"/>
              <a:cs typeface="Times New Roman"/>
            </a:endParaRPr>
          </a:p>
        </p:txBody>
      </p:sp>
      <p:sp>
        <p:nvSpPr>
          <p:cNvPr id="3" name="Titolo 2"/>
          <p:cNvSpPr>
            <a:spLocks noGrp="1"/>
          </p:cNvSpPr>
          <p:nvPr>
            <p:ph type="title"/>
          </p:nvPr>
        </p:nvSpPr>
        <p:spPr>
          <a:xfrm>
            <a:off x="529087" y="1797"/>
            <a:ext cx="8256587" cy="666750"/>
          </a:xfrm>
        </p:spPr>
        <p:txBody>
          <a:bodyPr/>
          <a:lstStyle/>
          <a:p>
            <a:r>
              <a:rPr lang="it-IT" sz="2400" b="1" dirty="0">
                <a:latin typeface="Times New Roman"/>
                <a:cs typeface="Times New Roman"/>
              </a:rPr>
              <a:t>Il PNA 2016  (delibera 3 agosto 2016 n.  831) </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8997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nvSpPr>
        <p:spPr bwMode="auto">
          <a:xfrm>
            <a:off x="1187450" y="549275"/>
            <a:ext cx="7129463" cy="295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algn="ctr" eaLnBrk="1" hangingPunct="1">
              <a:spcBef>
                <a:spcPct val="0"/>
              </a:spcBef>
              <a:buClrTx/>
              <a:buSzTx/>
              <a:buFontTx/>
              <a:buNone/>
            </a:pPr>
            <a:endParaRPr lang="it-IT" altLang="it-IT" sz="3600" dirty="0"/>
          </a:p>
          <a:p>
            <a:pPr algn="ctr" eaLnBrk="1" hangingPunct="1">
              <a:spcBef>
                <a:spcPct val="0"/>
              </a:spcBef>
              <a:buClrTx/>
              <a:buSzTx/>
              <a:buFontTx/>
              <a:buNone/>
            </a:pPr>
            <a:r>
              <a:rPr lang="it-IT" altLang="it-IT" sz="3600" dirty="0">
                <a:solidFill>
                  <a:srgbClr val="666699"/>
                </a:solidFill>
              </a:rPr>
              <a:t>La gestione del patrimonio e dei flussi finanziari  </a:t>
            </a:r>
            <a:endParaRPr lang="it-IT" altLang="it-IT" sz="2000" dirty="0">
              <a:solidFill>
                <a:srgbClr val="666699"/>
              </a:solidFill>
            </a:endParaRPr>
          </a:p>
        </p:txBody>
      </p:sp>
      <p:sp>
        <p:nvSpPr>
          <p:cNvPr id="3075" name="Rettangolo 6"/>
          <p:cNvSpPr>
            <a:spLocks noChangeArrowheads="1"/>
          </p:cNvSpPr>
          <p:nvPr/>
        </p:nvSpPr>
        <p:spPr bwMode="auto">
          <a:xfrm>
            <a:off x="1187450" y="4635500"/>
            <a:ext cx="69119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eaLnBrk="1" hangingPunct="1">
              <a:spcBef>
                <a:spcPct val="0"/>
              </a:spcBef>
              <a:buClrTx/>
              <a:buSzTx/>
              <a:buFontTx/>
              <a:buNone/>
            </a:pPr>
            <a:r>
              <a:rPr lang="it-IT" altLang="it-IT" sz="2400" dirty="0"/>
              <a:t>Claudio </a:t>
            </a:r>
            <a:r>
              <a:rPr lang="it-IT" altLang="it-IT" sz="2400" dirty="0" err="1"/>
              <a:t>Galtieri</a:t>
            </a:r>
            <a:endParaRPr lang="it-IT" altLang="it-IT" sz="2400" dirty="0"/>
          </a:p>
        </p:txBody>
      </p:sp>
    </p:spTree>
    <p:extLst>
      <p:ext uri="{BB962C8B-B14F-4D97-AF65-F5344CB8AC3E}">
        <p14:creationId xmlns:p14="http://schemas.microsoft.com/office/powerpoint/2010/main" val="22408955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endParaRPr lang="it-IT" sz="2000" dirty="0">
              <a:latin typeface="Times New Roman"/>
              <a:cs typeface="Times New Roman"/>
            </a:endParaRPr>
          </a:p>
          <a:p>
            <a:pPr marL="0" indent="0">
              <a:buNone/>
            </a:pPr>
            <a:r>
              <a:rPr lang="it-IT" sz="2000" dirty="0">
                <a:latin typeface="Times New Roman"/>
                <a:cs typeface="Times New Roman"/>
              </a:rPr>
              <a:t>Il RTPC è tenuto a vigilare sull'attuazione delle misure ed a segnalare al management aziendale anomalie risultanti dall'analisi degli indicatori di rischio come, ad esempio:</a:t>
            </a:r>
            <a:endParaRPr lang="it-IT" dirty="0"/>
          </a:p>
          <a:p>
            <a:pPr marL="0" indent="0">
              <a:buNone/>
            </a:pPr>
            <a:r>
              <a:rPr lang="it-IT" sz="2000" dirty="0">
                <a:latin typeface="Times New Roman"/>
                <a:cs typeface="Times New Roman"/>
              </a:rPr>
              <a:t>- la consistenza del patrimonio non utilizzato per finalità istituzionali</a:t>
            </a:r>
          </a:p>
          <a:p>
            <a:pPr marL="0" indent="0">
              <a:buNone/>
            </a:pPr>
            <a:r>
              <a:rPr lang="it-IT" sz="2000" dirty="0">
                <a:latin typeface="Times New Roman"/>
                <a:cs typeface="Times New Roman"/>
              </a:rPr>
              <a:t>- la possibile anomala compresenza di fitti passivi e immobili in locazione</a:t>
            </a:r>
          </a:p>
          <a:p>
            <a:pPr marL="0" indent="0">
              <a:buNone/>
            </a:pPr>
            <a:r>
              <a:rPr lang="it-IT" sz="2000" dirty="0">
                <a:latin typeface="Times New Roman"/>
                <a:cs typeface="Times New Roman"/>
              </a:rPr>
              <a:t>- la significatività degli scostamenti tra valore, prezzo di vendita e ricavato nelle procedure di dismissione/locazione.</a:t>
            </a:r>
          </a:p>
          <a:p>
            <a:pPr marL="0" indent="0">
              <a:buNone/>
            </a:pPr>
            <a:endParaRPr lang="it-IT" sz="2000" dirty="0">
              <a:latin typeface="Times New Roman"/>
              <a:cs typeface="Times New Roman"/>
            </a:endParaRPr>
          </a:p>
        </p:txBody>
      </p:sp>
      <p:sp>
        <p:nvSpPr>
          <p:cNvPr id="3" name="Titolo 2"/>
          <p:cNvSpPr>
            <a:spLocks noGrp="1"/>
          </p:cNvSpPr>
          <p:nvPr>
            <p:ph type="title"/>
          </p:nvPr>
        </p:nvSpPr>
        <p:spPr/>
        <p:txBody>
          <a:bodyPr/>
          <a:lstStyle/>
          <a:p>
            <a:r>
              <a:rPr lang="it-IT" sz="2400" b="1" dirty="0">
                <a:latin typeface="Times New Roman"/>
                <a:cs typeface="Times New Roman"/>
              </a:rPr>
              <a:t>Il PNA 2016  (delibera 3 agosto 2016 n.  831) </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14422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endParaRPr lang="it-IT" sz="2000" dirty="0">
              <a:latin typeface="Times New Roman"/>
              <a:cs typeface="Times New Roman"/>
            </a:endParaRPr>
          </a:p>
          <a:p>
            <a:pPr marL="0" indent="0">
              <a:buNone/>
            </a:pPr>
            <a:r>
              <a:rPr lang="it-IT" sz="2000" dirty="0">
                <a:latin typeface="Times New Roman"/>
                <a:cs typeface="Times New Roman"/>
              </a:rPr>
              <a:t>Nel PNA 2017, nell'approfondimento relativo alle Autorità di gestione dei servizi portuali, tra gli eventi rischiosi si indicano:</a:t>
            </a:r>
            <a:endParaRPr lang="it-IT" dirty="0"/>
          </a:p>
          <a:p>
            <a:pPr marL="0" indent="0">
              <a:buNone/>
            </a:pPr>
            <a:r>
              <a:rPr lang="it-IT" sz="2000" dirty="0">
                <a:latin typeface="Times New Roman"/>
                <a:cs typeface="Times New Roman"/>
              </a:rPr>
              <a:t>- rischio di pressioni corruttive nella fase di determinazione dell'oggetto della concessione, in assenza del presidio delle garanzie partecipative, di trasparenza e di controllo tipiche degli atti di regolazione generale</a:t>
            </a:r>
          </a:p>
          <a:p>
            <a:pPr marL="0" indent="0">
              <a:buNone/>
            </a:pPr>
            <a:r>
              <a:rPr lang="it-IT" sz="2000" dirty="0">
                <a:latin typeface="Times New Roman"/>
                <a:cs typeface="Times New Roman"/>
              </a:rPr>
              <a:t>- rischi derivanti dalla sottrazione al confronto concorrenziale delle concessioni e dalla creazione di posizioni di forza da parte degli operatori economici rispetto ai concorrenti ed all'amministrazione.</a:t>
            </a:r>
          </a:p>
          <a:p>
            <a:pPr marL="0" indent="0">
              <a:buNone/>
            </a:pPr>
            <a:endParaRPr lang="it-IT" sz="2000" dirty="0">
              <a:latin typeface="Times New Roman"/>
              <a:cs typeface="Times New Roman"/>
            </a:endParaRPr>
          </a:p>
        </p:txBody>
      </p:sp>
      <p:sp>
        <p:nvSpPr>
          <p:cNvPr id="3" name="Titolo 2"/>
          <p:cNvSpPr>
            <a:spLocks noGrp="1"/>
          </p:cNvSpPr>
          <p:nvPr>
            <p:ph type="title"/>
          </p:nvPr>
        </p:nvSpPr>
        <p:spPr/>
        <p:txBody>
          <a:bodyPr/>
          <a:lstStyle/>
          <a:p>
            <a:r>
              <a:rPr lang="it-IT" sz="2400" b="1" dirty="0">
                <a:latin typeface="Times New Roman"/>
                <a:cs typeface="Times New Roman"/>
              </a:rPr>
              <a:t>Il PNA 2017 (delibera 22 novembre 2017 n 1208): i possibili eventi rischiosi </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07834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200" y="974785"/>
            <a:ext cx="8229600" cy="4802088"/>
          </a:xfrm>
        </p:spPr>
        <p:txBody>
          <a:bodyPr/>
          <a:lstStyle/>
          <a:p>
            <a:pPr marL="0" indent="0">
              <a:buNone/>
            </a:pPr>
            <a:r>
              <a:rPr lang="it-IT" sz="2000" dirty="0">
                <a:latin typeface="Times New Roman"/>
                <a:cs typeface="Times New Roman"/>
              </a:rPr>
              <a:t>Tra le possibili misure: </a:t>
            </a:r>
            <a:endParaRPr lang="it-IT" dirty="0"/>
          </a:p>
          <a:p>
            <a:pPr marL="0" indent="0">
              <a:buNone/>
            </a:pPr>
            <a:r>
              <a:rPr lang="it-IT" sz="2000" dirty="0">
                <a:latin typeface="Times New Roman"/>
                <a:cs typeface="Times New Roman"/>
              </a:rPr>
              <a:t>- recupero di momenti di consultazione e partecipazione pubblica nella fase della predisposizione del bando di concessione, soprattutto se di rilevante valore e durata. L'amministrazione potrebbe anche emanare avvisi di </a:t>
            </a:r>
            <a:r>
              <a:rPr lang="it-IT" sz="2000" dirty="0" err="1">
                <a:latin typeface="Times New Roman"/>
                <a:cs typeface="Times New Roman"/>
              </a:rPr>
              <a:t>preinformazione</a:t>
            </a:r>
            <a:r>
              <a:rPr lang="it-IT" sz="2000" dirty="0">
                <a:latin typeface="Times New Roman"/>
                <a:cs typeface="Times New Roman"/>
              </a:rPr>
              <a:t> al fine di favorire una più ampia circolazione delle informazioni</a:t>
            </a:r>
          </a:p>
          <a:p>
            <a:pPr marL="0" indent="0">
              <a:buNone/>
            </a:pPr>
            <a:r>
              <a:rPr lang="it-IT" sz="2000" dirty="0">
                <a:latin typeface="Times New Roman"/>
                <a:cs typeface="Times New Roman"/>
              </a:rPr>
              <a:t>- previsione di un tempo intercorrente, adeguatamente modulato, tra la pubblicazione del bando e il termine di presentazione delle domande</a:t>
            </a:r>
          </a:p>
          <a:p>
            <a:pPr marL="0" indent="0">
              <a:buNone/>
            </a:pPr>
            <a:r>
              <a:rPr lang="it-IT" sz="2000" dirty="0">
                <a:latin typeface="Times New Roman"/>
                <a:cs typeface="Times New Roman"/>
              </a:rPr>
              <a:t>- limitazione del procedimento ad avvio con  domanda di proroga da parte del concessionario</a:t>
            </a:r>
          </a:p>
          <a:p>
            <a:pPr marL="0" indent="0">
              <a:buNone/>
            </a:pPr>
            <a:r>
              <a:rPr lang="it-IT" sz="2000" dirty="0">
                <a:latin typeface="Times New Roman"/>
                <a:cs typeface="Times New Roman"/>
              </a:rPr>
              <a:t>- previsione di una durata della concessione proporzionata al valore e alla complessità della concessione e, comunque, non superiore al periodo di tempo necessario al recupero degli investimenti da parte del concessionario</a:t>
            </a:r>
          </a:p>
          <a:p>
            <a:pPr marL="0" indent="0">
              <a:buNone/>
            </a:pPr>
            <a:r>
              <a:rPr lang="it-IT" sz="2000" dirty="0">
                <a:latin typeface="Times New Roman"/>
                <a:cs typeface="Times New Roman"/>
              </a:rPr>
              <a:t>- adozione di criteri omogenei per la pertinenza ed ammissibilità dei costi sottostanti alla determinazione dei canoni</a:t>
            </a:r>
          </a:p>
          <a:p>
            <a:pPr marL="0" indent="0">
              <a:buNone/>
            </a:pPr>
            <a:br>
              <a:rPr lang="it-IT" sz="2000" dirty="0">
                <a:latin typeface="Times New Roman"/>
                <a:cs typeface="Times New Roman"/>
              </a:rPr>
            </a:br>
            <a:endParaRPr lang="it-IT" sz="2000" dirty="0">
              <a:latin typeface="Times New Roman"/>
              <a:cs typeface="Times New Roman"/>
            </a:endParaRPr>
          </a:p>
        </p:txBody>
      </p:sp>
      <p:sp>
        <p:nvSpPr>
          <p:cNvPr id="3" name="Titolo 2"/>
          <p:cNvSpPr>
            <a:spLocks noGrp="1"/>
          </p:cNvSpPr>
          <p:nvPr>
            <p:ph type="title"/>
          </p:nvPr>
        </p:nvSpPr>
        <p:spPr>
          <a:xfrm>
            <a:off x="457200" y="145571"/>
            <a:ext cx="8256587" cy="666750"/>
          </a:xfrm>
        </p:spPr>
        <p:txBody>
          <a:bodyPr/>
          <a:lstStyle/>
          <a:p>
            <a:r>
              <a:rPr lang="it-IT" sz="2400" b="1" dirty="0">
                <a:latin typeface="Times New Roman"/>
                <a:cs typeface="Times New Roman"/>
              </a:rPr>
              <a:t>Il PNA 2017: le possibili misure</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98004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endParaRPr lang="it-IT" sz="2000" dirty="0">
              <a:latin typeface="Times New Roman"/>
              <a:cs typeface="Times New Roman"/>
            </a:endParaRPr>
          </a:p>
          <a:p>
            <a:pPr marL="0" indent="0">
              <a:buNone/>
            </a:pPr>
            <a:r>
              <a:rPr lang="it-IT" sz="2000" dirty="0">
                <a:latin typeface="Times New Roman"/>
                <a:cs typeface="Times New Roman"/>
              </a:rPr>
              <a:t>Nel PNA 2017, in ordine alla procedura di selezione del concessionario si indicano come possibili eventi rischiosi:</a:t>
            </a:r>
          </a:p>
          <a:p>
            <a:pPr marL="0" indent="0">
              <a:buNone/>
            </a:pPr>
            <a:r>
              <a:rPr lang="it-IT" sz="2000" dirty="0">
                <a:latin typeface="Times New Roman"/>
                <a:cs typeface="Times New Roman"/>
              </a:rPr>
              <a:t>- rischio di favoritismi nell'affidamento delle concessioni e di consolidamento dei rapporti solo con alcuni operatori economici</a:t>
            </a:r>
          </a:p>
          <a:p>
            <a:pPr marL="0" indent="0">
              <a:buNone/>
            </a:pPr>
            <a:r>
              <a:rPr lang="it-IT" sz="2000" dirty="0">
                <a:latin typeface="Times New Roman"/>
                <a:cs typeface="Times New Roman"/>
              </a:rPr>
              <a:t>- rischio di azioni tese a restringere indebitamente la platea dei partecipanti alla gara </a:t>
            </a:r>
          </a:p>
          <a:p>
            <a:pPr marL="0" indent="0">
              <a:buNone/>
            </a:pPr>
            <a:r>
              <a:rPr lang="it-IT" sz="2000" dirty="0">
                <a:latin typeface="Times New Roman"/>
                <a:cs typeface="Times New Roman"/>
              </a:rPr>
              <a:t>- rischio di applicazione distorta dei criteri di aggiudicazione della gara per manipolarne l'esito</a:t>
            </a:r>
          </a:p>
        </p:txBody>
      </p:sp>
      <p:sp>
        <p:nvSpPr>
          <p:cNvPr id="3" name="Titolo 2"/>
          <p:cNvSpPr>
            <a:spLocks noGrp="1"/>
          </p:cNvSpPr>
          <p:nvPr>
            <p:ph type="title"/>
          </p:nvPr>
        </p:nvSpPr>
        <p:spPr>
          <a:xfrm>
            <a:off x="486265" y="169962"/>
            <a:ext cx="8256587" cy="666750"/>
          </a:xfrm>
        </p:spPr>
        <p:txBody>
          <a:bodyPr/>
          <a:lstStyle/>
          <a:p>
            <a:r>
              <a:rPr lang="it-IT" sz="2400" b="1" dirty="0">
                <a:latin typeface="Times New Roman"/>
                <a:cs typeface="Times New Roman"/>
              </a:rPr>
              <a:t>La selezione del concessionario e i possibili eventi rischiosi</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60504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200" y="931653"/>
            <a:ext cx="8229600" cy="4802088"/>
          </a:xfrm>
        </p:spPr>
        <p:txBody>
          <a:bodyPr/>
          <a:lstStyle/>
          <a:p>
            <a:pPr marL="0" indent="0">
              <a:buNone/>
            </a:pPr>
            <a:r>
              <a:rPr lang="it-IT" sz="2000" dirty="0">
                <a:latin typeface="Times New Roman"/>
                <a:cs typeface="Times New Roman"/>
              </a:rPr>
              <a:t>Nel PNA 2017, in ordine alla procedura di selezione del concessionario, si indicano come possibili misure:</a:t>
            </a:r>
          </a:p>
          <a:p>
            <a:pPr marL="0" indent="0">
              <a:buNone/>
            </a:pPr>
            <a:r>
              <a:rPr lang="it-IT" sz="2000" dirty="0">
                <a:latin typeface="Times New Roman"/>
                <a:cs typeface="Times New Roman"/>
              </a:rPr>
              <a:t>- adeguate forme di pubblicità nazionale ed internazionale e preferenza per procedimenti avviati d'ufficio rispetto a quelli ad istanza di parte</a:t>
            </a:r>
          </a:p>
          <a:p>
            <a:pPr marL="0" indent="0">
              <a:buNone/>
            </a:pPr>
            <a:r>
              <a:rPr lang="it-IT" sz="2000" dirty="0">
                <a:latin typeface="Times New Roman"/>
                <a:cs typeface="Times New Roman"/>
              </a:rPr>
              <a:t>- definizione di requisiti soggettivi di partecipazione alla procedura di affidamento quantomeno equivalenti a quelli indicati dall'art. 80 del </a:t>
            </a:r>
            <a:r>
              <a:rPr lang="it-IT" sz="2000" dirty="0" err="1">
                <a:latin typeface="Times New Roman"/>
                <a:cs typeface="Times New Roman"/>
              </a:rPr>
              <a:t>DLgs</a:t>
            </a:r>
            <a:r>
              <a:rPr lang="it-IT" sz="2000" dirty="0">
                <a:latin typeface="Times New Roman"/>
                <a:cs typeface="Times New Roman"/>
              </a:rPr>
              <a:t> 50/2016</a:t>
            </a:r>
          </a:p>
          <a:p>
            <a:pPr marL="0" indent="0">
              <a:buNone/>
            </a:pPr>
            <a:r>
              <a:rPr lang="it-IT" sz="2000" dirty="0">
                <a:latin typeface="Times New Roman"/>
                <a:cs typeface="Times New Roman"/>
              </a:rPr>
              <a:t>- definizione di requisiti di capacità economico-finanziaria e tecnico professionale proporzionati al valore della concessione</a:t>
            </a:r>
          </a:p>
          <a:p>
            <a:pPr marL="0" indent="0">
              <a:buNone/>
            </a:pPr>
            <a:r>
              <a:rPr lang="it-IT" sz="2000" dirty="0">
                <a:latin typeface="Times New Roman"/>
                <a:cs typeface="Times New Roman"/>
              </a:rPr>
              <a:t>-  preferenza per l'utilizzo di procedure aperte e ristrette</a:t>
            </a:r>
          </a:p>
          <a:p>
            <a:pPr marL="0" indent="0">
              <a:buNone/>
            </a:pPr>
            <a:r>
              <a:rPr lang="it-IT" sz="2000" dirty="0">
                <a:latin typeface="Times New Roman"/>
                <a:cs typeface="Times New Roman"/>
              </a:rPr>
              <a:t>- indicazione nel bando di gara di criteri di aggiudicazione trasparenti ed oggettivi, la cui attribuzione sia affidata ad una commissione aggiudicatrice composta da soggetti, anche esterni, di comprovata esperienza nel settore</a:t>
            </a:r>
          </a:p>
          <a:p>
            <a:pPr marL="0" indent="0">
              <a:buNone/>
            </a:pPr>
            <a:r>
              <a:rPr lang="it-IT" sz="2000" dirty="0">
                <a:latin typeface="Times New Roman"/>
                <a:cs typeface="Times New Roman"/>
              </a:rPr>
              <a:t>- inserimento del prezzo del canone e della durata della concessione tra i criteri per la selezione delle offerte</a:t>
            </a:r>
          </a:p>
          <a:p>
            <a:pPr marL="0" indent="0">
              <a:buNone/>
            </a:pPr>
            <a:endParaRPr lang="it-IT" sz="2000" dirty="0">
              <a:latin typeface="Times New Roman"/>
              <a:cs typeface="Times New Roman"/>
            </a:endParaRPr>
          </a:p>
        </p:txBody>
      </p:sp>
      <p:sp>
        <p:nvSpPr>
          <p:cNvPr id="3" name="Titolo 2"/>
          <p:cNvSpPr>
            <a:spLocks noGrp="1"/>
          </p:cNvSpPr>
          <p:nvPr>
            <p:ph type="title"/>
          </p:nvPr>
        </p:nvSpPr>
        <p:spPr>
          <a:xfrm>
            <a:off x="457200" y="73684"/>
            <a:ext cx="8256587" cy="666750"/>
          </a:xfrm>
        </p:spPr>
        <p:txBody>
          <a:bodyPr/>
          <a:lstStyle/>
          <a:p>
            <a:r>
              <a:rPr lang="it-IT" sz="2400" b="1" dirty="0">
                <a:latin typeface="Times New Roman"/>
                <a:cs typeface="Times New Roman"/>
              </a:rPr>
              <a:t>La selezione del concessionario e le possibili misure</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76222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endParaRPr lang="it-IT" sz="2000" dirty="0">
              <a:latin typeface="Times New Roman"/>
              <a:cs typeface="Times New Roman"/>
            </a:endParaRPr>
          </a:p>
          <a:p>
            <a:pPr marL="0" indent="0">
              <a:buNone/>
            </a:pPr>
            <a:r>
              <a:rPr lang="it-IT" sz="2000" dirty="0">
                <a:latin typeface="Times New Roman"/>
                <a:cs typeface="Times New Roman"/>
              </a:rPr>
              <a:t>- nel caso di un  numero di domande eccedente la disponibilità, effettuazione periodica di una procedura competitiva per garantire possibilità di accesso anche a nuovi operatori economici</a:t>
            </a:r>
          </a:p>
          <a:p>
            <a:pPr marL="0" indent="0">
              <a:buNone/>
            </a:pPr>
            <a:r>
              <a:rPr lang="it-IT" sz="2000" dirty="0">
                <a:latin typeface="Times New Roman"/>
                <a:cs typeface="Times New Roman"/>
              </a:rPr>
              <a:t>- indicazione chiara e puntuale nella documentazione di gara dei parametri di valutazione delle prestazioni rese dal concessionario, degli obblighi a suo carico, nonché delle penali/sanzioni applicabili in caso di mancato o inesatto adempimento delle prestazioni dovute.</a:t>
            </a:r>
          </a:p>
          <a:p>
            <a:pPr marL="0" indent="0">
              <a:buNone/>
            </a:pPr>
            <a:endParaRPr lang="it-IT" sz="2000" dirty="0">
              <a:latin typeface="Times New Roman"/>
              <a:cs typeface="Times New Roman"/>
            </a:endParaRPr>
          </a:p>
          <a:p>
            <a:pPr marL="0" indent="0">
              <a:buNone/>
            </a:pPr>
            <a:r>
              <a:rPr lang="it-IT" sz="2000" dirty="0">
                <a:latin typeface="Times New Roman"/>
                <a:cs typeface="Times New Roman"/>
              </a:rPr>
              <a:t>L'ANAC rammenta anche che la concessione demaniale è soggetta sia agli obblighi di comunicazione all'Osservatorio dei contratti e di contribuzione all'Autorità, sia agli obblighi di tracciabilità dei flussi finanziari.</a:t>
            </a:r>
          </a:p>
          <a:p>
            <a:pPr marL="0" indent="0">
              <a:buNone/>
            </a:pPr>
            <a:endParaRPr lang="it-IT" sz="2000" dirty="0">
              <a:latin typeface="Times New Roman"/>
              <a:cs typeface="Times New Roman"/>
            </a:endParaRPr>
          </a:p>
        </p:txBody>
      </p:sp>
      <p:sp>
        <p:nvSpPr>
          <p:cNvPr id="3" name="Titolo 2"/>
          <p:cNvSpPr>
            <a:spLocks noGrp="1"/>
          </p:cNvSpPr>
          <p:nvPr>
            <p:ph type="title"/>
          </p:nvPr>
        </p:nvSpPr>
        <p:spPr>
          <a:xfrm>
            <a:off x="457200" y="174325"/>
            <a:ext cx="8256587" cy="666750"/>
          </a:xfrm>
        </p:spPr>
        <p:txBody>
          <a:bodyPr/>
          <a:lstStyle/>
          <a:p>
            <a:r>
              <a:rPr lang="it-IT" sz="2400" b="1" dirty="0">
                <a:latin typeface="Times New Roman"/>
                <a:cs typeface="Times New Roman"/>
              </a:rPr>
              <a:t>La selezione del concessionario e le possibili misure (segue)</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46137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endParaRPr lang="it-IT" sz="2000" dirty="0">
              <a:latin typeface="Times New Roman"/>
              <a:cs typeface="Times New Roman"/>
            </a:endParaRPr>
          </a:p>
          <a:p>
            <a:pPr marL="0" indent="0">
              <a:buNone/>
            </a:pPr>
            <a:r>
              <a:rPr lang="it-IT" sz="2000" dirty="0">
                <a:latin typeface="Times New Roman"/>
                <a:cs typeface="Times New Roman"/>
              </a:rPr>
              <a:t> Nell'esecuzione della concessione alcuni possibili eventi rischiosi:</a:t>
            </a:r>
            <a:endParaRPr lang="it-IT"/>
          </a:p>
          <a:p>
            <a:pPr marL="0" indent="0">
              <a:buNone/>
            </a:pPr>
            <a:r>
              <a:rPr lang="it-IT" sz="2000" dirty="0">
                <a:latin typeface="Times New Roman"/>
                <a:cs typeface="Times New Roman"/>
              </a:rPr>
              <a:t>- mancata  sufficiente verifica sulla corretta esecuzione della concessione, anche in relazione ai parametri di valutazione delle prestazioni rese dal concessionario ed agli obblighi a suo carico fissati nel contratto, per evitare l'applicazione di penali/sanzioni, risoluzione o revoca della concessione o la riscossione forzata dei canoni</a:t>
            </a:r>
          </a:p>
          <a:p>
            <a:pPr marL="0" indent="0">
              <a:buNone/>
            </a:pPr>
            <a:r>
              <a:rPr lang="it-IT" sz="2000" dirty="0">
                <a:latin typeface="Times New Roman"/>
                <a:cs typeface="Times New Roman"/>
              </a:rPr>
              <a:t>- abusivo ricorso a modifiche del contratto al fine di favorire il concessionario</a:t>
            </a:r>
          </a:p>
          <a:p>
            <a:pPr marL="0" indent="0">
              <a:buNone/>
            </a:pPr>
            <a:endParaRPr lang="it-IT" sz="2000" dirty="0">
              <a:latin typeface="Times New Roman"/>
              <a:cs typeface="Times New Roman"/>
            </a:endParaRPr>
          </a:p>
        </p:txBody>
      </p:sp>
      <p:sp>
        <p:nvSpPr>
          <p:cNvPr id="3" name="Titolo 2"/>
          <p:cNvSpPr>
            <a:spLocks noGrp="1"/>
          </p:cNvSpPr>
          <p:nvPr>
            <p:ph type="title"/>
          </p:nvPr>
        </p:nvSpPr>
        <p:spPr/>
        <p:txBody>
          <a:bodyPr/>
          <a:lstStyle/>
          <a:p>
            <a:r>
              <a:rPr lang="it-IT" sz="2400" b="1" dirty="0">
                <a:latin typeface="Times New Roman"/>
                <a:cs typeface="Times New Roman"/>
              </a:rPr>
              <a:t>L'esecuzione della concessione e i possibili rischi</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98713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2000" dirty="0">
                <a:latin typeface="Times New Roman"/>
                <a:cs typeface="Times New Roman"/>
              </a:rPr>
              <a:t> </a:t>
            </a:r>
          </a:p>
          <a:p>
            <a:pPr marL="0" indent="0">
              <a:buNone/>
            </a:pPr>
            <a:r>
              <a:rPr lang="it-IT" sz="2000" dirty="0">
                <a:latin typeface="Times New Roman"/>
                <a:cs typeface="Times New Roman"/>
              </a:rPr>
              <a:t>Le possibili misure:</a:t>
            </a:r>
          </a:p>
          <a:p>
            <a:pPr marL="0" indent="0">
              <a:buNone/>
            </a:pPr>
            <a:r>
              <a:rPr lang="it-IT" sz="2000" dirty="0">
                <a:latin typeface="Times New Roman"/>
                <a:cs typeface="Times New Roman"/>
              </a:rPr>
              <a:t>- procedimentalizzazione e programmazione delle misure di controllo sui concessionari da trasmettere anche al RPCT e agli organi di vigilanza interna</a:t>
            </a:r>
          </a:p>
          <a:p>
            <a:pPr marL="0" indent="0">
              <a:buNone/>
            </a:pPr>
            <a:r>
              <a:rPr lang="it-IT" sz="2000" dirty="0">
                <a:latin typeface="Times New Roman"/>
                <a:cs typeface="Times New Roman"/>
              </a:rPr>
              <a:t>- inserimento, fin dalla pubblicazione del bando, di una esemplificazione dei casi e delle modalità con cui è possibile procedere alle modifiche del contratto (l'art. 175 del Codice dei contratti può costituire un utile riferimento)</a:t>
            </a:r>
          </a:p>
        </p:txBody>
      </p:sp>
      <p:sp>
        <p:nvSpPr>
          <p:cNvPr id="3" name="Titolo 2"/>
          <p:cNvSpPr>
            <a:spLocks noGrp="1"/>
          </p:cNvSpPr>
          <p:nvPr>
            <p:ph type="title"/>
          </p:nvPr>
        </p:nvSpPr>
        <p:spPr/>
        <p:txBody>
          <a:bodyPr/>
          <a:lstStyle/>
          <a:p>
            <a:r>
              <a:rPr lang="it-IT" sz="2400" b="1" dirty="0">
                <a:latin typeface="Times New Roman"/>
                <a:cs typeface="Times New Roman"/>
              </a:rPr>
              <a:t>L'esecuzione della concessione e le possibili misure</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72779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2000" dirty="0">
                <a:latin typeface="Times New Roman"/>
                <a:cs typeface="Times New Roman"/>
              </a:rPr>
              <a:t> I possibili eventi rischiosi:</a:t>
            </a:r>
          </a:p>
          <a:p>
            <a:pPr marL="0" indent="0">
              <a:buNone/>
            </a:pPr>
            <a:r>
              <a:rPr lang="it-IT" sz="2000" dirty="0">
                <a:latin typeface="Times New Roman"/>
                <a:cs typeface="Times New Roman"/>
              </a:rPr>
              <a:t>- rischio di pressioni del concessionario uscente nei confronti dell'amministrazione per ottenere proroghe o rinnovi delle concessioni</a:t>
            </a:r>
          </a:p>
          <a:p>
            <a:pPr marL="0" indent="0">
              <a:buNone/>
            </a:pPr>
            <a:r>
              <a:rPr lang="it-IT" sz="2000" dirty="0">
                <a:latin typeface="Times New Roman"/>
                <a:cs typeface="Times New Roman"/>
              </a:rPr>
              <a:t>Le possibili misure:</a:t>
            </a:r>
          </a:p>
          <a:p>
            <a:pPr marL="0" indent="0">
              <a:buNone/>
            </a:pPr>
            <a:r>
              <a:rPr lang="it-IT" sz="2000" dirty="0">
                <a:latin typeface="Times New Roman"/>
                <a:cs typeface="Times New Roman"/>
              </a:rPr>
              <a:t>- avvio con debito preavviso rispetto alla scadenza delle procedure per l'assegnazione della concessione</a:t>
            </a:r>
          </a:p>
          <a:p>
            <a:pPr marL="0" indent="0">
              <a:buNone/>
            </a:pPr>
            <a:r>
              <a:rPr lang="it-IT" sz="2000" dirty="0">
                <a:latin typeface="Times New Roman"/>
                <a:cs typeface="Times New Roman"/>
              </a:rPr>
              <a:t>- previsione di misure che assicurino un costante ed accurato flusso di dati tra il concessionario e l'amministrazione nel corso di durata della concessione per ottenere tutte le informazioni necessarie per la predisposizione del bando</a:t>
            </a:r>
          </a:p>
          <a:p>
            <a:pPr marL="0" indent="0">
              <a:buNone/>
            </a:pPr>
            <a:r>
              <a:rPr lang="it-IT" sz="2000" dirty="0">
                <a:latin typeface="Times New Roman"/>
                <a:cs typeface="Times New Roman"/>
              </a:rPr>
              <a:t>- nomina della commissione di collaudo con procedure simili a quelle della procedura di gara, per garantire i necessari requisiti di indipendenza e imparzialità</a:t>
            </a:r>
          </a:p>
        </p:txBody>
      </p:sp>
      <p:sp>
        <p:nvSpPr>
          <p:cNvPr id="3" name="Titolo 2"/>
          <p:cNvSpPr>
            <a:spLocks noGrp="1"/>
          </p:cNvSpPr>
          <p:nvPr>
            <p:ph type="title"/>
          </p:nvPr>
        </p:nvSpPr>
        <p:spPr>
          <a:xfrm>
            <a:off x="457200" y="332656"/>
            <a:ext cx="8256587" cy="666750"/>
          </a:xfrm>
        </p:spPr>
        <p:txBody>
          <a:bodyPr/>
          <a:lstStyle/>
          <a:p>
            <a:r>
              <a:rPr lang="it-IT" sz="2400" b="1" dirty="0">
                <a:latin typeface="Times New Roman"/>
                <a:cs typeface="Times New Roman"/>
              </a:rPr>
              <a:t>La scadenza e il rinnovo della concessione: </a:t>
            </a:r>
            <a:br>
              <a:rPr lang="it-IT" sz="2400" b="1" dirty="0">
                <a:latin typeface="Times New Roman"/>
                <a:cs typeface="Times New Roman"/>
              </a:rPr>
            </a:br>
            <a:r>
              <a:rPr lang="it-IT" sz="2400" b="1" dirty="0">
                <a:latin typeface="Times New Roman"/>
                <a:cs typeface="Times New Roman"/>
              </a:rPr>
              <a:t>possibili eventi rischiosi e possibili misure</a:t>
            </a:r>
            <a:endParaRPr lang="it-IT" sz="2400" b="1" dirty="0" err="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80992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endParaRPr lang="it-IT" sz="2000" dirty="0">
              <a:latin typeface="Times New Roman"/>
              <a:cs typeface="Times New Roman"/>
            </a:endParaRPr>
          </a:p>
          <a:p>
            <a:pPr marL="0" indent="0">
              <a:buNone/>
            </a:pPr>
            <a:r>
              <a:rPr lang="it-IT" sz="2000" dirty="0">
                <a:latin typeface="Times New Roman"/>
                <a:cs typeface="Times New Roman"/>
              </a:rPr>
              <a:t>Il PNA 2018 contiene un consistente approfondimento sull'Agenzia del demanio, nel quale sono contenute molte utili indicazioni.</a:t>
            </a:r>
          </a:p>
          <a:p>
            <a:pPr marL="0" indent="0">
              <a:buNone/>
            </a:pPr>
            <a:r>
              <a:rPr lang="it-IT" sz="2000" dirty="0">
                <a:latin typeface="Times New Roman"/>
                <a:cs typeface="Times New Roman"/>
              </a:rPr>
              <a:t>Viene messa in rilievo l'esistenza di una specifica sezione, nell'ambito del sito web-amministrazione trasparente dell’Agenzia, che consente l'interrogazione georeferenziata di tutto il patrimonio immobiliare gestito, e di tutti i cantieri per lavori su di esso, con la relativa indicazione degli interventi programmati. </a:t>
            </a:r>
          </a:p>
          <a:p>
            <a:pPr marL="0" indent="0">
              <a:buNone/>
            </a:pPr>
            <a:r>
              <a:rPr lang="it-IT" sz="2000" dirty="0">
                <a:latin typeface="Times New Roman"/>
                <a:cs typeface="Times New Roman"/>
              </a:rPr>
              <a:t>Sono poi individuate alcune aree a rischio che vengono specificamente analizzate tra cui in particolare il processo di valutazione estimale e l'area contrattuale.</a:t>
            </a:r>
          </a:p>
          <a:p>
            <a:pPr marL="0" indent="0">
              <a:buNone/>
            </a:pPr>
            <a:endParaRPr lang="it-IT" sz="2000" dirty="0">
              <a:latin typeface="Times New Roman"/>
              <a:cs typeface="Times New Roman"/>
            </a:endParaRPr>
          </a:p>
        </p:txBody>
      </p:sp>
      <p:sp>
        <p:nvSpPr>
          <p:cNvPr id="3" name="Titolo 2"/>
          <p:cNvSpPr>
            <a:spLocks noGrp="1"/>
          </p:cNvSpPr>
          <p:nvPr>
            <p:ph type="title"/>
          </p:nvPr>
        </p:nvSpPr>
        <p:spPr/>
        <p:txBody>
          <a:bodyPr/>
          <a:lstStyle/>
          <a:p>
            <a:r>
              <a:rPr lang="it-IT" sz="2400" b="1" dirty="0">
                <a:latin typeface="Times New Roman"/>
                <a:cs typeface="Times New Roman"/>
              </a:rPr>
              <a:t>Il PNA 2018 (delibera 22 novembre 2018 n. 1074)</a:t>
            </a:r>
            <a:endParaRPr lang="it-IT" sz="2400" dirty="0">
              <a:latin typeface="Times New Roman"/>
              <a:cs typeface="Times New Roman"/>
            </a:endParaRPr>
          </a:p>
          <a:p>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8017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200" y="816634"/>
            <a:ext cx="8229600" cy="4802088"/>
          </a:xfrm>
        </p:spPr>
        <p:txBody>
          <a:bodyPr/>
          <a:lstStyle/>
          <a:p>
            <a:pPr marL="0" indent="0">
              <a:buNone/>
            </a:pPr>
            <a:r>
              <a:rPr lang="it-IT" sz="2000" dirty="0">
                <a:latin typeface="Times New Roman"/>
                <a:cs typeface="Times New Roman"/>
              </a:rPr>
              <a:t>Il patrimonio pubblico è costituito principalmente da</a:t>
            </a:r>
            <a:br>
              <a:rPr lang="it-IT" sz="2000" dirty="0">
                <a:latin typeface="Times New Roman"/>
                <a:cs typeface="Times New Roman"/>
              </a:rPr>
            </a:br>
            <a:r>
              <a:rPr lang="it-IT" sz="2000" dirty="0">
                <a:latin typeface="Times New Roman"/>
                <a:cs typeface="Times New Roman"/>
              </a:rPr>
              <a:t>- beni immobili demaniali ovvero ad uso pubblico per natura</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 beni immobili patrimoniali indisponibili</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 beni patrimoniali disponibili</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 beni mobili demaniali ovvero ad uso pubblico per natura</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 beni mobili patrimoniali indisponibili</a:t>
            </a:r>
            <a:endParaRPr lang="it-IT" sz="2000" dirty="0" err="1">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 beni mobili patrimoniali disponibili</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 diritti di natura pubblica o privata su beni altrui</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 crediti non ancora liquidi ed esigibili</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 debiti ed altre prestazioni passive costituite a favore di terzi</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28445" y="1797"/>
            <a:ext cx="8256587" cy="666750"/>
          </a:xfrm>
        </p:spPr>
        <p:txBody>
          <a:bodyPr/>
          <a:lstStyle/>
          <a:p>
            <a:r>
              <a:rPr lang="it-IT" sz="2400" b="1" dirty="0">
                <a:latin typeface="Times New Roman"/>
                <a:cs typeface="Times New Roman"/>
              </a:rPr>
              <a:t>La  nozione di patrimonio pubblico   </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81339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85955" y="831011"/>
            <a:ext cx="8229600" cy="4802088"/>
          </a:xfrm>
        </p:spPr>
        <p:txBody>
          <a:bodyPr/>
          <a:lstStyle/>
          <a:p>
            <a:pPr marL="0" indent="0">
              <a:buNone/>
            </a:pPr>
            <a:r>
              <a:rPr lang="it-IT" sz="2000" dirty="0">
                <a:latin typeface="Times New Roman"/>
                <a:cs typeface="Times New Roman"/>
              </a:rPr>
              <a:t>Nel processo di valutazione estimale sono indicati i possibili eventi rischiosi:</a:t>
            </a:r>
            <a:endParaRPr lang="it-IT" dirty="0"/>
          </a:p>
          <a:p>
            <a:pPr marL="0" indent="0">
              <a:buNone/>
            </a:pPr>
            <a:r>
              <a:rPr lang="it-IT" sz="2000" dirty="0">
                <a:latin typeface="Times New Roman"/>
                <a:cs typeface="Times New Roman"/>
              </a:rPr>
              <a:t>- i documenti forniti potrebbero essere artefatti e/o non più attuali e rispondenti allo stato dei luoghi e comportare valutazioni errate; in caso di vendita, il rischio di acquisire documenti inattendibili può riguardare le certificazioni di destinazione urbanistica dei terreni e le certificazioni di regolarità edilizia ed impiantistica per i fabbricati</a:t>
            </a:r>
          </a:p>
          <a:p>
            <a:pPr marL="0" indent="0">
              <a:buNone/>
            </a:pPr>
            <a:r>
              <a:rPr lang="it-IT" sz="2000" dirty="0">
                <a:latin typeface="Times New Roman"/>
                <a:cs typeface="Times New Roman"/>
              </a:rPr>
              <a:t>- nel caso delle locazioni passive la documentazione grafica degli immobili potrebbe non rappresentare fedelmente lo stato dei luoghi</a:t>
            </a:r>
          </a:p>
          <a:p>
            <a:pPr marL="0" indent="0">
              <a:buNone/>
            </a:pPr>
            <a:r>
              <a:rPr lang="it-IT" sz="2000" dirty="0">
                <a:latin typeface="Times New Roman"/>
                <a:cs typeface="Times New Roman"/>
              </a:rPr>
              <a:t>- i documenti potrebbero essere acquisiti e forniti direttamente dall'attuale utilizzatore dell'immobile opportunisticamente artefatti e/o non più attuali e rispondenti allo stato dei luoghi</a:t>
            </a:r>
          </a:p>
          <a:p>
            <a:pPr marL="0" indent="0">
              <a:buNone/>
            </a:pPr>
            <a:r>
              <a:rPr lang="it-IT" sz="2000" dirty="0">
                <a:latin typeface="Times New Roman"/>
                <a:cs typeface="Times New Roman"/>
              </a:rPr>
              <a:t>- nel caso sia impossibile reperire informazioni sui prezzi di immobili direttamente raffrontabili con quello oggetto di valutazione, occorre apportare coefficienti correttivi che tengano conto delle differenze; in tal caso il rischio è quello di scelte non oggettive degli elementi comparabili con l'intento di indirizzare la valutazione verso valori non corretti</a:t>
            </a:r>
          </a:p>
        </p:txBody>
      </p:sp>
      <p:sp>
        <p:nvSpPr>
          <p:cNvPr id="3" name="Titolo 2"/>
          <p:cNvSpPr>
            <a:spLocks noGrp="1"/>
          </p:cNvSpPr>
          <p:nvPr>
            <p:ph type="title"/>
          </p:nvPr>
        </p:nvSpPr>
        <p:spPr>
          <a:xfrm>
            <a:off x="457200" y="174325"/>
            <a:ext cx="8256587" cy="666750"/>
          </a:xfrm>
        </p:spPr>
        <p:txBody>
          <a:bodyPr/>
          <a:lstStyle/>
          <a:p>
            <a:r>
              <a:rPr lang="it-IT" sz="2400" b="1" dirty="0">
                <a:latin typeface="Times New Roman"/>
                <a:cs typeface="Times New Roman"/>
              </a:rPr>
              <a:t>La valutazione estimale e i possibili eventi rischiosi</a:t>
            </a:r>
            <a:endParaRPr lang="it-IT" sz="2400" dirty="0">
              <a:latin typeface="Times New Roman"/>
              <a:cs typeface="Times New Roman"/>
            </a:endParaRPr>
          </a:p>
          <a:p>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99460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a:buNone/>
            </a:pPr>
            <a:r>
              <a:rPr lang="it-IT" dirty="0">
                <a:latin typeface="Arial"/>
                <a:cs typeface="Arial"/>
              </a:rPr>
              <a:t>- </a:t>
            </a:r>
            <a:r>
              <a:rPr lang="it-IT" sz="2000" dirty="0">
                <a:latin typeface="Times New Roman"/>
                <a:cs typeface="Arial"/>
              </a:rPr>
              <a:t>il valutatore, nell'ambito delle scelte discrezionali con riguardo al metodo utilizzato (sintetico, comparativo, finanziario, capitalizzazione dei redditi etc.) e alla determinazione di alcuni dati (tempi e costi degli interventi edilizi, tassi ecc.) potrebbe adottare criteri non trasparenti, con l'intento di indirizzare la valutazione verso valori non corretti</a:t>
            </a:r>
          </a:p>
          <a:p>
            <a:pPr>
              <a:buNone/>
            </a:pPr>
            <a:r>
              <a:rPr lang="it-IT" sz="2000" dirty="0">
                <a:latin typeface="Times New Roman"/>
                <a:cs typeface="Arial"/>
              </a:rPr>
              <a:t>- il documento estimale potrebbe essere redatto in modo da non permettere di ripercorrere tutto l'iter logico e individuare eventuali errori o omissioni</a:t>
            </a:r>
            <a:endParaRPr lang="it-IT" sz="2000">
              <a:latin typeface="Times New Roman"/>
            </a:endParaRPr>
          </a:p>
        </p:txBody>
      </p:sp>
      <p:sp>
        <p:nvSpPr>
          <p:cNvPr id="3" name="Titolo 2"/>
          <p:cNvSpPr>
            <a:spLocks noGrp="1"/>
          </p:cNvSpPr>
          <p:nvPr>
            <p:ph type="title"/>
          </p:nvPr>
        </p:nvSpPr>
        <p:spPr/>
        <p:txBody>
          <a:bodyPr/>
          <a:lstStyle/>
          <a:p>
            <a:r>
              <a:rPr lang="it-IT" sz="2400" b="1" dirty="0">
                <a:latin typeface="Times New Roman"/>
                <a:cs typeface="Times New Roman"/>
              </a:rPr>
              <a:t>La valutazione estimale e i possibili eventi rischiosi</a:t>
            </a:r>
            <a:endParaRPr lang="it-IT" sz="2400" dirty="0">
              <a:latin typeface="Times New Roman"/>
              <a:cs typeface="Times New Roman"/>
            </a:endParaRPr>
          </a:p>
          <a:p>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72777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85955" y="859766"/>
            <a:ext cx="8229600" cy="4802088"/>
          </a:xfrm>
        </p:spPr>
        <p:txBody>
          <a:bodyPr/>
          <a:lstStyle/>
          <a:p>
            <a:pPr>
              <a:buNone/>
            </a:pPr>
            <a:r>
              <a:rPr lang="it-IT" sz="2000" dirty="0">
                <a:latin typeface="Times New Roman"/>
                <a:cs typeface="Arial"/>
              </a:rPr>
              <a:t>Nel PNA sono riportate queste possibili misure:</a:t>
            </a:r>
            <a:endParaRPr lang="it-IT" sz="2000" dirty="0">
              <a:latin typeface="Times New Roman"/>
            </a:endParaRPr>
          </a:p>
          <a:p>
            <a:pPr>
              <a:buNone/>
            </a:pPr>
            <a:r>
              <a:rPr lang="it-IT" sz="2000" dirty="0">
                <a:latin typeface="Times New Roman"/>
                <a:cs typeface="Arial"/>
              </a:rPr>
              <a:t>- formazione diffusa in tema di anticorruzione quale strumento fondamentale per l'azione preventiva</a:t>
            </a:r>
            <a:endParaRPr lang="it-IT" sz="2000" dirty="0">
              <a:latin typeface="Times New Roman"/>
            </a:endParaRPr>
          </a:p>
          <a:p>
            <a:pPr>
              <a:buNone/>
            </a:pPr>
            <a:r>
              <a:rPr lang="it-IT" sz="2000" dirty="0">
                <a:latin typeface="Times New Roman"/>
                <a:cs typeface="Arial"/>
              </a:rPr>
              <a:t>- potenziamento del livello di standardizzazione del processo estimativo attraverso l'adozione di linee guida e l'elaborazione di FAQ che orientino il valutatore nella sua attività</a:t>
            </a:r>
          </a:p>
          <a:p>
            <a:pPr>
              <a:buNone/>
            </a:pPr>
            <a:r>
              <a:rPr lang="it-IT" sz="2000" dirty="0">
                <a:latin typeface="Times New Roman"/>
                <a:cs typeface="Arial"/>
              </a:rPr>
              <a:t>- intensificazione delle verifiche sulla correttezza delle informazioni acquisite e poste a base dell'attività estimale (ad esempio mediante verifiche a campione)</a:t>
            </a:r>
          </a:p>
          <a:p>
            <a:pPr>
              <a:buNone/>
            </a:pPr>
            <a:r>
              <a:rPr lang="it-IT" sz="2000" dirty="0">
                <a:latin typeface="Times New Roman"/>
                <a:cs typeface="Arial"/>
              </a:rPr>
              <a:t>- chiara indicazione degli atti e/o offerte di mercato presi a riferimento per la comparazione e conservazione di tutti gli atti del processo estimale, in modo da poterlo replicare.</a:t>
            </a:r>
            <a:endParaRPr lang="it-IT" sz="2000" dirty="0">
              <a:latin typeface="Times New Roman"/>
            </a:endParaRPr>
          </a:p>
        </p:txBody>
      </p:sp>
      <p:sp>
        <p:nvSpPr>
          <p:cNvPr id="3" name="Titolo 2"/>
          <p:cNvSpPr>
            <a:spLocks noGrp="1"/>
          </p:cNvSpPr>
          <p:nvPr>
            <p:ph type="title"/>
          </p:nvPr>
        </p:nvSpPr>
        <p:spPr>
          <a:xfrm>
            <a:off x="457200" y="188703"/>
            <a:ext cx="8256587" cy="666750"/>
          </a:xfrm>
        </p:spPr>
        <p:txBody>
          <a:bodyPr/>
          <a:lstStyle/>
          <a:p>
            <a:r>
              <a:rPr lang="it-IT" sz="2400" b="1" dirty="0">
                <a:latin typeface="Times New Roman"/>
                <a:cs typeface="Times New Roman"/>
              </a:rPr>
              <a:t>La valutazione estimale e le  possibili misure</a:t>
            </a:r>
            <a:endParaRPr lang="it-IT" sz="2400" dirty="0" err="1">
              <a:latin typeface="Times New Roman"/>
              <a:cs typeface="Times New Roman"/>
            </a:endParaRPr>
          </a:p>
          <a:p>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37469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5163" y="811932"/>
            <a:ext cx="7879904" cy="5234136"/>
          </a:xfrm>
        </p:spPr>
        <p:txBody>
          <a:bodyPr/>
          <a:lstStyle/>
          <a:p>
            <a:pPr>
              <a:buNone/>
            </a:pPr>
            <a:r>
              <a:rPr lang="it-IT" sz="1600" dirty="0">
                <a:latin typeface="Times New Roman"/>
                <a:cs typeface="Arial"/>
              </a:rPr>
              <a:t>Il R.D. 14 settembre 1931 n. 1775 (T.U. per la finanza locale) così disciplinava la concessione dei servizi pubblici:</a:t>
            </a:r>
          </a:p>
          <a:p>
            <a:pPr>
              <a:buNone/>
            </a:pPr>
            <a:r>
              <a:rPr lang="it-IT" sz="1600" dirty="0">
                <a:latin typeface="Times New Roman"/>
                <a:cs typeface="Arial"/>
              </a:rPr>
              <a:t>Art. 265 (Concessioni all’industria privata)</a:t>
            </a:r>
          </a:p>
          <a:p>
            <a:pPr>
              <a:buNone/>
            </a:pPr>
            <a:r>
              <a:rPr lang="it-IT" sz="1600" dirty="0">
                <a:latin typeface="Times New Roman"/>
                <a:cs typeface="Arial"/>
              </a:rPr>
              <a:t>«I contratti con i quali gli enti locali concedono all’industria privata, secondo il disposto dell’art. 26 della L. 15 ottobre 1925 n. 2578 i servizi indicati dall’art. 1 della legge stessa, oltre che l’esercizio delle facoltà di riscatto, devono stabilire norme intese a disciplinare:</a:t>
            </a:r>
          </a:p>
          <a:p>
            <a:pPr marL="342900" indent="-342900">
              <a:buAutoNum type="arabicParenR"/>
            </a:pPr>
            <a:r>
              <a:rPr lang="it-IT" sz="1600" dirty="0">
                <a:latin typeface="Times New Roman"/>
                <a:cs typeface="Arial"/>
              </a:rPr>
              <a:t>la regolare manutenzione degli impianti per l’intero periodo della concessione,</a:t>
            </a:r>
          </a:p>
          <a:p>
            <a:pPr marL="342900" indent="-342900">
              <a:buAutoNum type="arabicParenR"/>
            </a:pPr>
            <a:r>
              <a:rPr lang="it-IT" sz="1600" dirty="0">
                <a:latin typeface="Times New Roman"/>
                <a:cs typeface="Arial"/>
              </a:rPr>
              <a:t>la rigorosa osservanza delle tariffe per le prestazioni da fare al comune, alla Provincia ed ai privati;</a:t>
            </a:r>
          </a:p>
          <a:p>
            <a:pPr marL="342900" indent="-342900">
              <a:buAutoNum type="arabicParenR"/>
            </a:pPr>
            <a:r>
              <a:rPr lang="it-IT" sz="1600" dirty="0">
                <a:latin typeface="Times New Roman"/>
                <a:cs typeface="Arial"/>
              </a:rPr>
              <a:t>la vigilanza sul funzionamento dl servizio;</a:t>
            </a:r>
          </a:p>
          <a:p>
            <a:pPr marL="342900" indent="-342900">
              <a:buAutoNum type="arabicParenR"/>
            </a:pPr>
            <a:r>
              <a:rPr lang="it-IT" sz="1600" dirty="0">
                <a:latin typeface="Times New Roman"/>
                <a:cs typeface="Arial"/>
              </a:rPr>
              <a:t>il canone dovuto per la concessione, ovvero la partecipazione del Comune o della Provincia agli utili dell’impresa;</a:t>
            </a:r>
          </a:p>
          <a:p>
            <a:pPr marL="342900" indent="-342900">
              <a:buAutoNum type="arabicParenR"/>
            </a:pPr>
            <a:r>
              <a:rPr lang="it-IT" sz="1600" dirty="0">
                <a:latin typeface="Times New Roman"/>
                <a:cs typeface="Arial"/>
              </a:rPr>
              <a:t>i corrispettivi dovuti dal concessionario per gli immobili e gli impianti eventualmente ceduti dall’Amministrazione;</a:t>
            </a:r>
          </a:p>
          <a:p>
            <a:pPr marL="342900" indent="-342900">
              <a:buAutoNum type="arabicParenR"/>
            </a:pPr>
            <a:r>
              <a:rPr lang="it-IT" sz="1600" dirty="0">
                <a:latin typeface="Times New Roman"/>
                <a:cs typeface="Arial"/>
              </a:rPr>
              <a:t>le modalità per il trasferimento al Comune o alla Provincia, alla scadenza del contratto, degli immobili e degli impianti, anche se di pertinenza del concessionario;</a:t>
            </a:r>
          </a:p>
          <a:p>
            <a:pPr marL="342900" indent="-342900">
              <a:buAutoNum type="arabicParenR"/>
            </a:pPr>
            <a:r>
              <a:rPr lang="it-IT" sz="1600" dirty="0">
                <a:latin typeface="Times New Roman"/>
                <a:cs typeface="Arial"/>
              </a:rPr>
              <a:t>le penalità per l’inosservanza degli obblighi contrattuali;</a:t>
            </a:r>
          </a:p>
          <a:p>
            <a:pPr marL="342900" indent="-342900">
              <a:buAutoNum type="arabicParenR"/>
            </a:pPr>
            <a:r>
              <a:rPr lang="it-IT" sz="1600" dirty="0">
                <a:latin typeface="Times New Roman"/>
                <a:cs typeface="Arial"/>
              </a:rPr>
              <a:t>i casi di decadenza e le modalità per la definizione delle relative controversie.</a:t>
            </a:r>
          </a:p>
        </p:txBody>
      </p:sp>
      <p:sp>
        <p:nvSpPr>
          <p:cNvPr id="3" name="Titolo 2"/>
          <p:cNvSpPr>
            <a:spLocks noGrp="1"/>
          </p:cNvSpPr>
          <p:nvPr>
            <p:ph type="title"/>
          </p:nvPr>
        </p:nvSpPr>
        <p:spPr>
          <a:xfrm>
            <a:off x="472197" y="67757"/>
            <a:ext cx="8256587" cy="666750"/>
          </a:xfrm>
        </p:spPr>
        <p:txBody>
          <a:bodyPr/>
          <a:lstStyle/>
          <a:p>
            <a:r>
              <a:rPr lang="it-IT" sz="2400" b="1" dirty="0">
                <a:latin typeface="Times New Roman"/>
                <a:cs typeface="Times New Roman"/>
              </a:rPr>
              <a:t>Le concessioni all’industria privata nel TU 1775/1931</a:t>
            </a:r>
            <a:endParaRPr lang="it-IT" sz="1800" b="1" dirty="0">
              <a:latin typeface="Times New Roman"/>
              <a:cs typeface="Times New Roman"/>
            </a:endParaRPr>
          </a:p>
        </p:txBody>
      </p:sp>
    </p:spTree>
    <p:extLst>
      <p:ext uri="{BB962C8B-B14F-4D97-AF65-F5344CB8AC3E}">
        <p14:creationId xmlns:p14="http://schemas.microsoft.com/office/powerpoint/2010/main" val="38406889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5163" y="811932"/>
            <a:ext cx="7879904" cy="5234136"/>
          </a:xfrm>
        </p:spPr>
        <p:txBody>
          <a:bodyPr/>
          <a:lstStyle/>
          <a:p>
            <a:pPr>
              <a:buNone/>
            </a:pPr>
            <a:endParaRPr lang="it-IT" sz="1600" dirty="0">
              <a:latin typeface="Times New Roman"/>
              <a:cs typeface="Arial"/>
            </a:endParaRPr>
          </a:p>
          <a:p>
            <a:pPr>
              <a:buNone/>
            </a:pPr>
            <a:r>
              <a:rPr lang="it-IT" sz="1800" dirty="0">
                <a:latin typeface="Times New Roman"/>
                <a:cs typeface="Arial"/>
              </a:rPr>
              <a:t>Art. 266 (Capitolati)</a:t>
            </a:r>
          </a:p>
          <a:p>
            <a:pPr marL="0" indent="0">
              <a:buNone/>
            </a:pPr>
            <a:r>
              <a:rPr lang="it-IT" sz="1800" dirty="0">
                <a:latin typeface="Times New Roman"/>
                <a:cs typeface="Arial"/>
              </a:rPr>
              <a:t>«le deliberazioni con le quali i Comuni o le Province concedono all’industria privata i servizi indicati nel precedente articolo, sono soggette all’approvazione della Giunta provinciale amministrativa.</a:t>
            </a:r>
          </a:p>
          <a:p>
            <a:pPr marL="0" indent="0">
              <a:buNone/>
            </a:pPr>
            <a:r>
              <a:rPr lang="it-IT" sz="1800" dirty="0">
                <a:latin typeface="Times New Roman"/>
                <a:cs typeface="Arial"/>
              </a:rPr>
              <a:t>I capitolati relativi sono comunicati al Consiglio di Prefettura, che dà il suo parere tanto sulla regolarità del progetto di contratto quanto sulla convenienza amministrativa».</a:t>
            </a:r>
          </a:p>
          <a:p>
            <a:pPr marL="0" indent="0">
              <a:buNone/>
            </a:pPr>
            <a:endParaRPr lang="it-IT" sz="1800" dirty="0">
              <a:latin typeface="Times New Roman"/>
              <a:cs typeface="Arial"/>
            </a:endParaRPr>
          </a:p>
          <a:p>
            <a:pPr marL="0" indent="0">
              <a:buNone/>
            </a:pPr>
            <a:r>
              <a:rPr lang="it-IT" sz="1800" dirty="0">
                <a:latin typeface="Times New Roman"/>
                <a:cs typeface="Arial"/>
              </a:rPr>
              <a:t>Art. 267 (Modalità delle concessioni):</a:t>
            </a:r>
          </a:p>
          <a:p>
            <a:pPr marL="0" indent="0">
              <a:buNone/>
            </a:pPr>
            <a:r>
              <a:rPr lang="it-IT" sz="1800" dirty="0">
                <a:latin typeface="Times New Roman"/>
                <a:cs typeface="Arial"/>
              </a:rPr>
              <a:t>«Le concessioni di cui all’art. 265 devono, di regola, essere precedute da asta pubblica. Tuttavia, quando circostanze speciali in rapporto alla natura del servizio lo consigliano, il Prefetto può consentire che i contratti seguano a licitazione o a trattativa privata.</a:t>
            </a:r>
          </a:p>
          <a:p>
            <a:pPr marL="0" indent="0">
              <a:buNone/>
            </a:pPr>
            <a:r>
              <a:rPr lang="it-IT" sz="1800" dirty="0">
                <a:latin typeface="Times New Roman"/>
                <a:cs typeface="Arial"/>
              </a:rPr>
              <a:t>I contratti ti concessione sono resi esecutori dal prefetto».</a:t>
            </a:r>
          </a:p>
        </p:txBody>
      </p:sp>
      <p:sp>
        <p:nvSpPr>
          <p:cNvPr id="3" name="Titolo 2"/>
          <p:cNvSpPr>
            <a:spLocks noGrp="1"/>
          </p:cNvSpPr>
          <p:nvPr>
            <p:ph type="title"/>
          </p:nvPr>
        </p:nvSpPr>
        <p:spPr>
          <a:xfrm>
            <a:off x="472197" y="67757"/>
            <a:ext cx="8256587" cy="666750"/>
          </a:xfrm>
        </p:spPr>
        <p:txBody>
          <a:bodyPr/>
          <a:lstStyle/>
          <a:p>
            <a:r>
              <a:rPr lang="it-IT" sz="2400" b="1" dirty="0">
                <a:latin typeface="Times New Roman"/>
                <a:cs typeface="Times New Roman"/>
              </a:rPr>
              <a:t>I capitolati e l’affidamento delle concessioni nel TU 1775/1931</a:t>
            </a:r>
            <a:endParaRPr lang="it-IT" sz="1800" b="1" dirty="0">
              <a:latin typeface="Times New Roman"/>
              <a:cs typeface="Times New Roman"/>
            </a:endParaRPr>
          </a:p>
        </p:txBody>
      </p:sp>
    </p:spTree>
    <p:extLst>
      <p:ext uri="{BB962C8B-B14F-4D97-AF65-F5344CB8AC3E}">
        <p14:creationId xmlns:p14="http://schemas.microsoft.com/office/powerpoint/2010/main" val="27486763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a:buNone/>
            </a:pPr>
            <a:r>
              <a:rPr lang="it-IT" sz="1600" dirty="0">
                <a:latin typeface="Times New Roman"/>
                <a:cs typeface="Arial"/>
              </a:rPr>
              <a:t>L’art. 2 del DPR 296/2005 disciplina le procedure ad evidenza pubblica mediante pubblico incanto per le concessioni e le locazioni degli immobili demaniali e patrimoniali dello Stato:</a:t>
            </a:r>
          </a:p>
          <a:p>
            <a:pPr marL="342900" indent="-342900">
              <a:buAutoNum type="arabicPeriod"/>
            </a:pPr>
            <a:r>
              <a:rPr lang="it-IT" sz="1600" dirty="0">
                <a:latin typeface="Times New Roman" panose="02020603050405020304" pitchFamily="18" charset="0"/>
                <a:cs typeface="Times New Roman" panose="02020603050405020304" pitchFamily="18" charset="0"/>
              </a:rPr>
              <a:t>Le concessioni e le locazioni dei beni immobili demaniali e patrimoniali dello Stato, salvo quanto stabilito nei capi III e IV, conseguono all'esperimento di procedure ad evidenza pubblica mediante pubblico incanto. </a:t>
            </a:r>
          </a:p>
          <a:p>
            <a:pPr marL="342900" indent="-342900">
              <a:buAutoNum type="arabicPeriod"/>
            </a:pPr>
            <a:r>
              <a:rPr lang="it-IT" sz="1600" dirty="0">
                <a:latin typeface="Times New Roman" panose="02020603050405020304" pitchFamily="18" charset="0"/>
                <a:cs typeface="Times New Roman" panose="02020603050405020304" pitchFamily="18" charset="0"/>
              </a:rPr>
              <a:t>Fermi restando i criteri, i requisiti e le disposizioni contenute nel bando di gara, qualora più soggetti abbiano presentato offerte di pari importo si procede all'assegnazione del bene mediante estrazione a sorte. 3. Si procede a trattativa privata, quando: a) è andata deserta la procedura ad evidenza pubblica mediante pubblico incanto; b) in ragione della tipologia e delle caratteristiche del bene immobile, il canone complessivo della concessione e della locazione non supera euro 50.000; c) un soggetto già concessionario o locatario di un bene immobile di proprietà dello Stato chiede l'affidamento in concessione o in locazione di un altro bene immobile costituente pertinenza del bene già locato o dato in concessione ovvero confinante con quest'ultimo. La superficie del bene immobile confinante da concedere o da locare non può essere superiore al venti per cento della superficie totale originariamente concessa o locata; d) nei casi di rinnovo dell'atto di concessione o locazione di cui all'articolo 13, comma 1 del presente regolamento.  </a:t>
            </a:r>
          </a:p>
        </p:txBody>
      </p:sp>
      <p:sp>
        <p:nvSpPr>
          <p:cNvPr id="3" name="Titolo 2"/>
          <p:cNvSpPr>
            <a:spLocks noGrp="1"/>
          </p:cNvSpPr>
          <p:nvPr>
            <p:ph type="title"/>
          </p:nvPr>
        </p:nvSpPr>
        <p:spPr/>
        <p:txBody>
          <a:bodyPr/>
          <a:lstStyle/>
          <a:p>
            <a:r>
              <a:rPr lang="it-IT" sz="2400" b="1" dirty="0">
                <a:latin typeface="Times New Roman"/>
                <a:cs typeface="Times New Roman"/>
              </a:rPr>
              <a:t>Il DPR 13 settembre 2005 n. 296 </a:t>
            </a:r>
            <a:br>
              <a:rPr lang="it-IT" sz="2400" b="1" dirty="0">
                <a:latin typeface="Times New Roman"/>
                <a:cs typeface="Times New Roman"/>
              </a:rPr>
            </a:br>
            <a:r>
              <a:rPr lang="it-IT" sz="1800" b="1" dirty="0">
                <a:latin typeface="Times New Roman"/>
                <a:cs typeface="Times New Roman"/>
              </a:rPr>
              <a:t>(Regolamento sui criteri e le modalità di concessione in uso e in locazione degli immobili dello Stato) </a:t>
            </a:r>
          </a:p>
        </p:txBody>
      </p:sp>
    </p:spTree>
    <p:extLst>
      <p:ext uri="{BB962C8B-B14F-4D97-AF65-F5344CB8AC3E}">
        <p14:creationId xmlns:p14="http://schemas.microsoft.com/office/powerpoint/2010/main" val="4795280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a:buNone/>
            </a:pPr>
            <a:endParaRPr lang="it-IT" sz="1600" dirty="0">
              <a:latin typeface="Times New Roman"/>
              <a:cs typeface="Arial"/>
            </a:endParaRPr>
          </a:p>
          <a:p>
            <a:pPr>
              <a:buNone/>
            </a:pPr>
            <a:r>
              <a:rPr lang="it-IT" sz="1600" dirty="0">
                <a:latin typeface="Times New Roman"/>
                <a:cs typeface="Arial"/>
              </a:rPr>
              <a:t>4. Le concessioni e le locazioni possono essere rinnovate per lo stesso termine di durata originariamente stabilito, in favore del soggetto concessionario o locatario, previa rideterminazione del canone e verifica:</a:t>
            </a:r>
            <a:endParaRPr lang="it-IT"/>
          </a:p>
          <a:p>
            <a:pPr>
              <a:buNone/>
            </a:pPr>
            <a:r>
              <a:rPr lang="it-IT" sz="1600" dirty="0">
                <a:latin typeface="Times New Roman"/>
                <a:cs typeface="Arial"/>
              </a:rPr>
              <a:t>a) del comportamento tenuto dall'utilizzatore, quanto ad esatto adempimento degli obblighi contrattuali, ivi incluso quello del regolare pagamento del canone, nonché l'effettuazione delle opere di manutenzione previste;</a:t>
            </a:r>
          </a:p>
          <a:p>
            <a:pPr>
              <a:buNone/>
            </a:pPr>
            <a:r>
              <a:rPr lang="it-IT" sz="1600" dirty="0">
                <a:latin typeface="Times New Roman"/>
                <a:cs typeface="Arial"/>
              </a:rPr>
              <a:t>b) dell'inesistenza di domande di altri soggetti pubblici o privati interessati alla concessione;</a:t>
            </a:r>
          </a:p>
          <a:p>
            <a:pPr>
              <a:buNone/>
            </a:pPr>
            <a:r>
              <a:rPr lang="it-IT" sz="1600" dirty="0">
                <a:latin typeface="Times New Roman"/>
                <a:cs typeface="Arial"/>
              </a:rPr>
              <a:t>c) della possibilità concreta di una più proficua valorizzazione dell'immobile</a:t>
            </a:r>
          </a:p>
        </p:txBody>
      </p:sp>
      <p:sp>
        <p:nvSpPr>
          <p:cNvPr id="3" name="Titolo 2"/>
          <p:cNvSpPr>
            <a:spLocks noGrp="1"/>
          </p:cNvSpPr>
          <p:nvPr>
            <p:ph type="title"/>
          </p:nvPr>
        </p:nvSpPr>
        <p:spPr/>
        <p:txBody>
          <a:bodyPr/>
          <a:lstStyle/>
          <a:p>
            <a:r>
              <a:rPr lang="it-IT" sz="2400" b="1" dirty="0">
                <a:latin typeface="Times New Roman"/>
                <a:cs typeface="Times New Roman"/>
              </a:rPr>
              <a:t>Il DPR 13 settembre 2005 n. 296 </a:t>
            </a:r>
            <a:br>
              <a:rPr lang="it-IT" sz="2400" b="1" dirty="0">
                <a:latin typeface="Times New Roman"/>
                <a:cs typeface="Times New Roman"/>
              </a:rPr>
            </a:br>
            <a:r>
              <a:rPr lang="it-IT" sz="1800" b="1" dirty="0">
                <a:latin typeface="Times New Roman"/>
                <a:cs typeface="Times New Roman"/>
              </a:rPr>
              <a:t>(Regolamento sui criteri e le modalità di concessione in uso e in locazione degli immobili dello Stato) </a:t>
            </a:r>
          </a:p>
        </p:txBody>
      </p:sp>
    </p:spTree>
    <p:extLst>
      <p:ext uri="{BB962C8B-B14F-4D97-AF65-F5344CB8AC3E}">
        <p14:creationId xmlns:p14="http://schemas.microsoft.com/office/powerpoint/2010/main" val="15407985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a:buNone/>
            </a:pPr>
            <a:r>
              <a:rPr lang="it-IT" sz="1800" dirty="0">
                <a:latin typeface="Times New Roman"/>
                <a:cs typeface="Arial"/>
              </a:rPr>
              <a:t>Art. 4</a:t>
            </a:r>
            <a:endParaRPr lang="it-IT" sz="1800">
              <a:latin typeface="Times New Roman"/>
              <a:cs typeface="Arial"/>
            </a:endParaRPr>
          </a:p>
          <a:p>
            <a:pPr>
              <a:buNone/>
            </a:pPr>
            <a:r>
              <a:rPr lang="it-IT" sz="1800" dirty="0">
                <a:latin typeface="Times New Roman"/>
                <a:cs typeface="Arial"/>
              </a:rPr>
              <a:t>1. Il canone ordinario è commisurato ai prezzi praticati in regime di libero mercato per analoghe tipologie, caratteristiche e destinazioni d'uso dell'immobile, come accertati dai competenti uffici dell'Agenzia del demanio.</a:t>
            </a:r>
            <a:endParaRPr lang="it-IT" sz="1800">
              <a:latin typeface="Times New Roman"/>
              <a:cs typeface="Arial"/>
            </a:endParaRPr>
          </a:p>
          <a:p>
            <a:pPr>
              <a:buNone/>
            </a:pPr>
            <a:r>
              <a:rPr lang="it-IT" sz="1800" dirty="0">
                <a:latin typeface="Times New Roman"/>
                <a:cs typeface="Arial"/>
              </a:rPr>
              <a:t>2. Il canone è adeguato annualmente in misura corrispondente alla variazione accertata dall'ISTAT dell'indice dei prezzi al consumo per le famiglie di operai ed impiegati, verificatasi nell'anno precedente.</a:t>
            </a:r>
            <a:endParaRPr lang="it-IT" sz="1800">
              <a:latin typeface="Times New Roman"/>
              <a:cs typeface="Arial"/>
            </a:endParaRPr>
          </a:p>
          <a:p>
            <a:pPr>
              <a:buNone/>
            </a:pPr>
            <a:r>
              <a:rPr lang="it-IT" sz="1800" dirty="0">
                <a:latin typeface="Times New Roman"/>
                <a:cs typeface="Arial"/>
              </a:rPr>
              <a:t>3. La durata della concessione e della locazione è stabilita in anni sei. Può essere stabilito un termine superiore ai sei anni, e comunque non eccedente i diciannove:</a:t>
            </a:r>
            <a:endParaRPr lang="it-IT" sz="1800">
              <a:latin typeface="Times New Roman"/>
              <a:cs typeface="Arial"/>
            </a:endParaRPr>
          </a:p>
          <a:p>
            <a:pPr>
              <a:buNone/>
            </a:pPr>
            <a:r>
              <a:rPr lang="it-IT" sz="1800" dirty="0">
                <a:latin typeface="Times New Roman"/>
                <a:cs typeface="Arial"/>
              </a:rPr>
              <a:t>a) quando il concessionario o il locatario si obbliga ad eseguire consistenti opere di ripristino, restauro o ristrutturazione in tempi prestabiliti, pena la revoca della concessione o la risoluzione del contratto di locazione;</a:t>
            </a:r>
            <a:endParaRPr lang="it-IT" sz="1800">
              <a:latin typeface="Times New Roman"/>
              <a:cs typeface="Arial"/>
            </a:endParaRPr>
          </a:p>
          <a:p>
            <a:pPr>
              <a:buNone/>
            </a:pPr>
            <a:r>
              <a:rPr lang="it-IT" sz="1800" dirty="0">
                <a:latin typeface="Times New Roman"/>
                <a:cs typeface="Arial"/>
              </a:rPr>
              <a:t>b) quando l'Agenzia del demanio, con determinazione motivata, ne ravvisa l'opportunità, in relazione alle caratteristiche e alla tipologia dell'utilizzo.</a:t>
            </a:r>
            <a:endParaRPr lang="it-IT" sz="1800">
              <a:latin typeface="Times New Roman"/>
              <a:cs typeface="Arial"/>
            </a:endParaRPr>
          </a:p>
          <a:p>
            <a:pPr>
              <a:buNone/>
            </a:pPr>
            <a:endParaRPr lang="it-IT" sz="1800" dirty="0">
              <a:latin typeface="Times New Roman"/>
            </a:endParaRPr>
          </a:p>
        </p:txBody>
      </p:sp>
      <p:sp>
        <p:nvSpPr>
          <p:cNvPr id="3" name="Titolo 2"/>
          <p:cNvSpPr>
            <a:spLocks noGrp="1"/>
          </p:cNvSpPr>
          <p:nvPr>
            <p:ph type="title"/>
          </p:nvPr>
        </p:nvSpPr>
        <p:spPr/>
        <p:txBody>
          <a:bodyPr/>
          <a:lstStyle/>
          <a:p>
            <a:r>
              <a:rPr lang="it-IT" sz="2400" b="1" dirty="0">
                <a:latin typeface="Times New Roman"/>
                <a:cs typeface="Times New Roman"/>
              </a:rPr>
              <a:t>Il DPR 13 settembre 2005 n. 296 </a:t>
            </a:r>
            <a:br>
              <a:rPr lang="it-IT" sz="2400" b="1" dirty="0">
                <a:latin typeface="Times New Roman"/>
                <a:cs typeface="Times New Roman"/>
              </a:rPr>
            </a:br>
            <a:r>
              <a:rPr lang="it-IT" sz="1800" b="1" dirty="0">
                <a:latin typeface="Times New Roman"/>
                <a:cs typeface="Times New Roman"/>
              </a:rPr>
              <a:t>(Regolamento sui criteri e le modalità di concessione in uso e in locazione degli immobili dello Stato) </a:t>
            </a:r>
          </a:p>
        </p:txBody>
      </p:sp>
    </p:spTree>
    <p:extLst>
      <p:ext uri="{BB962C8B-B14F-4D97-AF65-F5344CB8AC3E}">
        <p14:creationId xmlns:p14="http://schemas.microsoft.com/office/powerpoint/2010/main" val="32101153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553045" y="666750"/>
            <a:ext cx="8147248" cy="5112568"/>
          </a:xfrm>
        </p:spPr>
        <p:txBody>
          <a:bodyPr/>
          <a:lstStyle/>
          <a:p>
            <a:pPr>
              <a:buNone/>
            </a:pPr>
            <a:r>
              <a:rPr lang="it-IT" sz="1800" dirty="0">
                <a:latin typeface="Times New Roman"/>
                <a:cs typeface="Arial"/>
              </a:rPr>
              <a:t>Procedura di acquisizione della disponibilità di immobili: </a:t>
            </a:r>
          </a:p>
          <a:p>
            <a:pPr marL="0" indent="0">
              <a:buFontTx/>
              <a:buChar char="-"/>
            </a:pPr>
            <a:r>
              <a:rPr lang="it-IT" sz="1800" dirty="0">
                <a:latin typeface="Times New Roman"/>
                <a:cs typeface="Arial"/>
              </a:rPr>
              <a:t>scelta tra appalto e PPP (leasing immobiliare e finanza di progetto: asimmetria informativa, verifica piano economico-finanziario, verifica dell’ asseverazione)</a:t>
            </a:r>
          </a:p>
          <a:p>
            <a:pPr marL="0" indent="0">
              <a:buFontTx/>
              <a:buChar char="-"/>
            </a:pPr>
            <a:r>
              <a:rPr lang="it-IT" sz="1800" dirty="0">
                <a:latin typeface="Times New Roman"/>
                <a:cs typeface="Arial"/>
              </a:rPr>
              <a:t> acquisto di immobili «infungibili»</a:t>
            </a:r>
          </a:p>
          <a:p>
            <a:pPr marL="0" indent="0">
              <a:buNone/>
            </a:pPr>
            <a:r>
              <a:rPr lang="it-IT" sz="1800" dirty="0">
                <a:latin typeface="Times New Roman"/>
                <a:cs typeface="Arial"/>
              </a:rPr>
              <a:t>Immobili in proprietà:</a:t>
            </a:r>
          </a:p>
          <a:p>
            <a:pPr marL="0" indent="0">
              <a:buFontTx/>
              <a:buChar char="-"/>
            </a:pPr>
            <a:r>
              <a:rPr lang="it-IT" sz="1800" dirty="0">
                <a:latin typeface="Times New Roman"/>
                <a:cs typeface="Arial"/>
              </a:rPr>
              <a:t> autorizzazioni ad effettuare lavori: quantificazione errata del valore delle opere realizzate dal privato; mancata valutazione finale delle opere e mancata verifica degli impianti</a:t>
            </a:r>
          </a:p>
          <a:p>
            <a:pPr marL="0" indent="0">
              <a:buFontTx/>
              <a:buChar char="-"/>
            </a:pPr>
            <a:r>
              <a:rPr lang="it-IT" sz="1800" dirty="0">
                <a:latin typeface="Times New Roman"/>
                <a:cs typeface="Arial"/>
              </a:rPr>
              <a:t> programmazione degli interventi di manutenzione straordinaria: ingiustificato ordine di priorità; effettuazione di interventi di rilievo in immobili dati in uso a privati;</a:t>
            </a:r>
          </a:p>
          <a:p>
            <a:pPr marL="0" indent="0">
              <a:buNone/>
            </a:pPr>
            <a:r>
              <a:rPr lang="it-IT" sz="1800" dirty="0">
                <a:latin typeface="Times New Roman"/>
                <a:cs typeface="Arial"/>
              </a:rPr>
              <a:t>Concessione di immobili: mancata rilevazione dei presupposti di decadenza o revoca della concessione; rinnovo della concessione in assenza di confronto competitivo; mancata verifica sull’esistenza di sub-concessioni</a:t>
            </a:r>
          </a:p>
          <a:p>
            <a:pPr marL="0" indent="0">
              <a:buNone/>
            </a:pPr>
            <a:r>
              <a:rPr lang="it-IT" sz="1800" dirty="0">
                <a:latin typeface="Times New Roman"/>
                <a:cs typeface="Arial"/>
              </a:rPr>
              <a:t>Concessione di impianti sportivi:</a:t>
            </a:r>
          </a:p>
          <a:p>
            <a:pPr marL="0" indent="0">
              <a:buFontTx/>
              <a:buChar char="-"/>
            </a:pPr>
            <a:r>
              <a:rPr lang="it-IT" sz="1800" dirty="0">
                <a:latin typeface="Times New Roman"/>
                <a:cs typeface="Arial"/>
              </a:rPr>
              <a:t> mancata adozione di un regolamento per l’affidamento; pressioni di associazioni e sponsor; omessi controlli sul rispetto dell’utilizzo sociale; uso improprio della pubblicità ed evasione imposta; mancata vigilanza sulle tariffe applicate </a:t>
            </a:r>
          </a:p>
          <a:p>
            <a:pPr marL="0" indent="0">
              <a:buNone/>
            </a:pPr>
            <a:r>
              <a:rPr lang="it-IT" sz="1800" dirty="0">
                <a:latin typeface="Times New Roman"/>
                <a:cs typeface="Arial"/>
              </a:rPr>
              <a:t> </a:t>
            </a:r>
          </a:p>
          <a:p>
            <a:pPr marL="0" indent="0">
              <a:buNone/>
            </a:pPr>
            <a:endParaRPr lang="it-IT" sz="1800" dirty="0">
              <a:latin typeface="Times New Roman"/>
            </a:endParaRPr>
          </a:p>
        </p:txBody>
      </p:sp>
      <p:sp>
        <p:nvSpPr>
          <p:cNvPr id="3" name="Titolo 2"/>
          <p:cNvSpPr>
            <a:spLocks noGrp="1"/>
          </p:cNvSpPr>
          <p:nvPr>
            <p:ph type="title"/>
          </p:nvPr>
        </p:nvSpPr>
        <p:spPr>
          <a:xfrm>
            <a:off x="443706" y="0"/>
            <a:ext cx="8256587" cy="666750"/>
          </a:xfrm>
        </p:spPr>
        <p:txBody>
          <a:bodyPr/>
          <a:lstStyle/>
          <a:p>
            <a:r>
              <a:rPr lang="it-IT" sz="2400" b="1" dirty="0">
                <a:latin typeface="Times New Roman"/>
                <a:cs typeface="Times New Roman"/>
              </a:rPr>
              <a:t> Alcune ipotesi ulteriori di possibili rischi</a:t>
            </a:r>
            <a:endParaRPr lang="it-IT" sz="1800" b="1" dirty="0">
              <a:latin typeface="Times New Roman"/>
              <a:cs typeface="Times New Roman"/>
            </a:endParaRPr>
          </a:p>
        </p:txBody>
      </p:sp>
    </p:spTree>
    <p:extLst>
      <p:ext uri="{BB962C8B-B14F-4D97-AF65-F5344CB8AC3E}">
        <p14:creationId xmlns:p14="http://schemas.microsoft.com/office/powerpoint/2010/main" val="7974050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553045" y="872716"/>
            <a:ext cx="8147248" cy="5112568"/>
          </a:xfrm>
        </p:spPr>
        <p:txBody>
          <a:bodyPr/>
          <a:lstStyle/>
          <a:p>
            <a:pPr marL="0" indent="0">
              <a:buNone/>
            </a:pPr>
            <a:r>
              <a:rPr lang="it-IT" sz="1800" dirty="0">
                <a:latin typeface="Times New Roman"/>
                <a:cs typeface="Arial"/>
              </a:rPr>
              <a:t>Locazione attiva di immobili: indebita applicazione di agevolazioni</a:t>
            </a:r>
          </a:p>
          <a:p>
            <a:pPr marL="0" indent="0">
              <a:buNone/>
            </a:pPr>
            <a:r>
              <a:rPr lang="it-IT" sz="1800" dirty="0">
                <a:latin typeface="Times New Roman"/>
                <a:cs typeface="Arial"/>
              </a:rPr>
              <a:t>Locazione passiva di immobili: mancata tempestiva disdetta di immobile non più utilizzabile dall’amministrazione</a:t>
            </a:r>
          </a:p>
          <a:p>
            <a:pPr marL="0" indent="0">
              <a:buNone/>
            </a:pPr>
            <a:r>
              <a:rPr lang="it-IT" sz="1800" dirty="0">
                <a:latin typeface="Times New Roman"/>
              </a:rPr>
              <a:t>Esecuzione di concessione di costruzione e gestione e di operazione di finanza di progetto: omessa verifica dell’effettivo tasso di utilizzo del bene </a:t>
            </a:r>
          </a:p>
          <a:p>
            <a:pPr marL="0" indent="0">
              <a:buNone/>
            </a:pPr>
            <a:r>
              <a:rPr lang="it-IT" sz="1800" dirty="0">
                <a:latin typeface="Times New Roman"/>
                <a:cs typeface="Arial"/>
              </a:rPr>
              <a:t>Opere di urbanizzazione in caso di affidamento a privato lottizzante: sottostima del valore delle opere e loro mancato o incompleto collaudo; mancata tempestiva riscossione della fideiussione in caso di mancata o incompleta realizzazione;</a:t>
            </a:r>
          </a:p>
          <a:p>
            <a:pPr marL="0" indent="0">
              <a:buNone/>
            </a:pPr>
            <a:r>
              <a:rPr lang="it-IT" sz="1800" dirty="0">
                <a:latin typeface="Times New Roman"/>
                <a:cs typeface="Arial"/>
              </a:rPr>
              <a:t>Affidamento di immobili in comodato d’uso in assenza delle condizioni legittimanti</a:t>
            </a:r>
          </a:p>
          <a:p>
            <a:pPr marL="0" indent="0">
              <a:buNone/>
            </a:pPr>
            <a:r>
              <a:rPr lang="it-IT" sz="1800" dirty="0">
                <a:latin typeface="Times New Roman"/>
                <a:cs typeface="Arial"/>
              </a:rPr>
              <a:t>Vigilanza sugli utenti di immobili: mancata tempestiva adozione di misure in caso di occupazione abusiva; mancata rilevazione e adozione di misure in caso di morosità;</a:t>
            </a:r>
          </a:p>
          <a:p>
            <a:pPr marL="0" indent="0">
              <a:buNone/>
            </a:pPr>
            <a:r>
              <a:rPr lang="it-IT" sz="1800" dirty="0">
                <a:latin typeface="Times New Roman"/>
                <a:cs typeface="Arial"/>
              </a:rPr>
              <a:t>Permuta di immobili: incongrua valutazione dei valori rispettivi degli immobili; mancata due diligence sull’immobile da ricevere in permuta</a:t>
            </a:r>
          </a:p>
          <a:p>
            <a:pPr marL="0" indent="0">
              <a:buNone/>
            </a:pPr>
            <a:r>
              <a:rPr lang="it-IT" sz="1800" dirty="0">
                <a:latin typeface="Times New Roman"/>
                <a:cs typeface="Arial"/>
              </a:rPr>
              <a:t>Gestione del contenzioso: non corretta  gestione del recupero delle morosità e della procedura di sfratto;</a:t>
            </a:r>
          </a:p>
        </p:txBody>
      </p:sp>
      <p:sp>
        <p:nvSpPr>
          <p:cNvPr id="3" name="Titolo 2"/>
          <p:cNvSpPr>
            <a:spLocks noGrp="1"/>
          </p:cNvSpPr>
          <p:nvPr>
            <p:ph type="title"/>
          </p:nvPr>
        </p:nvSpPr>
        <p:spPr>
          <a:xfrm>
            <a:off x="443706" y="0"/>
            <a:ext cx="8256587" cy="666750"/>
          </a:xfrm>
        </p:spPr>
        <p:txBody>
          <a:bodyPr/>
          <a:lstStyle/>
          <a:p>
            <a:r>
              <a:rPr lang="it-IT" sz="2400" b="1" dirty="0">
                <a:latin typeface="Times New Roman"/>
                <a:cs typeface="Times New Roman"/>
              </a:rPr>
              <a:t> Alcune ipotesi ulteriori di rischi nella gestione di immobili</a:t>
            </a:r>
            <a:endParaRPr lang="it-IT" sz="1800" b="1" dirty="0">
              <a:latin typeface="Times New Roman"/>
              <a:cs typeface="Times New Roman"/>
            </a:endParaRPr>
          </a:p>
        </p:txBody>
      </p:sp>
    </p:spTree>
    <p:extLst>
      <p:ext uri="{BB962C8B-B14F-4D97-AF65-F5344CB8AC3E}">
        <p14:creationId xmlns:p14="http://schemas.microsoft.com/office/powerpoint/2010/main" val="1982141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200" y="816634"/>
            <a:ext cx="8229600" cy="4802088"/>
          </a:xfrm>
        </p:spPr>
        <p:txBody>
          <a:bodyPr/>
          <a:lstStyle/>
          <a:p>
            <a:pPr marL="0" indent="0">
              <a:buNone/>
            </a:pPr>
            <a:r>
              <a:rPr lang="it-IT" sz="2000" dirty="0">
                <a:latin typeface="Times New Roman"/>
                <a:cs typeface="Times New Roman"/>
              </a:rPr>
              <a:t>"I Comuni, le Province, le città metropolitane e le Regioni hanno un proprio patrimonio, attribuito secondo i principi generali determinati dalla legge dello Stato".</a:t>
            </a:r>
            <a:endParaRPr lang="it-IT" dirty="0">
              <a:latin typeface="Times New Roman"/>
            </a:endParaRPr>
          </a:p>
          <a:p>
            <a:pPr marL="0" indent="0">
              <a:buNone/>
            </a:pPr>
            <a:r>
              <a:rPr lang="it-IT" sz="2000" dirty="0">
                <a:latin typeface="Times New Roman"/>
                <a:cs typeface="Times New Roman"/>
              </a:rPr>
              <a:t>La legge di contabilità di Stato (R.D. 18 novembre 1923 n. 2440) e il regolamento (R.D. 23 maggio 1924 n. 827) contengono disposizioni sul patrimonio e l'inventario dei beni dello Stato.</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L'art. 230 del </a:t>
            </a:r>
            <a:r>
              <a:rPr lang="it-IT" sz="2000" dirty="0" err="1">
                <a:latin typeface="Times New Roman"/>
                <a:cs typeface="Times New Roman"/>
              </a:rPr>
              <a:t>D.Lgs.</a:t>
            </a:r>
            <a:r>
              <a:rPr lang="it-IT" sz="2000" dirty="0">
                <a:latin typeface="Times New Roman"/>
                <a:cs typeface="Times New Roman"/>
              </a:rPr>
              <a:t> 18 agosto 2000 n. 267 dispone:</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Arial"/>
              </a:rPr>
              <a:t>«Il patrimonio degli enti locali è costituito dal complesso dei beni e dei rapporti giuridici, attivi e passivi, di pertinenza di ciascun ente. Attraverso la rappresentazione contabile del patrimonio è determinata la consistenza netta della dotazione patrimoniale.» </a:t>
            </a:r>
            <a:endParaRPr lang="it-IT" dirty="0">
              <a:latin typeface="Times New Roman"/>
            </a:endParaRPr>
          </a:p>
          <a:p>
            <a:pPr marL="0" indent="0">
              <a:buNone/>
            </a:pPr>
            <a:r>
              <a:rPr lang="it-IT" sz="2000" dirty="0">
                <a:latin typeface="Times New Roman"/>
                <a:cs typeface="Times New Roman"/>
              </a:rPr>
              <a:t>Gli artt. 53 e 54  del DPR  27 febbraio 2003 n. 97  contengono disposizioni sulla gestione dei beni mobili ed immobili degli Enti pubblici istituzionali.</a:t>
            </a: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a:endParaRPr>
          </a:p>
        </p:txBody>
      </p:sp>
      <p:sp>
        <p:nvSpPr>
          <p:cNvPr id="3" name="Titolo 2"/>
          <p:cNvSpPr>
            <a:spLocks noGrp="1"/>
          </p:cNvSpPr>
          <p:nvPr>
            <p:ph type="title"/>
          </p:nvPr>
        </p:nvSpPr>
        <p:spPr>
          <a:xfrm>
            <a:off x="428445" y="1797"/>
            <a:ext cx="8256587" cy="666750"/>
          </a:xfrm>
        </p:spPr>
        <p:txBody>
          <a:bodyPr/>
          <a:lstStyle/>
          <a:p>
            <a:r>
              <a:rPr lang="it-IT" sz="2400" b="1" dirty="0">
                <a:latin typeface="Times New Roman"/>
                <a:cs typeface="Times New Roman"/>
              </a:rPr>
              <a:t>L'art 119 Costituzione e le norme sul patrimonio</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23599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553045" y="872716"/>
            <a:ext cx="8147248" cy="5112568"/>
          </a:xfrm>
        </p:spPr>
        <p:txBody>
          <a:bodyPr/>
          <a:lstStyle/>
          <a:p>
            <a:pPr marL="0" indent="0">
              <a:buNone/>
            </a:pPr>
            <a:endParaRPr lang="it-IT" sz="1800" dirty="0">
              <a:latin typeface="Times New Roman"/>
              <a:cs typeface="Arial"/>
            </a:endParaRPr>
          </a:p>
          <a:p>
            <a:pPr marL="0" indent="0">
              <a:buNone/>
            </a:pPr>
            <a:r>
              <a:rPr lang="it-IT" sz="1800" dirty="0">
                <a:latin typeface="Times New Roman"/>
                <a:cs typeface="Arial"/>
              </a:rPr>
              <a:t>Operazioni di housing sociale: scelta del partner privato e dei suoi rapporti con il soggetto finanziatore; mancata verifica dei requisiti legittimanti dei futuri fruitori delle singole unità abitative</a:t>
            </a:r>
          </a:p>
          <a:p>
            <a:pPr marL="0" indent="0">
              <a:buNone/>
            </a:pPr>
            <a:r>
              <a:rPr lang="it-IT" sz="1800" dirty="0">
                <a:latin typeface="Times New Roman"/>
                <a:cs typeface="Arial"/>
              </a:rPr>
              <a:t>Asta pubblica per la vendita di immobili: mancata previsione di misure per identificare l’effettivo acquirente e verifica della sua posizione</a:t>
            </a:r>
          </a:p>
          <a:p>
            <a:pPr marL="0" indent="0">
              <a:buNone/>
            </a:pPr>
            <a:r>
              <a:rPr lang="it-IT" sz="1800" dirty="0">
                <a:latin typeface="Times New Roman"/>
                <a:cs typeface="Arial"/>
              </a:rPr>
              <a:t>Gestione dei cd alloggi di servizio: qualificazione dell’immobile, individuazione del possibile fruitore, determinazione dei suoi obblighi, permanenza nell’immobile dopo la cessazione del titolo legittimante</a:t>
            </a:r>
            <a:endParaRPr lang="it-IT" sz="1800" dirty="0">
              <a:latin typeface="Times New Roman"/>
            </a:endParaRPr>
          </a:p>
          <a:p>
            <a:pPr marL="0" indent="0">
              <a:buNone/>
            </a:pPr>
            <a:r>
              <a:rPr lang="it-IT" sz="1800" dirty="0">
                <a:latin typeface="Times New Roman"/>
                <a:cs typeface="Arial"/>
              </a:rPr>
              <a:t>Affidamento della gestione in global service immobiliare: scelta dell’affidatario; mancata valutazione di congruità delle singole operazioni; mancata verifica di effettiva realizzazione delle operazioni; </a:t>
            </a:r>
            <a:endParaRPr lang="it-IT" sz="1800" dirty="0">
              <a:latin typeface="Times New Roman"/>
            </a:endParaRPr>
          </a:p>
        </p:txBody>
      </p:sp>
      <p:sp>
        <p:nvSpPr>
          <p:cNvPr id="3" name="Titolo 2"/>
          <p:cNvSpPr>
            <a:spLocks noGrp="1"/>
          </p:cNvSpPr>
          <p:nvPr>
            <p:ph type="title"/>
          </p:nvPr>
        </p:nvSpPr>
        <p:spPr>
          <a:xfrm>
            <a:off x="443706" y="0"/>
            <a:ext cx="8256587" cy="666750"/>
          </a:xfrm>
        </p:spPr>
        <p:txBody>
          <a:bodyPr/>
          <a:lstStyle/>
          <a:p>
            <a:r>
              <a:rPr lang="it-IT" sz="2400" b="1" dirty="0">
                <a:latin typeface="Times New Roman"/>
                <a:cs typeface="Times New Roman"/>
              </a:rPr>
              <a:t> Alcune ipotesi ulteriori di rischi nella gestione di immobili</a:t>
            </a:r>
            <a:endParaRPr lang="it-IT" sz="1800" b="1" dirty="0">
              <a:latin typeface="Times New Roman"/>
              <a:cs typeface="Times New Roman"/>
            </a:endParaRPr>
          </a:p>
        </p:txBody>
      </p:sp>
    </p:spTree>
    <p:extLst>
      <p:ext uri="{BB962C8B-B14F-4D97-AF65-F5344CB8AC3E}">
        <p14:creationId xmlns:p14="http://schemas.microsoft.com/office/powerpoint/2010/main" val="19922012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539552" y="908720"/>
            <a:ext cx="8147248" cy="5112568"/>
          </a:xfrm>
        </p:spPr>
        <p:txBody>
          <a:bodyPr/>
          <a:lstStyle/>
          <a:p>
            <a:pPr marL="0" indent="0">
              <a:buNone/>
            </a:pPr>
            <a:r>
              <a:rPr lang="it-IT" sz="1800" dirty="0">
                <a:latin typeface="Times New Roman"/>
                <a:cs typeface="Arial"/>
              </a:rPr>
              <a:t>Omessa regolamentazione della gestione del materiale di consumo e mancata effettuazione di verifiche</a:t>
            </a:r>
          </a:p>
          <a:p>
            <a:pPr marL="0" indent="0">
              <a:buNone/>
            </a:pPr>
            <a:r>
              <a:rPr lang="it-IT" sz="1800" dirty="0">
                <a:latin typeface="Times New Roman"/>
                <a:cs typeface="Arial"/>
              </a:rPr>
              <a:t>Acquisto di materiali (arredi, strumenti informatici, materiali di consumo) in eccedenza rispetto alle esigenze e connessi aspetti di obsolescenza dei beni immagazzinati</a:t>
            </a:r>
          </a:p>
          <a:p>
            <a:pPr marL="0" indent="0">
              <a:buNone/>
            </a:pPr>
            <a:r>
              <a:rPr lang="it-IT" sz="1800" dirty="0">
                <a:latin typeface="Times New Roman"/>
                <a:cs typeface="Arial"/>
              </a:rPr>
              <a:t>Gestione del parco autovetture: uso improprio anche nell’esercizio di funzioni fuori ufficio ed assenza di regolamentazione dell’uso</a:t>
            </a:r>
          </a:p>
          <a:p>
            <a:pPr marL="0" indent="0">
              <a:buNone/>
            </a:pPr>
            <a:r>
              <a:rPr lang="it-IT" sz="1800" dirty="0">
                <a:latin typeface="Times New Roman"/>
                <a:cs typeface="Arial"/>
              </a:rPr>
              <a:t>Cessione autovetture usate: sottostima anche nel caso di cessione per sostituzione autovettura</a:t>
            </a:r>
          </a:p>
          <a:p>
            <a:pPr marL="0" indent="0">
              <a:buNone/>
            </a:pPr>
            <a:r>
              <a:rPr lang="it-IT" sz="1800" dirty="0">
                <a:latin typeface="Times New Roman"/>
                <a:cs typeface="Arial"/>
              </a:rPr>
              <a:t>Cessione di beni non più utilizzati: sottostima del valore e procedure non trasparenti</a:t>
            </a:r>
          </a:p>
          <a:p>
            <a:pPr marL="0" indent="0">
              <a:buNone/>
            </a:pPr>
            <a:r>
              <a:rPr lang="it-IT" sz="1800" dirty="0">
                <a:latin typeface="Times New Roman"/>
                <a:cs typeface="Arial"/>
              </a:rPr>
              <a:t>Mancata adozione di misure per evitare la sottrazione o l’utilizzazione impropria di beni (uffici, biblioteche, strutture sanitarie)</a:t>
            </a:r>
          </a:p>
          <a:p>
            <a:pPr marL="0" indent="0">
              <a:buNone/>
            </a:pPr>
            <a:r>
              <a:rPr lang="it-IT" sz="1800" dirty="0">
                <a:latin typeface="Times New Roman"/>
                <a:cs typeface="Arial"/>
              </a:rPr>
              <a:t>Assenza di sistemi di adeguate verifiche sull’utilizzazione di farmaci e presidi chirurgici</a:t>
            </a:r>
          </a:p>
          <a:p>
            <a:pPr marL="0" indent="0">
              <a:buNone/>
            </a:pPr>
            <a:r>
              <a:rPr lang="it-IT" sz="1800" dirty="0">
                <a:latin typeface="Times New Roman"/>
                <a:cs typeface="Arial"/>
              </a:rPr>
              <a:t>Acquisizione della disponibilità di strumentazioni ed apparecchiature ad alto costo mediante contratti di comodato</a:t>
            </a:r>
          </a:p>
          <a:p>
            <a:pPr marL="0" indent="0">
              <a:buNone/>
            </a:pPr>
            <a:endParaRPr lang="it-IT" sz="1800" dirty="0">
              <a:latin typeface="Times New Roman"/>
              <a:cs typeface="Arial"/>
            </a:endParaRPr>
          </a:p>
          <a:p>
            <a:pPr marL="0" indent="0">
              <a:buNone/>
            </a:pPr>
            <a:r>
              <a:rPr lang="it-IT" sz="1800" dirty="0">
                <a:latin typeface="Times New Roman"/>
                <a:cs typeface="Arial"/>
              </a:rPr>
              <a:t> </a:t>
            </a:r>
            <a:endParaRPr lang="it-IT" sz="1800" dirty="0">
              <a:latin typeface="Times New Roman"/>
            </a:endParaRPr>
          </a:p>
        </p:txBody>
      </p:sp>
      <p:sp>
        <p:nvSpPr>
          <p:cNvPr id="3" name="Titolo 2"/>
          <p:cNvSpPr>
            <a:spLocks noGrp="1"/>
          </p:cNvSpPr>
          <p:nvPr>
            <p:ph type="title"/>
          </p:nvPr>
        </p:nvSpPr>
        <p:spPr>
          <a:xfrm>
            <a:off x="443706" y="0"/>
            <a:ext cx="8256587" cy="666750"/>
          </a:xfrm>
        </p:spPr>
        <p:txBody>
          <a:bodyPr/>
          <a:lstStyle/>
          <a:p>
            <a:r>
              <a:rPr lang="it-IT" sz="2400" b="1" dirty="0">
                <a:latin typeface="Times New Roman"/>
                <a:cs typeface="Times New Roman"/>
              </a:rPr>
              <a:t> Alcune ipotesi di rischi nella gestione di mobili</a:t>
            </a:r>
            <a:endParaRPr lang="it-IT" sz="1800" b="1" dirty="0">
              <a:latin typeface="Times New Roman"/>
              <a:cs typeface="Times New Roman"/>
            </a:endParaRPr>
          </a:p>
        </p:txBody>
      </p:sp>
    </p:spTree>
    <p:extLst>
      <p:ext uri="{BB962C8B-B14F-4D97-AF65-F5344CB8AC3E}">
        <p14:creationId xmlns:p14="http://schemas.microsoft.com/office/powerpoint/2010/main" val="39481681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539552" y="908720"/>
            <a:ext cx="8147248" cy="5112568"/>
          </a:xfrm>
        </p:spPr>
        <p:txBody>
          <a:bodyPr/>
          <a:lstStyle/>
          <a:p>
            <a:pPr marL="0" indent="0">
              <a:buNone/>
            </a:pPr>
            <a:r>
              <a:rPr lang="it-IT" sz="1800" dirty="0">
                <a:latin typeface="Times New Roman"/>
                <a:cs typeface="Arial"/>
              </a:rPr>
              <a:t>Profili particolari riguardano la gestione del territorio da parte dell’ente locale, con riferimento alla pianificazione urbanistica, alle opere di urbanizzazione e al rilascio di concessioni di costruzione.</a:t>
            </a:r>
          </a:p>
          <a:p>
            <a:pPr marL="0" indent="0">
              <a:buNone/>
            </a:pPr>
            <a:r>
              <a:rPr lang="it-IT" sz="1800" dirty="0">
                <a:latin typeface="Times New Roman"/>
                <a:cs typeface="Arial"/>
              </a:rPr>
              <a:t>In particolare, nella pianificazione urbanistica gli eventi rischiosi sono connessi alle modalità ed alle tecniche di redazione dei piani e delle varianti, per le quali spesso mancano specifici indirizzi degli organi politici e si accresce, di conseguenza, l’area delle scelte rimesse ai tecnici, anche se rientranti nella discrezionalità politico-amministrativa, alla forte asimmetria informativa, alle pressioni di operatori economici.</a:t>
            </a:r>
          </a:p>
          <a:p>
            <a:pPr marL="0" indent="0">
              <a:buNone/>
            </a:pPr>
            <a:r>
              <a:rPr lang="it-IT" sz="1800" dirty="0">
                <a:latin typeface="Times New Roman"/>
                <a:cs typeface="Arial"/>
              </a:rPr>
              <a:t>Le misure possibili concernono i criteri di individuazione di tecnici esterni (con connessi profili di incompatibilità e conflitti di interesse), la verifica di coerenza degli obiettivi del piano con gli altri strumenti di pianificazione dell’ente (piano della rete commerciale, programma triennale dei lavori), incentivazione alla partecipazione di cittadini e gruppi associati.</a:t>
            </a:r>
          </a:p>
          <a:p>
            <a:pPr marL="0" indent="0">
              <a:buNone/>
            </a:pPr>
            <a:r>
              <a:rPr lang="it-IT" sz="1800" dirty="0">
                <a:latin typeface="Times New Roman"/>
              </a:rPr>
              <a:t>Particolarmente rilevante è la fase della pubblicazione del piano e della raccolta delle osservazioni, che rifluisce sulla successiva fase di approvazione, nella quale è fondamentale la verifica della rispondenza delle osservazioni da accogliere agli obiettivi generali del piano e la motivazione dell’accoglimento.</a:t>
            </a:r>
          </a:p>
        </p:txBody>
      </p:sp>
      <p:sp>
        <p:nvSpPr>
          <p:cNvPr id="3" name="Titolo 2"/>
          <p:cNvSpPr>
            <a:spLocks noGrp="1"/>
          </p:cNvSpPr>
          <p:nvPr>
            <p:ph type="title"/>
          </p:nvPr>
        </p:nvSpPr>
        <p:spPr>
          <a:xfrm>
            <a:off x="443706" y="0"/>
            <a:ext cx="8256587" cy="666750"/>
          </a:xfrm>
        </p:spPr>
        <p:txBody>
          <a:bodyPr/>
          <a:lstStyle/>
          <a:p>
            <a:r>
              <a:rPr lang="it-IT" sz="2400" b="1" dirty="0">
                <a:latin typeface="Times New Roman"/>
                <a:cs typeface="Times New Roman"/>
              </a:rPr>
              <a:t> La gestione del territorio: i rischi e le misure possibili</a:t>
            </a:r>
            <a:endParaRPr lang="it-IT" sz="1800" b="1" dirty="0">
              <a:latin typeface="Times New Roman"/>
              <a:cs typeface="Times New Roman"/>
            </a:endParaRPr>
          </a:p>
        </p:txBody>
      </p:sp>
    </p:spTree>
    <p:extLst>
      <p:ext uri="{BB962C8B-B14F-4D97-AF65-F5344CB8AC3E}">
        <p14:creationId xmlns:p14="http://schemas.microsoft.com/office/powerpoint/2010/main" val="35857706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539552" y="908720"/>
            <a:ext cx="8147248" cy="5112568"/>
          </a:xfrm>
        </p:spPr>
        <p:txBody>
          <a:bodyPr/>
          <a:lstStyle/>
          <a:p>
            <a:pPr marL="0" indent="0">
              <a:buNone/>
            </a:pPr>
            <a:r>
              <a:rPr lang="it-IT" sz="1800" dirty="0">
                <a:latin typeface="Times New Roman"/>
                <a:cs typeface="Arial"/>
              </a:rPr>
              <a:t>Per i piani attuativi di iniziativa pubblica, per i quali meno forte è la pressione degli operatori economici, assume rilievo il contenuto della convenzione urbanistica, con particolare riguardo al calcolo degli oneri di urbanizzazione primaria e secondaria </a:t>
            </a:r>
            <a:r>
              <a:rPr lang="it-IT" sz="1800" dirty="0">
                <a:latin typeface="Times New Roman"/>
              </a:rPr>
              <a:t>.ed al ruolo svolto dai tecnici comunali, alla cessione di aree ed ai connessi problemi relativi alla determinazione dei valori, alla verifica dell’effettiva realizzazione delle opere a scomputo (ed ai relativi valori), al controllo del completamento delle opere a carico dei privati ed all’adozione dei provvedimenti sanzionatori in caso di inadempimento (incameramento di cauzioni, decadenza delle convenzioni).</a:t>
            </a:r>
          </a:p>
          <a:p>
            <a:pPr marL="0" indent="0">
              <a:buNone/>
            </a:pPr>
            <a:r>
              <a:rPr lang="it-IT" sz="1800" dirty="0">
                <a:latin typeface="Times New Roman"/>
              </a:rPr>
              <a:t>Un aspetto particolare è legato alla realizzazione degli edifici, ed al rispetto degli standard previsti nella convenzione.</a:t>
            </a:r>
          </a:p>
          <a:p>
            <a:pPr marL="0" indent="0">
              <a:buNone/>
            </a:pPr>
            <a:r>
              <a:rPr lang="it-IT" sz="1800" dirty="0">
                <a:latin typeface="Times New Roman"/>
              </a:rPr>
              <a:t>Altri aspetti di rischio riguardano la realizzazione di edifici di edilizia residenziale pubblica (controllo sul rispetto degli standard edilizi, sulla concreta destinazione degli immobili da assegnare in locazione a prezzi convenzionati etc.).</a:t>
            </a:r>
          </a:p>
        </p:txBody>
      </p:sp>
      <p:sp>
        <p:nvSpPr>
          <p:cNvPr id="3" name="Titolo 2"/>
          <p:cNvSpPr>
            <a:spLocks noGrp="1"/>
          </p:cNvSpPr>
          <p:nvPr>
            <p:ph type="title"/>
          </p:nvPr>
        </p:nvSpPr>
        <p:spPr>
          <a:xfrm>
            <a:off x="443706" y="0"/>
            <a:ext cx="8256587" cy="666750"/>
          </a:xfrm>
        </p:spPr>
        <p:txBody>
          <a:bodyPr/>
          <a:lstStyle/>
          <a:p>
            <a:r>
              <a:rPr lang="it-IT" sz="2400" b="1" dirty="0">
                <a:latin typeface="Times New Roman"/>
                <a:cs typeface="Times New Roman"/>
              </a:rPr>
              <a:t> La gestione del territorio: aspetti rilevanti della pianificazione urbanistica</a:t>
            </a:r>
            <a:endParaRPr lang="it-IT" sz="1800" b="1" dirty="0">
              <a:latin typeface="Times New Roman"/>
              <a:cs typeface="Times New Roman"/>
            </a:endParaRPr>
          </a:p>
        </p:txBody>
      </p:sp>
    </p:spTree>
    <p:extLst>
      <p:ext uri="{BB962C8B-B14F-4D97-AF65-F5344CB8AC3E}">
        <p14:creationId xmlns:p14="http://schemas.microsoft.com/office/powerpoint/2010/main" val="27650714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r>
              <a:rPr lang="it-IT" sz="1800" dirty="0">
                <a:latin typeface="Times New Roman"/>
                <a:cs typeface="Times New Roman"/>
              </a:rPr>
              <a:t>Nell'ambito dell'attività del servizio finanziario in sede di mappatura dei processi deve essere posta particolare attenzione alla ricognizione di tutti i flussi finanziari in entrata, con riguardo:</a:t>
            </a:r>
            <a:endParaRPr lang="it-IT" sz="2000" dirty="0">
              <a:latin typeface="Times New Roman" panose="02020603050405020304" pitchFamily="18" charset="0"/>
              <a:cs typeface="Times New Roman" panose="02020603050405020304" pitchFamily="18" charset="0"/>
            </a:endParaRPr>
          </a:p>
          <a:p>
            <a:pPr marL="0" indent="0">
              <a:buNone/>
            </a:pPr>
            <a:r>
              <a:rPr lang="it-IT" sz="1800" dirty="0">
                <a:latin typeface="Times New Roman"/>
                <a:cs typeface="Times New Roman"/>
              </a:rPr>
              <a:t>- ai tributi locali</a:t>
            </a:r>
          </a:p>
          <a:p>
            <a:pPr marL="0" indent="0">
              <a:buNone/>
            </a:pPr>
            <a:r>
              <a:rPr lang="it-IT" sz="1800" dirty="0">
                <a:latin typeface="Times New Roman"/>
                <a:cs typeface="Times New Roman"/>
              </a:rPr>
              <a:t>- alle sanzioni ammnistrative (ad es. per violazione del codice della strada)</a:t>
            </a:r>
          </a:p>
          <a:p>
            <a:pPr marL="0" indent="0">
              <a:buNone/>
            </a:pPr>
            <a:r>
              <a:rPr lang="it-IT" sz="1800" dirty="0">
                <a:latin typeface="Times New Roman"/>
                <a:cs typeface="Times New Roman"/>
              </a:rPr>
              <a:t>- ai proventi per i servizi a domanda individuale, individuati per gli Enti locali dal D.M. interno-finanze 31 dicembre 1983</a:t>
            </a:r>
          </a:p>
          <a:p>
            <a:pPr marL="0" indent="0">
              <a:buNone/>
            </a:pPr>
            <a:r>
              <a:rPr lang="it-IT" sz="1800" dirty="0">
                <a:latin typeface="Times New Roman"/>
                <a:cs typeface="Times New Roman"/>
              </a:rPr>
              <a:t>- ai proventi per eventuali ulteriori servizi (ex art. 43 quarto comma L. 27 dicembre 1997 n. 449): riproduzione, copia ed estratti di documenti di archivio, rilascio di fotocopie richieste da utenti esterni, accesso a informazioni e documenti contenuti in banche dati etc.</a:t>
            </a:r>
          </a:p>
          <a:p>
            <a:pPr marL="0" indent="0">
              <a:buNone/>
            </a:pPr>
            <a:r>
              <a:rPr lang="it-IT" sz="1800" dirty="0">
                <a:latin typeface="Times New Roman"/>
                <a:cs typeface="Times New Roman"/>
              </a:rPr>
              <a:t>- ai diritti di segreteria </a:t>
            </a:r>
          </a:p>
          <a:p>
            <a:pPr marL="0" indent="0">
              <a:buNone/>
            </a:pPr>
            <a:r>
              <a:rPr lang="it-IT" sz="1800" dirty="0">
                <a:latin typeface="Times New Roman"/>
                <a:cs typeface="Times New Roman"/>
              </a:rPr>
              <a:t>- ai proventi per l'uso di beni demaniali e patrimoniali (canoni di concessione o locativi, parcheggi)</a:t>
            </a:r>
          </a:p>
          <a:p>
            <a:pPr marL="0" indent="0">
              <a:buNone/>
            </a:pPr>
            <a:r>
              <a:rPr lang="it-IT" sz="1800" dirty="0">
                <a:latin typeface="Times New Roman"/>
                <a:cs typeface="Times New Roman"/>
              </a:rPr>
              <a:t>- ai proventi per ingresso in strutture pubbliche (musei)</a:t>
            </a:r>
          </a:p>
          <a:p>
            <a:pPr marL="0" indent="0">
              <a:buNone/>
            </a:pPr>
            <a:endParaRPr lang="it-IT" sz="1800" dirty="0">
              <a:latin typeface="Times New Roman"/>
              <a:cs typeface="Times New Roman"/>
            </a:endParaRPr>
          </a:p>
          <a:p>
            <a:pPr marL="0" indent="0">
              <a:buNone/>
            </a:pPr>
            <a:endParaRPr lang="it-IT" sz="1800" dirty="0">
              <a:latin typeface="Times New Roman"/>
              <a:cs typeface="Times New Roman"/>
            </a:endParaRPr>
          </a:p>
        </p:txBody>
      </p:sp>
      <p:sp>
        <p:nvSpPr>
          <p:cNvPr id="3" name="Titolo 2"/>
          <p:cNvSpPr>
            <a:spLocks noGrp="1"/>
          </p:cNvSpPr>
          <p:nvPr>
            <p:ph type="title"/>
          </p:nvPr>
        </p:nvSpPr>
        <p:spPr>
          <a:xfrm>
            <a:off x="430213" y="169962"/>
            <a:ext cx="8256587" cy="666750"/>
          </a:xfrm>
        </p:spPr>
        <p:txBody>
          <a:bodyPr/>
          <a:lstStyle/>
          <a:p>
            <a:r>
              <a:rPr lang="it-IT" sz="2400" b="1" dirty="0">
                <a:latin typeface="Times New Roman"/>
                <a:cs typeface="Times New Roman"/>
              </a:rPr>
              <a:t>La ricognizione dei flussi finanziari in entrata </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40595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30213" y="836712"/>
            <a:ext cx="8256587" cy="5184576"/>
          </a:xfrm>
        </p:spPr>
        <p:txBody>
          <a:bodyPr/>
          <a:lstStyle/>
          <a:p>
            <a:pPr marL="0" indent="0">
              <a:buNone/>
            </a:pPr>
            <a:r>
              <a:rPr lang="it-IT" sz="1800" dirty="0">
                <a:latin typeface="Times New Roman"/>
                <a:cs typeface="Times New Roman"/>
              </a:rPr>
              <a:t> La gestione dei flussi finanziari in entrata può presentare aree a rischio di corruzione quali:</a:t>
            </a:r>
          </a:p>
          <a:p>
            <a:pPr>
              <a:buFontTx/>
              <a:buChar char="-"/>
            </a:pPr>
            <a:r>
              <a:rPr lang="it-IT" sz="1800" dirty="0">
                <a:latin typeface="Times New Roman"/>
                <a:cs typeface="Times New Roman"/>
              </a:rPr>
              <a:t>Gestione separata delle contabilità per prestazioni in favore di terzi o per sperimentazioni cliniche,</a:t>
            </a:r>
          </a:p>
          <a:p>
            <a:pPr>
              <a:buFontTx/>
              <a:buChar char="-"/>
            </a:pPr>
            <a:r>
              <a:rPr lang="it-IT" sz="1800" dirty="0">
                <a:latin typeface="Times New Roman"/>
                <a:cs typeface="Times New Roman"/>
              </a:rPr>
              <a:t>Inesatta quantificazione delle somme dovute da terzi</a:t>
            </a:r>
          </a:p>
          <a:p>
            <a:pPr>
              <a:buFontTx/>
              <a:buChar char="-"/>
            </a:pPr>
            <a:r>
              <a:rPr lang="it-IT" sz="1800" dirty="0">
                <a:latin typeface="Times New Roman"/>
                <a:cs typeface="Times New Roman"/>
              </a:rPr>
              <a:t>Ritardo nell’incasso delle somme dovute da terzi rispetto ai tempi previsti da norme o contrattualmente</a:t>
            </a:r>
          </a:p>
          <a:p>
            <a:pPr>
              <a:buFontTx/>
              <a:buChar char="-"/>
            </a:pPr>
            <a:r>
              <a:rPr lang="it-IT" sz="1800" dirty="0">
                <a:latin typeface="Times New Roman"/>
                <a:cs typeface="Times New Roman"/>
              </a:rPr>
              <a:t>Mancato controllo sui tempi dei pagamenti dei terzi con possibile prescrizione del credito dell’amministrazione</a:t>
            </a:r>
          </a:p>
          <a:p>
            <a:pPr>
              <a:buFontTx/>
              <a:buChar char="-"/>
            </a:pPr>
            <a:r>
              <a:rPr lang="it-IT" sz="1800" dirty="0">
                <a:latin typeface="Times New Roman"/>
                <a:cs typeface="Times New Roman"/>
              </a:rPr>
              <a:t>Registrazioni in bilancio non corrette </a:t>
            </a:r>
          </a:p>
          <a:p>
            <a:pPr>
              <a:buFontTx/>
              <a:buChar char="-"/>
            </a:pPr>
            <a:r>
              <a:rPr lang="it-IT" sz="1800" dirty="0">
                <a:latin typeface="Times New Roman"/>
                <a:cs typeface="Times New Roman"/>
              </a:rPr>
              <a:t>Uso improprio di bollettari e mancato consolidamento degli importi</a:t>
            </a:r>
          </a:p>
          <a:p>
            <a:pPr marL="0" indent="0">
              <a:buNone/>
            </a:pPr>
            <a:r>
              <a:rPr lang="it-IT" sz="1800" dirty="0">
                <a:latin typeface="Times New Roman"/>
                <a:cs typeface="Times New Roman"/>
              </a:rPr>
              <a:t> </a:t>
            </a:r>
          </a:p>
          <a:p>
            <a:pPr marL="0" indent="0">
              <a:buNone/>
            </a:pPr>
            <a:endParaRPr lang="it-IT" sz="1800" dirty="0">
              <a:latin typeface="Times New Roman"/>
              <a:cs typeface="Times New Roman"/>
            </a:endParaRPr>
          </a:p>
        </p:txBody>
      </p:sp>
      <p:sp>
        <p:nvSpPr>
          <p:cNvPr id="3" name="Titolo 2"/>
          <p:cNvSpPr>
            <a:spLocks noGrp="1"/>
          </p:cNvSpPr>
          <p:nvPr>
            <p:ph type="title"/>
          </p:nvPr>
        </p:nvSpPr>
        <p:spPr>
          <a:xfrm>
            <a:off x="430213" y="0"/>
            <a:ext cx="8256587" cy="666750"/>
          </a:xfrm>
        </p:spPr>
        <p:txBody>
          <a:bodyPr/>
          <a:lstStyle/>
          <a:p>
            <a:r>
              <a:rPr lang="it-IT" sz="2400" b="1" dirty="0">
                <a:latin typeface="Times New Roman"/>
                <a:cs typeface="Times New Roman"/>
              </a:rPr>
              <a:t>La gestione delle entrate: aree di rischio  </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82035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30213" y="836712"/>
            <a:ext cx="8256587" cy="5184576"/>
          </a:xfrm>
        </p:spPr>
        <p:txBody>
          <a:bodyPr/>
          <a:lstStyle/>
          <a:p>
            <a:pPr marL="0" indent="0">
              <a:buNone/>
            </a:pPr>
            <a:r>
              <a:rPr lang="it-IT" sz="1800" dirty="0">
                <a:latin typeface="Times New Roman"/>
                <a:cs typeface="Times New Roman"/>
              </a:rPr>
              <a:t>  </a:t>
            </a:r>
          </a:p>
          <a:p>
            <a:pPr marL="0" indent="0">
              <a:buNone/>
            </a:pPr>
            <a:r>
              <a:rPr lang="it-IT" sz="1800" dirty="0">
                <a:latin typeface="Times New Roman"/>
                <a:cs typeface="Times New Roman"/>
              </a:rPr>
              <a:t>Le possibili misure sono:</a:t>
            </a:r>
          </a:p>
          <a:p>
            <a:pPr>
              <a:buFontTx/>
              <a:buChar char="-"/>
            </a:pPr>
            <a:r>
              <a:rPr lang="it-IT" sz="1800" dirty="0">
                <a:latin typeface="Times New Roman"/>
                <a:cs typeface="Times New Roman"/>
              </a:rPr>
              <a:t>Piena tracciabilità e trasparenza dei flussi contabili</a:t>
            </a:r>
          </a:p>
          <a:p>
            <a:pPr>
              <a:buFontTx/>
              <a:buChar char="-"/>
            </a:pPr>
            <a:r>
              <a:rPr lang="it-IT" sz="1800" dirty="0">
                <a:latin typeface="Times New Roman"/>
                <a:cs typeface="Times New Roman"/>
              </a:rPr>
              <a:t>Trasparenza in particolare del singolo procedimento per consentire la rilevazione dello stato di trattazione e del soggetto responsabile della singola fase</a:t>
            </a:r>
          </a:p>
          <a:p>
            <a:pPr>
              <a:buFontTx/>
              <a:buChar char="-"/>
            </a:pPr>
            <a:r>
              <a:rPr lang="it-IT" sz="1800" dirty="0">
                <a:latin typeface="Times New Roman"/>
                <a:cs typeface="Times New Roman"/>
              </a:rPr>
              <a:t>Verifica della adeguatezza della documentazione posta a supporto del credito</a:t>
            </a:r>
          </a:p>
          <a:p>
            <a:pPr>
              <a:buFontTx/>
              <a:buChar char="-"/>
            </a:pPr>
            <a:r>
              <a:rPr lang="it-IT" sz="1800" dirty="0">
                <a:latin typeface="Times New Roman"/>
                <a:cs typeface="Times New Roman"/>
              </a:rPr>
              <a:t>Sistema informatico che rilevi anomalie incrociando i dati dei singoli incassi (parziali omonimie, identità dei alcuni dei dati)</a:t>
            </a:r>
          </a:p>
          <a:p>
            <a:pPr>
              <a:buFontTx/>
              <a:buChar char="-"/>
            </a:pPr>
            <a:endParaRPr lang="it-IT" sz="1800" dirty="0">
              <a:latin typeface="Times New Roman"/>
              <a:cs typeface="Times New Roman"/>
            </a:endParaRPr>
          </a:p>
          <a:p>
            <a:pPr marL="0" indent="0">
              <a:buNone/>
            </a:pPr>
            <a:endParaRPr lang="it-IT" sz="1800" dirty="0">
              <a:latin typeface="Times New Roman"/>
              <a:cs typeface="Times New Roman"/>
            </a:endParaRPr>
          </a:p>
        </p:txBody>
      </p:sp>
      <p:sp>
        <p:nvSpPr>
          <p:cNvPr id="3" name="Titolo 2"/>
          <p:cNvSpPr>
            <a:spLocks noGrp="1"/>
          </p:cNvSpPr>
          <p:nvPr>
            <p:ph type="title"/>
          </p:nvPr>
        </p:nvSpPr>
        <p:spPr>
          <a:xfrm>
            <a:off x="430213" y="0"/>
            <a:ext cx="8256587" cy="666750"/>
          </a:xfrm>
        </p:spPr>
        <p:txBody>
          <a:bodyPr/>
          <a:lstStyle/>
          <a:p>
            <a:r>
              <a:rPr lang="it-IT" sz="2400" b="1" dirty="0">
                <a:latin typeface="Times New Roman"/>
                <a:cs typeface="Times New Roman"/>
              </a:rPr>
              <a:t>La gestione delle entrate:  possibili misure</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60625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23753" y="944724"/>
            <a:ext cx="8256587" cy="4968552"/>
          </a:xfrm>
        </p:spPr>
        <p:txBody>
          <a:bodyPr/>
          <a:lstStyle/>
          <a:p>
            <a:pPr marL="0" indent="0">
              <a:buNone/>
            </a:pPr>
            <a:r>
              <a:rPr lang="it-IT" sz="1800" dirty="0">
                <a:latin typeface="Times New Roman"/>
                <a:cs typeface="Times New Roman"/>
              </a:rPr>
              <a:t> Le attività connesse ai pagamenti possono presentare aree a rischio di corruzione quali:</a:t>
            </a:r>
          </a:p>
          <a:p>
            <a:pPr>
              <a:buFontTx/>
              <a:buChar char="-"/>
            </a:pPr>
            <a:r>
              <a:rPr lang="it-IT" sz="1800" dirty="0">
                <a:latin typeface="Times New Roman"/>
                <a:cs typeface="Times New Roman"/>
              </a:rPr>
              <a:t>Ritardo nell’erogazione di somme dovute rispetto ai tempi previsti da norme o contrattualmente</a:t>
            </a:r>
          </a:p>
          <a:p>
            <a:pPr>
              <a:buFontTx/>
              <a:buChar char="-"/>
            </a:pPr>
            <a:r>
              <a:rPr lang="it-IT" sz="1800" dirty="0">
                <a:latin typeface="Times New Roman"/>
                <a:cs typeface="Times New Roman"/>
              </a:rPr>
              <a:t>Liquidazione di fatture senza adeguata verifica della prestazione</a:t>
            </a:r>
          </a:p>
          <a:p>
            <a:pPr>
              <a:buFontTx/>
              <a:buChar char="-"/>
            </a:pPr>
            <a:r>
              <a:rPr lang="it-IT" sz="1800" dirty="0">
                <a:latin typeface="Times New Roman"/>
                <a:cs typeface="Times New Roman"/>
              </a:rPr>
              <a:t>Sovrafatturazione o fatturazione per prestazioni non rese</a:t>
            </a:r>
          </a:p>
          <a:p>
            <a:pPr>
              <a:buFontTx/>
              <a:buChar char="-"/>
            </a:pPr>
            <a:r>
              <a:rPr lang="it-IT" sz="1800" dirty="0">
                <a:latin typeface="Times New Roman"/>
                <a:cs typeface="Times New Roman"/>
              </a:rPr>
              <a:t>Registrazioni in bilancio non corrette</a:t>
            </a:r>
          </a:p>
          <a:p>
            <a:pPr>
              <a:buFontTx/>
              <a:buChar char="-"/>
            </a:pPr>
            <a:r>
              <a:rPr lang="it-IT" sz="1800" dirty="0">
                <a:latin typeface="Times New Roman"/>
                <a:cs typeface="Times New Roman"/>
              </a:rPr>
              <a:t>Pagamenti effettuati senza rispettare l’ordine cronologico di presentazione delle fatture</a:t>
            </a:r>
          </a:p>
          <a:p>
            <a:pPr>
              <a:buFontTx/>
              <a:buChar char="-"/>
            </a:pPr>
            <a:r>
              <a:rPr lang="it-IT" sz="1800" dirty="0">
                <a:latin typeface="Times New Roman"/>
                <a:cs typeface="Times New Roman"/>
              </a:rPr>
              <a:t>Duplicazione di pagamenti</a:t>
            </a:r>
          </a:p>
          <a:p>
            <a:pPr>
              <a:buFontTx/>
              <a:buChar char="-"/>
            </a:pPr>
            <a:r>
              <a:rPr lang="it-IT" sz="1800" dirty="0">
                <a:latin typeface="Times New Roman"/>
                <a:cs typeface="Times New Roman"/>
              </a:rPr>
              <a:t>Controllo di corrispondenza tra IBAN di accredito e IBAN registrato in anagrafica</a:t>
            </a:r>
          </a:p>
          <a:p>
            <a:pPr marL="0" indent="0">
              <a:buNone/>
            </a:pPr>
            <a:r>
              <a:rPr lang="it-IT" sz="1800" dirty="0">
                <a:latin typeface="Times New Roman"/>
                <a:cs typeface="Times New Roman"/>
              </a:rPr>
              <a:t> </a:t>
            </a:r>
          </a:p>
          <a:p>
            <a:pPr marL="0" indent="0">
              <a:buNone/>
            </a:pPr>
            <a:endParaRPr lang="it-IT" sz="1800" dirty="0">
              <a:latin typeface="Times New Roman"/>
              <a:cs typeface="Times New Roman"/>
            </a:endParaRPr>
          </a:p>
        </p:txBody>
      </p:sp>
      <p:sp>
        <p:nvSpPr>
          <p:cNvPr id="3" name="Titolo 2"/>
          <p:cNvSpPr>
            <a:spLocks noGrp="1"/>
          </p:cNvSpPr>
          <p:nvPr>
            <p:ph type="title"/>
          </p:nvPr>
        </p:nvSpPr>
        <p:spPr>
          <a:xfrm>
            <a:off x="443706" y="0"/>
            <a:ext cx="8256587" cy="666750"/>
          </a:xfrm>
        </p:spPr>
        <p:txBody>
          <a:bodyPr/>
          <a:lstStyle/>
          <a:p>
            <a:r>
              <a:rPr lang="it-IT" sz="2400" b="1" dirty="0">
                <a:latin typeface="Times New Roman"/>
                <a:cs typeface="Times New Roman"/>
              </a:rPr>
              <a:t>La gestione delle spese: le aree di rischio   </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099151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23753" y="944724"/>
            <a:ext cx="8256587" cy="4968552"/>
          </a:xfrm>
        </p:spPr>
        <p:txBody>
          <a:bodyPr/>
          <a:lstStyle/>
          <a:p>
            <a:pPr marL="0" indent="0">
              <a:buNone/>
            </a:pPr>
            <a:r>
              <a:rPr lang="it-IT" sz="1800" dirty="0">
                <a:latin typeface="Times New Roman"/>
                <a:cs typeface="Times New Roman"/>
              </a:rPr>
              <a:t>  </a:t>
            </a:r>
          </a:p>
          <a:p>
            <a:pPr marL="0" indent="0">
              <a:buNone/>
            </a:pPr>
            <a:r>
              <a:rPr lang="it-IT" sz="1800" dirty="0">
                <a:latin typeface="Times New Roman"/>
                <a:cs typeface="Times New Roman"/>
              </a:rPr>
              <a:t>Le possibili misure sono:</a:t>
            </a:r>
          </a:p>
          <a:p>
            <a:pPr>
              <a:buFontTx/>
              <a:buChar char="-"/>
            </a:pPr>
            <a:r>
              <a:rPr lang="it-IT" sz="1800" dirty="0">
                <a:latin typeface="Times New Roman"/>
                <a:cs typeface="Times New Roman"/>
              </a:rPr>
              <a:t>Piena tracciabilità e trasparenza dei flussi contabili</a:t>
            </a:r>
          </a:p>
          <a:p>
            <a:pPr>
              <a:buFontTx/>
              <a:buChar char="-"/>
            </a:pPr>
            <a:r>
              <a:rPr lang="it-IT" sz="1800" dirty="0">
                <a:latin typeface="Times New Roman"/>
                <a:cs typeface="Times New Roman"/>
              </a:rPr>
              <a:t>Trasparenza in particolare del singolo procedimento per consentire la rilevazione dello stato di trattazione e del soggetto responsabile della fase</a:t>
            </a:r>
          </a:p>
          <a:p>
            <a:pPr>
              <a:buFontTx/>
              <a:buChar char="-"/>
            </a:pPr>
            <a:r>
              <a:rPr lang="it-IT" sz="1800" dirty="0">
                <a:latin typeface="Times New Roman"/>
                <a:cs typeface="Times New Roman"/>
              </a:rPr>
              <a:t>Verifica della adeguatezza della documentazione posta a supporto della spesa</a:t>
            </a:r>
          </a:p>
          <a:p>
            <a:pPr>
              <a:buFontTx/>
              <a:buChar char="-"/>
            </a:pPr>
            <a:r>
              <a:rPr lang="it-IT" sz="1800" dirty="0">
                <a:latin typeface="Times New Roman"/>
                <a:cs typeface="Times New Roman"/>
              </a:rPr>
              <a:t>Anagrafica dei reclami e dei decreti ingiuntivi</a:t>
            </a:r>
          </a:p>
          <a:p>
            <a:pPr>
              <a:buFontTx/>
              <a:buChar char="-"/>
            </a:pPr>
            <a:r>
              <a:rPr lang="it-IT" sz="1800" dirty="0">
                <a:latin typeface="Times New Roman"/>
                <a:cs typeface="Times New Roman"/>
              </a:rPr>
              <a:t>Sistema informatico che rilevi anomalie incrociando i dati dei singoli pagamenti (parziali omonimie, identità dei alcuni dei dati, non consuete modalità di erogazione</a:t>
            </a:r>
          </a:p>
          <a:p>
            <a:pPr>
              <a:buFontTx/>
              <a:buChar char="-"/>
            </a:pPr>
            <a:endParaRPr lang="it-IT" sz="1800" dirty="0">
              <a:latin typeface="Times New Roman"/>
              <a:cs typeface="Times New Roman"/>
            </a:endParaRPr>
          </a:p>
          <a:p>
            <a:pPr marL="0" indent="0">
              <a:buNone/>
            </a:pPr>
            <a:endParaRPr lang="it-IT" sz="1800" dirty="0">
              <a:latin typeface="Times New Roman"/>
              <a:cs typeface="Times New Roman"/>
            </a:endParaRPr>
          </a:p>
        </p:txBody>
      </p:sp>
      <p:sp>
        <p:nvSpPr>
          <p:cNvPr id="3" name="Titolo 2"/>
          <p:cNvSpPr>
            <a:spLocks noGrp="1"/>
          </p:cNvSpPr>
          <p:nvPr>
            <p:ph type="title"/>
          </p:nvPr>
        </p:nvSpPr>
        <p:spPr>
          <a:xfrm>
            <a:off x="443706" y="0"/>
            <a:ext cx="8256587" cy="666750"/>
          </a:xfrm>
        </p:spPr>
        <p:txBody>
          <a:bodyPr/>
          <a:lstStyle/>
          <a:p>
            <a:r>
              <a:rPr lang="it-IT" sz="2400" b="1" dirty="0">
                <a:latin typeface="Times New Roman"/>
                <a:cs typeface="Times New Roman"/>
              </a:rPr>
              <a:t>La gestione delle spese:  le possibili misure</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14018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p:txBody>
          <a:bodyPr/>
          <a:lstStyle/>
          <a:p>
            <a:pPr marL="0" indent="0">
              <a:buNone/>
            </a:pPr>
            <a:endParaRPr lang="it-IT" sz="2000" dirty="0">
              <a:latin typeface="Times New Roman"/>
              <a:cs typeface="Times New Roman"/>
            </a:endParaRPr>
          </a:p>
          <a:p>
            <a:pPr marL="0" indent="0">
              <a:buNone/>
            </a:pPr>
            <a:r>
              <a:rPr lang="it-IT" sz="2000" dirty="0">
                <a:latin typeface="Times New Roman"/>
                <a:cs typeface="Times New Roman"/>
              </a:rPr>
              <a:t>Il maneggio materiale di denaro e di beni pubblici determina l'acquisto della qualità di agente contabile, tenuto all'obbligo della resa del conto giudiziale.</a:t>
            </a:r>
            <a:endParaRPr lang="it-IT"/>
          </a:p>
          <a:p>
            <a:pPr marL="0" indent="0">
              <a:buNone/>
            </a:pPr>
            <a:r>
              <a:rPr lang="it-IT" sz="2000" dirty="0">
                <a:latin typeface="Times New Roman"/>
                <a:cs typeface="Times New Roman"/>
              </a:rPr>
              <a:t>Nell'ordinamento giuridico italiano – similmente ad altri ordinamenti europei (Francia, Spagna, Portogallo) ed extraeuropei – vige il principio secondo cui il soggetto che ha la gestione di beni pubblici ha l'obbligo di rendere periodicamente il conto della sua gestione.</a:t>
            </a:r>
          </a:p>
          <a:p>
            <a:pPr marL="0" indent="0">
              <a:buNone/>
            </a:pPr>
            <a:endParaRPr lang="it-IT" sz="2000" dirty="0">
              <a:latin typeface="Times New Roman"/>
              <a:cs typeface="Times New Roman"/>
            </a:endParaRPr>
          </a:p>
          <a:p>
            <a:pPr marL="0" indent="0">
              <a:buNone/>
            </a:pPr>
            <a:endParaRPr lang="it-IT" sz="1800" dirty="0">
              <a:latin typeface="Times New Roman"/>
              <a:cs typeface="Times New Roman"/>
            </a:endParaRPr>
          </a:p>
        </p:txBody>
      </p:sp>
      <p:sp>
        <p:nvSpPr>
          <p:cNvPr id="3" name="Titolo 2"/>
          <p:cNvSpPr>
            <a:spLocks noGrp="1"/>
          </p:cNvSpPr>
          <p:nvPr>
            <p:ph type="title"/>
          </p:nvPr>
        </p:nvSpPr>
        <p:spPr/>
        <p:txBody>
          <a:bodyPr/>
          <a:lstStyle/>
          <a:p>
            <a:r>
              <a:rPr lang="it-IT" sz="2400" b="1" dirty="0">
                <a:latin typeface="Times New Roman"/>
                <a:cs typeface="Times New Roman"/>
              </a:rPr>
              <a:t>La gestione materiale dei beni e delle entrate dell'ente </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8862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200" y="816634"/>
            <a:ext cx="8229600" cy="4802088"/>
          </a:xfrm>
        </p:spPr>
        <p:txBody>
          <a:bodyPr/>
          <a:lstStyle/>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Art. 812 Cod. civ.:</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Arial"/>
              </a:rPr>
              <a:t>"Sono beni immobili il suolo, le sorgenti e i corsi d'acqua, gli alberi, gli edifici e le altre costruzioni, anche se unite al suolo a scopo transitorio, e in genere tutto ciò che naturalmente o artificialmente è incorporato al suolo. </a:t>
            </a:r>
            <a:endParaRPr lang="it-IT" dirty="0">
              <a:latin typeface="Times New Roman"/>
              <a:cs typeface="Arial"/>
            </a:endParaRPr>
          </a:p>
          <a:p>
            <a:pPr marL="0" indent="0">
              <a:buNone/>
            </a:pPr>
            <a:r>
              <a:rPr lang="it-IT" sz="2000" dirty="0">
                <a:latin typeface="Times New Roman"/>
                <a:cs typeface="Arial"/>
              </a:rPr>
              <a:t>Sono reputati immobili i mulini, i bagni e gli altri edifici galleggianti quando sono saldamente assicurati alla riva o all'alveo o sono destinati ad esserlo in modo permanente per la loro utilizzazione. </a:t>
            </a:r>
            <a:endParaRPr lang="it-IT">
              <a:latin typeface="Times New Roman"/>
            </a:endParaRPr>
          </a:p>
          <a:p>
            <a:pPr marL="0" indent="0">
              <a:buNone/>
            </a:pPr>
            <a:r>
              <a:rPr lang="it-IT" sz="2000" dirty="0">
                <a:latin typeface="Times New Roman"/>
                <a:cs typeface="Arial"/>
              </a:rPr>
              <a:t>Sono mobili tutti gli altri beni."</a:t>
            </a:r>
            <a:endParaRPr lang="it-IT" dirty="0">
              <a:latin typeface="Times New Roman"/>
            </a:endParaRPr>
          </a:p>
          <a:p>
            <a:pPr marL="0" indent="0">
              <a:buNone/>
            </a:pP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28445" y="1797"/>
            <a:ext cx="8256587" cy="666750"/>
          </a:xfrm>
        </p:spPr>
        <p:txBody>
          <a:bodyPr/>
          <a:lstStyle/>
          <a:p>
            <a:r>
              <a:rPr lang="it-IT" sz="2400" b="1" dirty="0">
                <a:latin typeface="Times New Roman"/>
                <a:cs typeface="Times New Roman"/>
              </a:rPr>
              <a:t>La  distinzione tra beni immobili e mobili</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765833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200" y="730370"/>
            <a:ext cx="8229600" cy="4802088"/>
          </a:xfrm>
        </p:spPr>
        <p:txBody>
          <a:bodyPr/>
          <a:lstStyle/>
          <a:p>
            <a:pPr marL="0" indent="0">
              <a:buNone/>
            </a:pPr>
            <a:r>
              <a:rPr lang="it-IT" sz="1600" dirty="0">
                <a:latin typeface="Times New Roman"/>
                <a:cs typeface="Times New Roman"/>
              </a:rPr>
              <a:t>- art. 74 primo comma R.D. 18 novembre 1923 n. 2440:</a:t>
            </a:r>
          </a:p>
          <a:p>
            <a:pPr marL="0" indent="0">
              <a:buNone/>
            </a:pPr>
            <a:r>
              <a:rPr lang="it-IT" sz="1600" dirty="0">
                <a:latin typeface="Times New Roman"/>
                <a:cs typeface="Times New Roman"/>
              </a:rPr>
              <a:t>"Gli agenti incaricati della riscossione delle entrate e dell'esecuzione dei pagamenti delle spese, o che ricevano somme dovute allo Stato ed altre delle quali lo Stato diventa debitore, o hanno maneggio qualsiasi di denaro ovvero debito di materie nonché coloro che si ingeriscono negli incarichi attribuiti a detti agenti dipendono direttamente, a seconda dei rispettivi servizi, dalle amministrazioni centrali o periferiche dello Stato, alle quali debbono rendere il conto della gestione, e sono sottoposti alla vigilanza del Ministero del tesoro e alla giurisdizione della Corte dei conti".</a:t>
            </a:r>
          </a:p>
          <a:p>
            <a:pPr marL="0" indent="0">
              <a:buNone/>
            </a:pPr>
            <a:r>
              <a:rPr lang="it-IT" sz="1600" dirty="0">
                <a:latin typeface="Times New Roman"/>
                <a:cs typeface="Times New Roman"/>
              </a:rPr>
              <a:t>- art. 190 primo comma R.D. 23 maggio 1924 n. 827:</a:t>
            </a:r>
          </a:p>
          <a:p>
            <a:pPr marL="0" indent="0">
              <a:buNone/>
            </a:pPr>
            <a:r>
              <a:rPr lang="it-IT" sz="1600" dirty="0">
                <a:latin typeface="Times New Roman"/>
                <a:cs typeface="Times New Roman"/>
              </a:rPr>
              <a:t>"Tutti gli agenti dell'amministrazione che sono incaricati delle riscossioni e dei pagamenti,  o che ricevono somme dovute dallo Stato o altre delle quali lo Stato medesimo diventa debitore, o hanno maneggio qualsiasi di pubblico denaro ovvero debito di materie, ed anche coloro che s'ingeriscono senza legale autorizzazione degli incarichi attribuiti a detti agenti, oltre alle dimostrazioni e ai conti amministrativi stabiliti dal presente regolamento, devono rendere ogni anno alla Corte dei conti il conto giudiziale della loro gestione":</a:t>
            </a:r>
          </a:p>
          <a:p>
            <a:pPr marL="0" indent="0">
              <a:buNone/>
            </a:pPr>
            <a:r>
              <a:rPr lang="it-IT" sz="1600" dirty="0">
                <a:latin typeface="Times New Roman"/>
                <a:cs typeface="Times New Roman"/>
              </a:rPr>
              <a:t>- art. 93 </a:t>
            </a:r>
            <a:r>
              <a:rPr lang="it-IT" sz="1600" dirty="0" err="1">
                <a:latin typeface="Times New Roman"/>
                <a:cs typeface="Times New Roman"/>
              </a:rPr>
              <a:t>D.Lgs.</a:t>
            </a:r>
            <a:r>
              <a:rPr lang="it-IT" sz="1600" dirty="0">
                <a:latin typeface="Times New Roman"/>
                <a:cs typeface="Times New Roman"/>
              </a:rPr>
              <a:t> 18 agosto 2000 n. 267 (TUEL):</a:t>
            </a:r>
          </a:p>
          <a:p>
            <a:pPr marL="0" indent="0">
              <a:buNone/>
            </a:pPr>
            <a:r>
              <a:rPr lang="it-IT" sz="1600" dirty="0">
                <a:latin typeface="Times New Roman"/>
                <a:cs typeface="Times New Roman"/>
              </a:rPr>
              <a:t>"..Il tesoriere ed ogni altro agente contabile che abbia maneggio di pubblico denaro o sia incaricato della gestione dei beni degli enti locali, nonché coloro che si ingeriscano negli incarichi attribuiti a detti agenti, debbono rendere il conto della loro gestione e sono soggetti alla giurisdizione della Corte dei conti secondo le norme e le procedure previste dalle leggi vigenti".</a:t>
            </a:r>
          </a:p>
          <a:p>
            <a:pPr marL="0" indent="0">
              <a:buNone/>
            </a:pPr>
            <a:endParaRPr lang="it-IT" sz="1800" dirty="0">
              <a:latin typeface="Times New Roman"/>
              <a:cs typeface="Times New Roman"/>
            </a:endParaRPr>
          </a:p>
        </p:txBody>
      </p:sp>
      <p:sp>
        <p:nvSpPr>
          <p:cNvPr id="3" name="Titolo 2"/>
          <p:cNvSpPr>
            <a:spLocks noGrp="1"/>
          </p:cNvSpPr>
          <p:nvPr>
            <p:ph type="title"/>
          </p:nvPr>
        </p:nvSpPr>
        <p:spPr>
          <a:xfrm>
            <a:off x="500332" y="1797"/>
            <a:ext cx="8256587" cy="666750"/>
          </a:xfrm>
        </p:spPr>
        <p:txBody>
          <a:bodyPr/>
          <a:lstStyle/>
          <a:p>
            <a:r>
              <a:rPr lang="it-IT" sz="2400" b="1" dirty="0">
                <a:latin typeface="Times New Roman"/>
                <a:cs typeface="Times New Roman"/>
              </a:rPr>
              <a:t>La gestione materiale dei beni e delle entrate dell'ente </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49591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200" y="874143"/>
            <a:ext cx="8229600" cy="4802088"/>
          </a:xfrm>
        </p:spPr>
        <p:txBody>
          <a:bodyPr/>
          <a:lstStyle/>
          <a:p>
            <a:pPr marL="0" indent="0">
              <a:buNone/>
            </a:pPr>
            <a:r>
              <a:rPr lang="it-IT" sz="1600" dirty="0">
                <a:latin typeface="Times New Roman"/>
                <a:cs typeface="Times New Roman"/>
              </a:rPr>
              <a:t>La Corte di cassazione ha esaminato più volte il fondamento e la natura della qualità di agente contabile, tenuto al giudizio di conto, riconoscendo la predetta qualità anche ai soggetti privati incaricati con contratti di diritto privato di svolgere le funzioni di riscossione di denaro pubblico.</a:t>
            </a:r>
          </a:p>
          <a:p>
            <a:pPr marL="0" indent="0">
              <a:buNone/>
            </a:pPr>
            <a:r>
              <a:rPr lang="it-IT" sz="1600" dirty="0">
                <a:latin typeface="Times New Roman"/>
                <a:cs typeface="Times New Roman"/>
              </a:rPr>
              <a:t>La Corte ha infatti statuito che gli elementi essenziali e sufficienti perché un soggetto rivesta la qualifica di agente contabile sono costituiti soltanto dal carattere pubblico dell'ente per il quale tale soggetto agisca e dalla natura parimenti pubblica del denaro o del bene oggetto della sua gestione, rimanendo irrilevante – invece – la natura privatistica del soggetto affidatario del servizio (</a:t>
            </a:r>
            <a:r>
              <a:rPr lang="it-IT" sz="1600" dirty="0" err="1">
                <a:latin typeface="Times New Roman"/>
                <a:cs typeface="Times New Roman"/>
              </a:rPr>
              <a:t>sent.ze</a:t>
            </a:r>
            <a:r>
              <a:rPr lang="it-IT" sz="1600" dirty="0">
                <a:latin typeface="Times New Roman"/>
                <a:cs typeface="Times New Roman"/>
              </a:rPr>
              <a:t> 24 marzo 2017 n. 7663; 16 dicembre 2009 n. 26280) così come il titolo giuridico in forza del quale la gestione è svolta, che può consistere in un rapporto di pubblico impiego o di servizio, in una concessione amministrativa, in un contratto e perfino mancare del tutto, potendo il relativo rapporto modellarsi indifferentemente secondo gli schemi generali previsti e disciplinati dalla legge, ovvero discostarsene in tutto o in parte.</a:t>
            </a:r>
          </a:p>
          <a:p>
            <a:pPr marL="0" indent="0">
              <a:buNone/>
            </a:pPr>
            <a:r>
              <a:rPr lang="it-IT" sz="1600" dirty="0">
                <a:latin typeface="Times New Roman"/>
                <a:cs typeface="Times New Roman"/>
              </a:rPr>
              <a:t>Alcuni esempi recenti.</a:t>
            </a:r>
          </a:p>
          <a:p>
            <a:pPr marL="0" indent="0">
              <a:buNone/>
            </a:pPr>
            <a:r>
              <a:rPr lang="it-IT" sz="1600" dirty="0">
                <a:latin typeface="Times New Roman"/>
                <a:cs typeface="Times New Roman"/>
              </a:rPr>
              <a:t>- sentenza 9 ottobre </a:t>
            </a:r>
            <a:r>
              <a:rPr lang="it-IT" sz="1600">
                <a:latin typeface="Times New Roman"/>
                <a:cs typeface="Times New Roman"/>
              </a:rPr>
              <a:t>2001 n. </a:t>
            </a:r>
            <a:r>
              <a:rPr lang="it-IT" sz="1600" dirty="0">
                <a:latin typeface="Times New Roman"/>
                <a:cs typeface="Times New Roman"/>
              </a:rPr>
              <a:t>12367 con cui l'obbligo di resa del conto è stato affermato nei confronti di una società privata concessionaria della gestione di parcheggi pubblici</a:t>
            </a:r>
          </a:p>
          <a:p>
            <a:pPr marL="0" indent="0">
              <a:buNone/>
            </a:pPr>
            <a:r>
              <a:rPr lang="it-IT" sz="1600" dirty="0">
                <a:latin typeface="Times New Roman"/>
                <a:cs typeface="Times New Roman"/>
              </a:rPr>
              <a:t>- sentenza 24 luglio 2018 n. 19654 con cui l'obbligo di resa del conto è stato affermato nei confronti dell'albergatore in relazione alla riscossione dell'imposta di soggiorno</a:t>
            </a:r>
          </a:p>
          <a:p>
            <a:pPr marL="0" indent="0">
              <a:buNone/>
            </a:pPr>
            <a:r>
              <a:rPr lang="it-IT" sz="1600" dirty="0">
                <a:latin typeface="Times New Roman"/>
                <a:cs typeface="Times New Roman"/>
              </a:rPr>
              <a:t>- sentenza 29 maggio 2019 n. 14697, con cui l'obbligo di resa del conto è stato affermato nei confronti della società di gestione dei giochi leciti mediante apparecchi o congegni elettronici</a:t>
            </a:r>
          </a:p>
        </p:txBody>
      </p:sp>
      <p:sp>
        <p:nvSpPr>
          <p:cNvPr id="3" name="Titolo 2"/>
          <p:cNvSpPr>
            <a:spLocks noGrp="1"/>
          </p:cNvSpPr>
          <p:nvPr>
            <p:ph type="title"/>
          </p:nvPr>
        </p:nvSpPr>
        <p:spPr>
          <a:xfrm>
            <a:off x="255917" y="145570"/>
            <a:ext cx="8429116" cy="609241"/>
          </a:xfrm>
        </p:spPr>
        <p:txBody>
          <a:bodyPr/>
          <a:lstStyle/>
          <a:p>
            <a:r>
              <a:rPr lang="it-IT" sz="2000" b="1" dirty="0">
                <a:latin typeface="Times New Roman"/>
                <a:cs typeface="Times New Roman"/>
              </a:rPr>
              <a:t>La qualità di agente contabile nella giurisprudenza nella Corte di cassazione</a:t>
            </a:r>
            <a:endParaRPr lang="it-IT" sz="2000"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66241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67544" y="1268760"/>
            <a:ext cx="8229600" cy="4802088"/>
          </a:xfrm>
        </p:spPr>
        <p:txBody>
          <a:bodyPr/>
          <a:lstStyle/>
          <a:p>
            <a:pPr marL="0" indent="0">
              <a:buNone/>
            </a:pPr>
            <a:r>
              <a:rPr lang="it-IT" sz="2000" dirty="0">
                <a:latin typeface="Times New Roman"/>
                <a:cs typeface="Times New Roman"/>
              </a:rPr>
              <a:t> </a:t>
            </a:r>
          </a:p>
          <a:p>
            <a:pPr marL="0" indent="0">
              <a:buNone/>
            </a:pPr>
            <a:r>
              <a:rPr lang="it-IT" sz="2000" dirty="0">
                <a:latin typeface="Times New Roman"/>
                <a:cs typeface="Times New Roman"/>
              </a:rPr>
              <a:t> Alcuni momenti fondamentali della gestione dei flussi finanziari in entrata:</a:t>
            </a:r>
            <a:endParaRPr lang="it-IT" sz="2000" dirty="0">
              <a:latin typeface="Times New Roman" panose="02020603050405020304" pitchFamily="18" charset="0"/>
              <a:cs typeface="Times New Roman" panose="02020603050405020304" pitchFamily="18" charset="0"/>
            </a:endParaRPr>
          </a:p>
          <a:p>
            <a:pPr>
              <a:buFontTx/>
              <a:buChar char="-"/>
            </a:pPr>
            <a:r>
              <a:rPr lang="it-IT" sz="2000" dirty="0">
                <a:latin typeface="Times New Roman"/>
                <a:cs typeface="Times New Roman"/>
              </a:rPr>
              <a:t>determinazione della natura (tributaria o patrimoniale) dell’entrata</a:t>
            </a:r>
          </a:p>
          <a:p>
            <a:pPr>
              <a:buFontTx/>
              <a:buChar char="-"/>
            </a:pPr>
            <a:r>
              <a:rPr lang="it-IT" sz="2000" dirty="0">
                <a:latin typeface="Times New Roman"/>
                <a:cs typeface="Times New Roman"/>
              </a:rPr>
              <a:t>stima dell’importo atteso o presumibile</a:t>
            </a:r>
          </a:p>
          <a:p>
            <a:pPr>
              <a:buFontTx/>
              <a:buChar char="-"/>
            </a:pPr>
            <a:r>
              <a:rPr lang="it-IT" sz="2000" dirty="0">
                <a:latin typeface="Times New Roman"/>
                <a:cs typeface="Times New Roman"/>
              </a:rPr>
              <a:t>individuazione dell’agente contabile obbligato alla resa del conto</a:t>
            </a:r>
          </a:p>
          <a:p>
            <a:pPr>
              <a:buFontTx/>
              <a:buChar char="-"/>
            </a:pPr>
            <a:r>
              <a:rPr lang="it-IT" sz="2000" dirty="0">
                <a:latin typeface="Times New Roman"/>
                <a:cs typeface="Times New Roman"/>
              </a:rPr>
              <a:t>individuazione del Servizio/responsabile competente al controllo dei flussi e alla parifica del conto</a:t>
            </a: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panose="02020603050405020304" pitchFamily="18" charset="0"/>
                <a:cs typeface="Times New Roman" panose="02020603050405020304" pitchFamily="18" charset="0"/>
              </a:rPr>
              <a:t> </a:t>
            </a:r>
          </a:p>
        </p:txBody>
      </p:sp>
      <p:sp>
        <p:nvSpPr>
          <p:cNvPr id="3" name="Titolo 2"/>
          <p:cNvSpPr>
            <a:spLocks noGrp="1"/>
          </p:cNvSpPr>
          <p:nvPr>
            <p:ph type="title"/>
          </p:nvPr>
        </p:nvSpPr>
        <p:spPr/>
        <p:txBody>
          <a:bodyPr/>
          <a:lstStyle/>
          <a:p>
            <a:r>
              <a:rPr lang="it-IT" sz="2400" b="1" dirty="0">
                <a:latin typeface="Times New Roman" panose="02020603050405020304" pitchFamily="18" charset="0"/>
                <a:cs typeface="Times New Roman" panose="02020603050405020304" pitchFamily="18" charset="0"/>
              </a:rPr>
              <a:t>La gestione dei flussi finanziari in entrata</a:t>
            </a:r>
          </a:p>
        </p:txBody>
      </p:sp>
    </p:spTree>
    <p:extLst>
      <p:ext uri="{BB962C8B-B14F-4D97-AF65-F5344CB8AC3E}">
        <p14:creationId xmlns:p14="http://schemas.microsoft.com/office/powerpoint/2010/main" val="3165724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200" y="816634"/>
            <a:ext cx="8229600" cy="4802088"/>
          </a:xfrm>
        </p:spPr>
        <p:txBody>
          <a:bodyPr/>
          <a:lstStyle/>
          <a:p>
            <a:pPr marL="0" indent="0">
              <a:buNone/>
            </a:pP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Times New Roman"/>
              </a:rPr>
              <a:t>Art. 822 Cod. civ.:</a:t>
            </a:r>
            <a:endParaRPr lang="it-IT" sz="2000" dirty="0">
              <a:latin typeface="Times New Roman" panose="02020603050405020304" pitchFamily="18" charset="0"/>
              <a:cs typeface="Times New Roman" panose="02020603050405020304" pitchFamily="18" charset="0"/>
            </a:endParaRPr>
          </a:p>
          <a:p>
            <a:pPr marL="0" indent="0">
              <a:buNone/>
            </a:pPr>
            <a:r>
              <a:rPr lang="it-IT" sz="2000" dirty="0">
                <a:latin typeface="Times New Roman"/>
                <a:cs typeface="Arial"/>
              </a:rPr>
              <a:t>«Appartengono allo Stato e fanno parte del demanio pubblico il lido del mare, la spiaggia, le rade e i porti; i fiumi, i torrenti, i laghi e le altre acque definite pubbliche dalle leggi in materia; le opere destinate alla difesa nazionale. </a:t>
            </a:r>
            <a:endParaRPr lang="it-IT" dirty="0">
              <a:latin typeface="Times New Roman"/>
            </a:endParaRPr>
          </a:p>
          <a:p>
            <a:pPr marL="0" indent="0">
              <a:buNone/>
            </a:pPr>
            <a:r>
              <a:rPr lang="it-IT" sz="2000" dirty="0">
                <a:latin typeface="Times New Roman"/>
                <a:cs typeface="Arial"/>
              </a:rPr>
              <a:t>Fanno parimenti parte del demanio pubblico, se appartengono allo Stato, le strade, le autostrade e le strade ferrate; gli aerodromi; gli acquedotti; gli immobili riconosciuti d'interesse storico, archeologico e artistico a norma delle leggi in materia; le raccolte dei musei, delle pinacoteche, degli archivi, delle biblioteche; e infine gli altri beni che sono dalla legge assoggettati al regime proprio del demanio pubblico.»</a:t>
            </a:r>
            <a:endParaRPr lang="it-IT" dirty="0">
              <a:latin typeface="Times New Roman"/>
            </a:endParaRPr>
          </a:p>
        </p:txBody>
      </p:sp>
      <p:sp>
        <p:nvSpPr>
          <p:cNvPr id="3" name="Titolo 2"/>
          <p:cNvSpPr>
            <a:spLocks noGrp="1"/>
          </p:cNvSpPr>
          <p:nvPr>
            <p:ph type="title"/>
          </p:nvPr>
        </p:nvSpPr>
        <p:spPr>
          <a:xfrm>
            <a:off x="428445" y="1797"/>
            <a:ext cx="8256587" cy="666750"/>
          </a:xfrm>
        </p:spPr>
        <p:txBody>
          <a:bodyPr/>
          <a:lstStyle/>
          <a:p>
            <a:r>
              <a:rPr lang="it-IT" sz="2400" b="1" dirty="0">
                <a:latin typeface="Times New Roman"/>
                <a:cs typeface="Times New Roman"/>
              </a:rPr>
              <a:t>I  beni demaniali </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1380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543464" y="816634"/>
            <a:ext cx="8229600" cy="4802088"/>
          </a:xfrm>
        </p:spPr>
        <p:txBody>
          <a:bodyPr/>
          <a:lstStyle/>
          <a:p>
            <a:pPr marL="0" indent="0">
              <a:buNone/>
            </a:pPr>
            <a:r>
              <a:rPr lang="it-IT" sz="2000" dirty="0">
                <a:latin typeface="Times New Roman"/>
                <a:cs typeface="Times New Roman"/>
              </a:rPr>
              <a:t>Demanio necessario: beni per i quali è esclusa l'appartenenza a soggetti diversi dallo Stato (demanio marittimo, idrico e militare)</a:t>
            </a:r>
          </a:p>
          <a:p>
            <a:pPr marL="0" indent="0">
              <a:buNone/>
            </a:pPr>
            <a:r>
              <a:rPr lang="it-IT" sz="2000" dirty="0">
                <a:latin typeface="Times New Roman"/>
                <a:cs typeface="Times New Roman"/>
              </a:rPr>
              <a:t>Demanio accidentale: beni che appartengono allo Stato, a Regioni, Province e Comuni (demanio stradale, aeronautico, archeologico, scientifico e culturale)</a:t>
            </a:r>
          </a:p>
          <a:p>
            <a:pPr marL="0" indent="0">
              <a:buNone/>
            </a:pPr>
            <a:r>
              <a:rPr lang="it-IT" sz="2000" dirty="0">
                <a:latin typeface="Times New Roman"/>
                <a:cs typeface="Times New Roman"/>
              </a:rPr>
              <a:t>Demanio specifico: beni appartenenti ai Comuni (strade, fognature, cimiteri, mercati, macelli, teatri)</a:t>
            </a:r>
          </a:p>
          <a:p>
            <a:pPr marL="0" indent="0">
              <a:buNone/>
            </a:pPr>
            <a:r>
              <a:rPr lang="it-IT" sz="2000" dirty="0">
                <a:latin typeface="Times New Roman"/>
                <a:cs typeface="Times New Roman"/>
              </a:rPr>
              <a:t>Uso ordinario generale: tutti possono usufruire del bene demaniale, ma nessuno può esercitare su di esso diritti specifici (strade, piazze, giardini pubblici)</a:t>
            </a:r>
          </a:p>
          <a:p>
            <a:pPr marL="0" indent="0">
              <a:buNone/>
            </a:pPr>
            <a:r>
              <a:rPr lang="it-IT" sz="2000" dirty="0">
                <a:latin typeface="Times New Roman"/>
                <a:cs typeface="Times New Roman"/>
              </a:rPr>
              <a:t>Uso ordinario particolare: è consentito usare i beni in modo particolare per il perseguimento di propri fini mediante specifica autorizzazione e dietro pagamento di una tassa (transito veicoli speciali su strade pubbliche). La destinazione del  bene a utilità generale è così limitata.</a:t>
            </a:r>
          </a:p>
          <a:p>
            <a:pPr marL="0" indent="0">
              <a:buNone/>
            </a:pPr>
            <a:r>
              <a:rPr lang="it-IT" sz="2000" dirty="0">
                <a:latin typeface="Times New Roman"/>
                <a:cs typeface="Times New Roman"/>
              </a:rPr>
              <a:t>Uso eccezionale: esclude la fruizione generale del bene e si realizza mediante un provvedimento concessorio.</a:t>
            </a:r>
            <a:endParaRPr lang="it-IT" sz="2000" dirty="0">
              <a:latin typeface="Times New Roman" panose="02020603050405020304" pitchFamily="18" charset="0"/>
              <a:cs typeface="Times New Roman" panose="02020603050405020304" pitchFamily="18" charset="0"/>
            </a:endParaRPr>
          </a:p>
        </p:txBody>
      </p:sp>
      <p:sp>
        <p:nvSpPr>
          <p:cNvPr id="3" name="Titolo 2"/>
          <p:cNvSpPr>
            <a:spLocks noGrp="1"/>
          </p:cNvSpPr>
          <p:nvPr>
            <p:ph type="title"/>
          </p:nvPr>
        </p:nvSpPr>
        <p:spPr>
          <a:xfrm>
            <a:off x="428445" y="1797"/>
            <a:ext cx="8256587" cy="666750"/>
          </a:xfrm>
        </p:spPr>
        <p:txBody>
          <a:bodyPr/>
          <a:lstStyle/>
          <a:p>
            <a:r>
              <a:rPr lang="it-IT" sz="2400" b="1" dirty="0">
                <a:latin typeface="Times New Roman"/>
                <a:cs typeface="Times New Roman"/>
              </a:rPr>
              <a:t>La distinzione e l'uso dei beni demaniali </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3294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200" y="816634"/>
            <a:ext cx="8229600" cy="4802088"/>
          </a:xfrm>
        </p:spPr>
        <p:txBody>
          <a:bodyPr/>
          <a:lstStyle/>
          <a:p>
            <a:pPr marL="0" indent="0">
              <a:buNone/>
            </a:pPr>
            <a:r>
              <a:rPr lang="it-IT" sz="2000" dirty="0">
                <a:latin typeface="Times New Roman"/>
                <a:cs typeface="Times New Roman"/>
              </a:rPr>
              <a:t>Art. 826 Cod. civ.:</a:t>
            </a:r>
          </a:p>
          <a:p>
            <a:pPr marL="0" indent="0">
              <a:buNone/>
            </a:pPr>
            <a:r>
              <a:rPr lang="it-IT" sz="2000" dirty="0">
                <a:latin typeface="Times New Roman"/>
                <a:cs typeface="Arial"/>
              </a:rPr>
              <a:t>«I beni appartenenti allo Stato, alle provincie e ai comuni, i quali non siano della specie di quelli indicati dagli articoli precedenti, costituiscono il patrimonio dello Stato o, rispettivamente, delle provincie e dei comuni. </a:t>
            </a:r>
            <a:endParaRPr lang="it-IT" dirty="0">
              <a:latin typeface="Times New Roman"/>
            </a:endParaRPr>
          </a:p>
          <a:p>
            <a:pPr marL="0" indent="0">
              <a:buNone/>
            </a:pPr>
            <a:r>
              <a:rPr lang="it-IT" sz="2000" dirty="0">
                <a:latin typeface="Times New Roman"/>
                <a:cs typeface="Arial"/>
              </a:rPr>
              <a:t>Fanno parte del patrimonio indisponibile dello Stato le foreste che a norma delle leggi in materia costituiscono il demanio forestale dello Stato, le miniere, le cave e torbiere quando la disponibilità ne è sottratta al proprietario del fondo, le cose d'interesse storico, archeologico, paletnologico, paleontologico e artistico, da chiunque e in qualunque modo ritrovate nel sottosuolo, i beni costituenti la dotazione della Corona, le caserme, gli armamenti, gli aeromobili militari e le navi da guerra. </a:t>
            </a:r>
            <a:endParaRPr lang="it-IT" dirty="0">
              <a:latin typeface="Times New Roman"/>
            </a:endParaRPr>
          </a:p>
          <a:p>
            <a:pPr marL="0" indent="0">
              <a:buNone/>
            </a:pPr>
            <a:r>
              <a:rPr lang="it-IT" sz="2000" dirty="0">
                <a:latin typeface="Times New Roman"/>
                <a:cs typeface="Arial"/>
              </a:rPr>
              <a:t>Fanno parte del patrimonio indisponibile dello Stato o, rispettivamente, delle provincie e dei comuni, secondo la loro appartenenza, gli edifici destinati a sede di uffici pubblici, con i loro arredi, e gli altri beni destinati a un pubblico servizio.»</a:t>
            </a:r>
            <a:endParaRPr lang="it-IT" dirty="0">
              <a:latin typeface="Times New Roman"/>
            </a:endParaRPr>
          </a:p>
        </p:txBody>
      </p:sp>
      <p:sp>
        <p:nvSpPr>
          <p:cNvPr id="3" name="Titolo 2"/>
          <p:cNvSpPr>
            <a:spLocks noGrp="1"/>
          </p:cNvSpPr>
          <p:nvPr>
            <p:ph type="title"/>
          </p:nvPr>
        </p:nvSpPr>
        <p:spPr>
          <a:xfrm>
            <a:off x="428445" y="1797"/>
            <a:ext cx="8256587" cy="666750"/>
          </a:xfrm>
        </p:spPr>
        <p:txBody>
          <a:bodyPr/>
          <a:lstStyle/>
          <a:p>
            <a:r>
              <a:rPr lang="it-IT" sz="2400" b="1" dirty="0">
                <a:latin typeface="Times New Roman"/>
                <a:cs typeface="Times New Roman"/>
              </a:rPr>
              <a:t>I beni patrimoniali e la distinzione tra patrimonio indisponibile e disponibile</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8231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quarter" idx="1"/>
          </p:nvPr>
        </p:nvSpPr>
        <p:spPr>
          <a:xfrm>
            <a:off x="457200" y="816634"/>
            <a:ext cx="8229600" cy="4802088"/>
          </a:xfrm>
        </p:spPr>
        <p:txBody>
          <a:bodyPr/>
          <a:lstStyle/>
          <a:p>
            <a:pPr marL="0" indent="0">
              <a:buNone/>
            </a:pPr>
            <a:endParaRPr lang="it-IT" sz="2000" dirty="0">
              <a:latin typeface="Times New Roman"/>
              <a:cs typeface="Times New Roman"/>
            </a:endParaRPr>
          </a:p>
          <a:p>
            <a:pPr marL="0" indent="0">
              <a:buNone/>
            </a:pPr>
            <a:r>
              <a:rPr lang="it-IT" sz="2000" dirty="0">
                <a:latin typeface="Times New Roman"/>
                <a:cs typeface="Times New Roman"/>
              </a:rPr>
              <a:t>Patrimonio indisponibile: i beni che per loro destinazione ad un servizio pubblico o per disposizione di legge non possono essere alienati o distratti dal patrimonio</a:t>
            </a:r>
          </a:p>
          <a:p>
            <a:pPr marL="0" indent="0">
              <a:buNone/>
            </a:pPr>
            <a:r>
              <a:rPr lang="it-IT" sz="2000" dirty="0">
                <a:latin typeface="Times New Roman"/>
                <a:cs typeface="Times New Roman"/>
              </a:rPr>
              <a:t>Patrimonio disponibile: tutti gli altri beni che costituiscono il patrimonio dell'ente</a:t>
            </a:r>
          </a:p>
          <a:p>
            <a:pPr marL="0" indent="0">
              <a:buNone/>
            </a:pPr>
            <a:endParaRPr lang="it-IT" sz="2000" dirty="0">
              <a:latin typeface="Times New Roman"/>
              <a:cs typeface="Times New Roman"/>
            </a:endParaRPr>
          </a:p>
          <a:p>
            <a:pPr marL="0" indent="0">
              <a:buNone/>
            </a:pPr>
            <a:r>
              <a:rPr lang="it-IT" sz="2000" dirty="0">
                <a:latin typeface="Times New Roman"/>
                <a:cs typeface="Times New Roman"/>
              </a:rPr>
              <a:t>I beni del patrimonio indisponibile: per la durata della loro indisponibilità non possono essere oggetto di alienazione, di diritti di terzi, non sono ipotecabili ed usucapibili, non sono soggetti alle norme di esecuzione forzata</a:t>
            </a:r>
          </a:p>
          <a:p>
            <a:pPr marL="0" indent="0">
              <a:buNone/>
            </a:pPr>
            <a:r>
              <a:rPr lang="it-IT" sz="2000" dirty="0">
                <a:latin typeface="Times New Roman"/>
                <a:cs typeface="Times New Roman"/>
              </a:rPr>
              <a:t>I beni del patrimonio disponibile: sono alienabili, possono essere oggetto di diritti di terzi, sono ipotecabili ed usucapibili, sono soggetti ad esecuzione forzata</a:t>
            </a:r>
          </a:p>
        </p:txBody>
      </p:sp>
      <p:sp>
        <p:nvSpPr>
          <p:cNvPr id="3" name="Titolo 2"/>
          <p:cNvSpPr>
            <a:spLocks noGrp="1"/>
          </p:cNvSpPr>
          <p:nvPr>
            <p:ph type="title"/>
          </p:nvPr>
        </p:nvSpPr>
        <p:spPr>
          <a:xfrm>
            <a:off x="428445" y="1797"/>
            <a:ext cx="8256587" cy="666750"/>
          </a:xfrm>
        </p:spPr>
        <p:txBody>
          <a:bodyPr/>
          <a:lstStyle/>
          <a:p>
            <a:r>
              <a:rPr lang="it-IT" sz="2400" b="1" dirty="0">
                <a:latin typeface="Times New Roman"/>
                <a:cs typeface="Times New Roman"/>
              </a:rPr>
              <a:t>La distinzione tra patrimonio indisponibile e disponibile</a:t>
            </a:r>
            <a:endParaRPr lang="it-IT"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3561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ello slide Anutel per Office 2010 o successivi">
  <a:themeElements>
    <a:clrScheme name="Satellit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Satellit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tellit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Modello slide Anutel per Office 2010 o successivi</Template>
  <TotalTime>9461</TotalTime>
  <Words>6925</Words>
  <Application>Microsoft Office PowerPoint</Application>
  <PresentationFormat>Presentazione su schermo (4:3)</PresentationFormat>
  <Paragraphs>364</Paragraphs>
  <Slides>52</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52</vt:i4>
      </vt:variant>
    </vt:vector>
  </HeadingPairs>
  <TitlesOfParts>
    <vt:vector size="58" baseType="lpstr">
      <vt:lpstr>Arial</vt:lpstr>
      <vt:lpstr>Gill Sans MT</vt:lpstr>
      <vt:lpstr>Times New Roman</vt:lpstr>
      <vt:lpstr>Wingdings</vt:lpstr>
      <vt:lpstr>Wingdings 3</vt:lpstr>
      <vt:lpstr>Modello slide Anutel per Office 2010 o successivi</vt:lpstr>
      <vt:lpstr>Presentazione standard di PowerPoint</vt:lpstr>
      <vt:lpstr>Presentazione standard di PowerPoint</vt:lpstr>
      <vt:lpstr>La  nozione di patrimonio pubblico   </vt:lpstr>
      <vt:lpstr>L'art 119 Costituzione e le norme sul patrimonio</vt:lpstr>
      <vt:lpstr>La  distinzione tra beni immobili e mobili</vt:lpstr>
      <vt:lpstr>I  beni demaniali </vt:lpstr>
      <vt:lpstr>La distinzione e l'uso dei beni demaniali </vt:lpstr>
      <vt:lpstr>I beni patrimoniali e la distinzione tra patrimonio indisponibile e disponibile</vt:lpstr>
      <vt:lpstr>La distinzione tra patrimonio indisponibile e disponibile</vt:lpstr>
      <vt:lpstr>La  conoscenza del patrimonio immobiliare</vt:lpstr>
      <vt:lpstr>L'individuazione del patrimonio immobiliare</vt:lpstr>
      <vt:lpstr>Il monitoraggio del patrimonio immobiliare</vt:lpstr>
      <vt:lpstr>La due diligence immobiliare</vt:lpstr>
      <vt:lpstr>L'inventariazione del patrimonio immobiliare</vt:lpstr>
      <vt:lpstr>L'inventariazione del patrimonio mobiliare</vt:lpstr>
      <vt:lpstr>Il regolamento per l'utilizzazione dei beni mobili dell'ente</vt:lpstr>
      <vt:lpstr>La legge 190/2012 e la gestione del patrimonio</vt:lpstr>
      <vt:lpstr>Il PNA 2015 (determinazione 28 ottobre 2015 n 12) </vt:lpstr>
      <vt:lpstr>Il PNA 2016  (delibera 3 agosto 2016 n.  831) </vt:lpstr>
      <vt:lpstr>Il PNA 2016  (delibera 3 agosto 2016 n.  831) </vt:lpstr>
      <vt:lpstr>Il PNA 2017 (delibera 22 novembre 2017 n 1208): i possibili eventi rischiosi </vt:lpstr>
      <vt:lpstr>Il PNA 2017: le possibili misure</vt:lpstr>
      <vt:lpstr>La selezione del concessionario e i possibili eventi rischiosi</vt:lpstr>
      <vt:lpstr>La selezione del concessionario e le possibili misure</vt:lpstr>
      <vt:lpstr>La selezione del concessionario e le possibili misure (segue)</vt:lpstr>
      <vt:lpstr>L'esecuzione della concessione e i possibili rischi</vt:lpstr>
      <vt:lpstr>L'esecuzione della concessione e le possibili misure</vt:lpstr>
      <vt:lpstr>La scadenza e il rinnovo della concessione:  possibili eventi rischiosi e possibili misure</vt:lpstr>
      <vt:lpstr>Il PNA 2018 (delibera 22 novembre 2018 n. 1074) </vt:lpstr>
      <vt:lpstr>La valutazione estimale e i possibili eventi rischiosi </vt:lpstr>
      <vt:lpstr>La valutazione estimale e i possibili eventi rischiosi </vt:lpstr>
      <vt:lpstr>La valutazione estimale e le  possibili misure </vt:lpstr>
      <vt:lpstr>Le concessioni all’industria privata nel TU 1775/1931</vt:lpstr>
      <vt:lpstr>I capitolati e l’affidamento delle concessioni nel TU 1775/1931</vt:lpstr>
      <vt:lpstr>Il DPR 13 settembre 2005 n. 296  (Regolamento sui criteri e le modalità di concessione in uso e in locazione degli immobili dello Stato) </vt:lpstr>
      <vt:lpstr>Il DPR 13 settembre 2005 n. 296  (Regolamento sui criteri e le modalità di concessione in uso e in locazione degli immobili dello Stato) </vt:lpstr>
      <vt:lpstr>Il DPR 13 settembre 2005 n. 296  (Regolamento sui criteri e le modalità di concessione in uso e in locazione degli immobili dello Stato) </vt:lpstr>
      <vt:lpstr> Alcune ipotesi ulteriori di possibili rischi</vt:lpstr>
      <vt:lpstr> Alcune ipotesi ulteriori di rischi nella gestione di immobili</vt:lpstr>
      <vt:lpstr> Alcune ipotesi ulteriori di rischi nella gestione di immobili</vt:lpstr>
      <vt:lpstr> Alcune ipotesi di rischi nella gestione di mobili</vt:lpstr>
      <vt:lpstr> La gestione del territorio: i rischi e le misure possibili</vt:lpstr>
      <vt:lpstr> La gestione del territorio: aspetti rilevanti della pianificazione urbanistica</vt:lpstr>
      <vt:lpstr>La ricognizione dei flussi finanziari in entrata </vt:lpstr>
      <vt:lpstr>La gestione delle entrate: aree di rischio  </vt:lpstr>
      <vt:lpstr>La gestione delle entrate:  possibili misure</vt:lpstr>
      <vt:lpstr>La gestione delle spese: le aree di rischio   </vt:lpstr>
      <vt:lpstr>La gestione delle spese:  le possibili misure</vt:lpstr>
      <vt:lpstr>La gestione materiale dei beni e delle entrate dell'ente </vt:lpstr>
      <vt:lpstr>La gestione materiale dei beni e delle entrate dell'ente </vt:lpstr>
      <vt:lpstr>La qualità di agente contabile nella giurisprudenza nella Corte di cassazione</vt:lpstr>
      <vt:lpstr>La gestione dei flussi finanziari in entrata</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Hp</dc:creator>
  <cp:lastModifiedBy>ANUTEL VideoSeminari</cp:lastModifiedBy>
  <cp:revision>2690</cp:revision>
  <cp:lastPrinted>2020-06-26T06:43:08Z</cp:lastPrinted>
  <dcterms:created xsi:type="dcterms:W3CDTF">2019-11-12T10:51:11Z</dcterms:created>
  <dcterms:modified xsi:type="dcterms:W3CDTF">2020-06-26T06:43:36Z</dcterms:modified>
</cp:coreProperties>
</file>