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5"/>
  </p:notesMasterIdLst>
  <p:handoutMasterIdLst>
    <p:handoutMasterId r:id="rId56"/>
  </p:handoutMasterIdLst>
  <p:sldIdLst>
    <p:sldId id="256" r:id="rId2"/>
    <p:sldId id="639" r:id="rId3"/>
    <p:sldId id="612" r:id="rId4"/>
    <p:sldId id="618" r:id="rId5"/>
    <p:sldId id="631" r:id="rId6"/>
    <p:sldId id="641" r:id="rId7"/>
    <p:sldId id="642" r:id="rId8"/>
    <p:sldId id="668" r:id="rId9"/>
    <p:sldId id="640" r:id="rId10"/>
    <p:sldId id="647" r:id="rId11"/>
    <p:sldId id="648" r:id="rId12"/>
    <p:sldId id="649" r:id="rId13"/>
    <p:sldId id="650" r:id="rId14"/>
    <p:sldId id="651" r:id="rId15"/>
    <p:sldId id="632" r:id="rId16"/>
    <p:sldId id="652" r:id="rId17"/>
    <p:sldId id="653" r:id="rId18"/>
    <p:sldId id="654" r:id="rId19"/>
    <p:sldId id="655" r:id="rId20"/>
    <p:sldId id="656" r:id="rId21"/>
    <p:sldId id="657" r:id="rId22"/>
    <p:sldId id="646" r:id="rId23"/>
    <p:sldId id="675" r:id="rId24"/>
    <p:sldId id="633" r:id="rId25"/>
    <p:sldId id="634" r:id="rId26"/>
    <p:sldId id="670" r:id="rId27"/>
    <p:sldId id="671" r:id="rId28"/>
    <p:sldId id="674" r:id="rId29"/>
    <p:sldId id="673" r:id="rId30"/>
    <p:sldId id="672" r:id="rId31"/>
    <p:sldId id="620" r:id="rId32"/>
    <p:sldId id="621" r:id="rId33"/>
    <p:sldId id="622" r:id="rId34"/>
    <p:sldId id="619" r:id="rId35"/>
    <p:sldId id="660" r:id="rId36"/>
    <p:sldId id="676" r:id="rId37"/>
    <p:sldId id="658" r:id="rId38"/>
    <p:sldId id="659" r:id="rId39"/>
    <p:sldId id="624" r:id="rId40"/>
    <p:sldId id="661" r:id="rId41"/>
    <p:sldId id="663" r:id="rId42"/>
    <p:sldId id="664" r:id="rId43"/>
    <p:sldId id="665" r:id="rId44"/>
    <p:sldId id="666" r:id="rId45"/>
    <p:sldId id="667" r:id="rId46"/>
    <p:sldId id="669" r:id="rId47"/>
    <p:sldId id="677" r:id="rId48"/>
    <p:sldId id="682" r:id="rId49"/>
    <p:sldId id="678" r:id="rId50"/>
    <p:sldId id="679" r:id="rId51"/>
    <p:sldId id="683" r:id="rId52"/>
    <p:sldId id="684" r:id="rId53"/>
    <p:sldId id="680" r:id="rId54"/>
  </p:sldIdLst>
  <p:sldSz cx="9144000" cy="6858000" type="screen4x3"/>
  <p:notesSz cx="6797675" cy="9926638"/>
  <p:defaultTextStyle>
    <a:defPPr>
      <a:defRPr lang="it-IT"/>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CCECFF"/>
    <a:srgbClr val="666699"/>
    <a:srgbClr val="727C7B"/>
    <a:srgbClr val="FFFF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30" autoAdjust="0"/>
    <p:restoredTop sz="93381" autoAdjust="0"/>
  </p:normalViewPr>
  <p:slideViewPr>
    <p:cSldViewPr>
      <p:cViewPr varScale="1">
        <p:scale>
          <a:sx n="68" d="100"/>
          <a:sy n="68" d="100"/>
        </p:scale>
        <p:origin x="175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3276"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it-IT"/>
          </a:p>
        </p:txBody>
      </p:sp>
      <p:sp>
        <p:nvSpPr>
          <p:cNvPr id="3" name="Segnaposto data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atin typeface="Arial" charset="0"/>
                <a:cs typeface="Arial" charset="0"/>
              </a:defRPr>
            </a:lvl1pPr>
          </a:lstStyle>
          <a:p>
            <a:pPr>
              <a:defRPr/>
            </a:pPr>
            <a:fld id="{FF2A732D-C45E-4330-ABA5-35837F385C21}" type="datetimeFigureOut">
              <a:rPr lang="it-IT"/>
              <a:pPr>
                <a:defRPr/>
              </a:pPr>
              <a:t>09/06/2020</a:t>
            </a:fld>
            <a:endParaRPr lang="it-IT"/>
          </a:p>
        </p:txBody>
      </p:sp>
      <p:sp>
        <p:nvSpPr>
          <p:cNvPr id="4" name="Segnaposto piè di pagina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it-IT"/>
          </a:p>
        </p:txBody>
      </p:sp>
      <p:sp>
        <p:nvSpPr>
          <p:cNvPr id="5" name="Segnaposto numero diapositiva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8272DB3F-123F-4ADE-9BB0-C0DB42FEAA30}" type="slidenum">
              <a:rPr lang="it-IT"/>
              <a:pPr>
                <a:defRPr/>
              </a:pPr>
              <a:t>‹N›</a:t>
            </a:fld>
            <a:endParaRPr lang="it-IT"/>
          </a:p>
        </p:txBody>
      </p:sp>
    </p:spTree>
    <p:extLst>
      <p:ext uri="{BB962C8B-B14F-4D97-AF65-F5344CB8AC3E}">
        <p14:creationId xmlns:p14="http://schemas.microsoft.com/office/powerpoint/2010/main" val="1649623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Arial" charset="0"/>
                <a:cs typeface="Arial" charset="0"/>
              </a:defRPr>
            </a:lvl1pPr>
          </a:lstStyle>
          <a:p>
            <a:pPr>
              <a:defRPr/>
            </a:pPr>
            <a:endParaRPr lang="it-IT"/>
          </a:p>
        </p:txBody>
      </p:sp>
      <p:sp>
        <p:nvSpPr>
          <p:cNvPr id="103427"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cs typeface="Arial" charset="0"/>
              </a:defRPr>
            </a:lvl1pPr>
          </a:lstStyle>
          <a:p>
            <a:pPr>
              <a:defRPr/>
            </a:pPr>
            <a:endParaRPr lang="it-IT"/>
          </a:p>
        </p:txBody>
      </p:sp>
      <p:sp>
        <p:nvSpPr>
          <p:cNvPr id="7172"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30"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Arial" charset="0"/>
                <a:cs typeface="Arial" charset="0"/>
              </a:defRPr>
            </a:lvl1pPr>
          </a:lstStyle>
          <a:p>
            <a:pPr>
              <a:defRPr/>
            </a:pPr>
            <a:endParaRPr lang="it-IT"/>
          </a:p>
        </p:txBody>
      </p:sp>
    </p:spTree>
    <p:extLst>
      <p:ext uri="{BB962C8B-B14F-4D97-AF65-F5344CB8AC3E}">
        <p14:creationId xmlns:p14="http://schemas.microsoft.com/office/powerpoint/2010/main" val="23612330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spTree>
      <p:nvGrpSpPr>
        <p:cNvPr id="1" name=""/>
        <p:cNvGrpSpPr/>
        <p:nvPr/>
      </p:nvGrpSpPr>
      <p:grpSpPr>
        <a:xfrm>
          <a:off x="0" y="0"/>
          <a:ext cx="0" cy="0"/>
          <a:chOff x="0" y="0"/>
          <a:chExt cx="0" cy="0"/>
        </a:xfrm>
      </p:grpSpPr>
      <p:sp>
        <p:nvSpPr>
          <p:cNvPr id="2" name="Rettangolo 1"/>
          <p:cNvSpPr/>
          <p:nvPr userDrawn="1"/>
        </p:nvSpPr>
        <p:spPr>
          <a:xfrm>
            <a:off x="914400" y="549275"/>
            <a:ext cx="7413625" cy="2951163"/>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Rettangolo 2"/>
          <p:cNvSpPr/>
          <p:nvPr/>
        </p:nvSpPr>
        <p:spPr>
          <a:xfrm>
            <a:off x="914400" y="4365625"/>
            <a:ext cx="7315200" cy="1223963"/>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Rettangolo 3"/>
          <p:cNvSpPr/>
          <p:nvPr userDrawn="1"/>
        </p:nvSpPr>
        <p:spPr>
          <a:xfrm>
            <a:off x="914400" y="549275"/>
            <a:ext cx="228600" cy="29591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ttangolo 4"/>
          <p:cNvSpPr/>
          <p:nvPr/>
        </p:nvSpPr>
        <p:spPr>
          <a:xfrm>
            <a:off x="914400" y="4365625"/>
            <a:ext cx="228600" cy="1223963"/>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4276348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8" name="Segnaposto contenuto 7"/>
          <p:cNvSpPr>
            <a:spLocks noGrp="1"/>
          </p:cNvSpPr>
          <p:nvPr>
            <p:ph sz="quarter" idx="1"/>
          </p:nvPr>
        </p:nvSpPr>
        <p:spPr>
          <a:xfrm>
            <a:off x="457200" y="1219200"/>
            <a:ext cx="8229600" cy="4802088"/>
          </a:xfrm>
        </p:spPr>
        <p:txBody>
          <a:bodyPr/>
          <a:lstStyle>
            <a:lvl1pPr algn="just">
              <a:defRPr/>
            </a:lvl1pPr>
            <a:lvl2pPr algn="just">
              <a:defRPr/>
            </a:lvl2pPr>
            <a:lvl3pPr algn="just">
              <a:defRPr/>
            </a:lvl3pPr>
            <a:lvl4pPr algn="just">
              <a:defRPr/>
            </a:lvl4pPr>
            <a:lvl5pPr algn="just">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Segnaposto titolo 21"/>
          <p:cNvSpPr>
            <a:spLocks noGrp="1"/>
          </p:cNvSpPr>
          <p:nvPr>
            <p:ph type="title"/>
          </p:nvPr>
        </p:nvSpPr>
        <p:spPr bwMode="auto">
          <a:xfrm>
            <a:off x="457200" y="476250"/>
            <a:ext cx="8256587" cy="666750"/>
          </a:xfrm>
          <a:prstGeom prst="rect">
            <a:avLst/>
          </a:prstGeom>
          <a:solidFill>
            <a:srgbClr val="EAEAEA">
              <a:alpha val="41176"/>
            </a:srgbClr>
          </a:solidFill>
          <a:ln>
            <a:noFill/>
          </a:ln>
        </p:spPr>
        <p:txBody>
          <a:bodyPr/>
          <a:lstStyle/>
          <a:p>
            <a:pPr lvl="0"/>
            <a:r>
              <a:rPr lang="it-IT" altLang="it-IT"/>
              <a:t>Fare clic per modificare lo stile del titolo</a:t>
            </a:r>
            <a:endParaRPr lang="en-US" altLang="it-IT"/>
          </a:p>
        </p:txBody>
      </p:sp>
    </p:spTree>
    <p:extLst>
      <p:ext uri="{BB962C8B-B14F-4D97-AF65-F5344CB8AC3E}">
        <p14:creationId xmlns:p14="http://schemas.microsoft.com/office/powerpoint/2010/main" val="32328710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21"/>
          <p:cNvSpPr>
            <a:spLocks noGrp="1"/>
          </p:cNvSpPr>
          <p:nvPr>
            <p:ph type="title"/>
          </p:nvPr>
        </p:nvSpPr>
        <p:spPr bwMode="auto">
          <a:xfrm>
            <a:off x="457200" y="476250"/>
            <a:ext cx="8256588" cy="666750"/>
          </a:xfrm>
          <a:prstGeom prst="rect">
            <a:avLst/>
          </a:prstGeom>
          <a:solidFill>
            <a:srgbClr val="EAEAEA">
              <a:alpha val="4117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it-IT" altLang="it-IT"/>
              <a:t>Fare clic per modificare lo stile del titolo</a:t>
            </a:r>
            <a:endParaRPr lang="en-US" altLang="it-IT"/>
          </a:p>
        </p:txBody>
      </p:sp>
      <p:sp>
        <p:nvSpPr>
          <p:cNvPr id="1027" name="Segnaposto testo 12"/>
          <p:cNvSpPr>
            <a:spLocks noGrp="1"/>
          </p:cNvSpPr>
          <p:nvPr>
            <p:ph type="body" idx="1"/>
          </p:nvPr>
        </p:nvSpPr>
        <p:spPr bwMode="auto">
          <a:xfrm>
            <a:off x="457200" y="1219200"/>
            <a:ext cx="8229600" cy="480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1028" name="Connettore 1 28"/>
          <p:cNvSpPr>
            <a:spLocks noChangeShapeType="1"/>
          </p:cNvSpPr>
          <p:nvPr/>
        </p:nvSpPr>
        <p:spPr bwMode="auto">
          <a:xfrm>
            <a:off x="457200" y="1143000"/>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6" name="Segnaposto numero diapositiva 5"/>
          <p:cNvSpPr txBox="1">
            <a:spLocks/>
          </p:cNvSpPr>
          <p:nvPr/>
        </p:nvSpPr>
        <p:spPr>
          <a:xfrm>
            <a:off x="6732588" y="6165850"/>
            <a:ext cx="1981200" cy="365125"/>
          </a:xfrm>
          <a:prstGeom prst="rect">
            <a:avLst/>
          </a:prstGeom>
        </p:spPr>
        <p:txBody>
          <a:bodyPr/>
          <a:lstStyle>
            <a:defPPr>
              <a:defRPr lang="it-IT"/>
            </a:defPPr>
            <a:lvl1pPr algn="l" rtl="0" eaLnBrk="1" fontAlgn="base" latinLnBrk="0" hangingPunct="1">
              <a:spcBef>
                <a:spcPct val="0"/>
              </a:spcBef>
              <a:spcAft>
                <a:spcPct val="0"/>
              </a:spcAft>
              <a:defRPr kumimoji="0" sz="1400" b="1" kern="1200">
                <a:solidFill>
                  <a:schemeClr val="tx2"/>
                </a:solidFill>
                <a:latin typeface="Arial" charset="0"/>
                <a:ea typeface="+mn-ea"/>
                <a:cs typeface="Arial" charset="0"/>
              </a:defRPr>
            </a:lvl1pPr>
            <a:lvl2pPr marL="457200" algn="l" rtl="0" fontAlgn="base">
              <a:spcBef>
                <a:spcPct val="0"/>
              </a:spcBef>
              <a:spcAft>
                <a:spcPct val="0"/>
              </a:spcAft>
              <a:defRPr b="1" kern="1200">
                <a:solidFill>
                  <a:schemeClr val="tx1"/>
                </a:solidFill>
                <a:latin typeface="Arial" charset="0"/>
                <a:ea typeface="+mn-ea"/>
                <a:cs typeface="Arial" charset="0"/>
              </a:defRPr>
            </a:lvl2pPr>
            <a:lvl3pPr marL="914400" algn="l" rtl="0" fontAlgn="base">
              <a:spcBef>
                <a:spcPct val="0"/>
              </a:spcBef>
              <a:spcAft>
                <a:spcPct val="0"/>
              </a:spcAft>
              <a:defRPr b="1" kern="1200">
                <a:solidFill>
                  <a:schemeClr val="tx1"/>
                </a:solidFill>
                <a:latin typeface="Arial" charset="0"/>
                <a:ea typeface="+mn-ea"/>
                <a:cs typeface="Arial" charset="0"/>
              </a:defRPr>
            </a:lvl3pPr>
            <a:lvl4pPr marL="1371600" algn="l" rtl="0" fontAlgn="base">
              <a:spcBef>
                <a:spcPct val="0"/>
              </a:spcBef>
              <a:spcAft>
                <a:spcPct val="0"/>
              </a:spcAft>
              <a:defRPr b="1" kern="1200">
                <a:solidFill>
                  <a:schemeClr val="tx1"/>
                </a:solidFill>
                <a:latin typeface="Arial" charset="0"/>
                <a:ea typeface="+mn-ea"/>
                <a:cs typeface="Arial" charset="0"/>
              </a:defRPr>
            </a:lvl4pPr>
            <a:lvl5pPr marL="1828800" algn="l" rtl="0" fontAlgn="base">
              <a:spcBef>
                <a:spcPct val="0"/>
              </a:spcBef>
              <a:spcAft>
                <a:spcPct val="0"/>
              </a:spcAft>
              <a:defRPr b="1" kern="1200">
                <a:solidFill>
                  <a:schemeClr val="tx1"/>
                </a:solidFill>
                <a:latin typeface="Arial" charset="0"/>
                <a:ea typeface="+mn-ea"/>
                <a:cs typeface="Arial" charset="0"/>
              </a:defRPr>
            </a:lvl5pPr>
            <a:lvl6pPr marL="2286000" algn="l" defTabSz="914400" rtl="0" eaLnBrk="1" latinLnBrk="0" hangingPunct="1">
              <a:defRPr b="1" kern="1200">
                <a:solidFill>
                  <a:schemeClr val="tx1"/>
                </a:solidFill>
                <a:latin typeface="Arial" charset="0"/>
                <a:ea typeface="+mn-ea"/>
                <a:cs typeface="Arial" charset="0"/>
              </a:defRPr>
            </a:lvl6pPr>
            <a:lvl7pPr marL="2743200" algn="l" defTabSz="914400" rtl="0" eaLnBrk="1" latinLnBrk="0" hangingPunct="1">
              <a:defRPr b="1" kern="1200">
                <a:solidFill>
                  <a:schemeClr val="tx1"/>
                </a:solidFill>
                <a:latin typeface="Arial" charset="0"/>
                <a:ea typeface="+mn-ea"/>
                <a:cs typeface="Arial" charset="0"/>
              </a:defRPr>
            </a:lvl7pPr>
            <a:lvl8pPr marL="3200400" algn="l" defTabSz="914400" rtl="0" eaLnBrk="1" latinLnBrk="0" hangingPunct="1">
              <a:defRPr b="1" kern="1200">
                <a:solidFill>
                  <a:schemeClr val="tx1"/>
                </a:solidFill>
                <a:latin typeface="Arial" charset="0"/>
                <a:ea typeface="+mn-ea"/>
                <a:cs typeface="Arial" charset="0"/>
              </a:defRPr>
            </a:lvl8pPr>
            <a:lvl9pPr marL="3657600" algn="l" defTabSz="914400" rtl="0" eaLnBrk="1" latinLnBrk="0" hangingPunct="1">
              <a:defRPr b="1" kern="1200">
                <a:solidFill>
                  <a:schemeClr val="tx1"/>
                </a:solidFill>
                <a:latin typeface="Arial" charset="0"/>
                <a:ea typeface="+mn-ea"/>
                <a:cs typeface="Arial" charset="0"/>
              </a:defRPr>
            </a:lvl9pPr>
          </a:lstStyle>
          <a:p>
            <a:pPr algn="r">
              <a:defRPr/>
            </a:pPr>
            <a:fld id="{BA521925-76C2-44A7-BFC4-8C7B9E22EDC6}" type="slidenum">
              <a:rPr lang="it-IT" b="0" i="1" smtClean="0"/>
              <a:pPr algn="r">
                <a:defRPr/>
              </a:pPr>
              <a:t>‹N›</a:t>
            </a:fld>
            <a:endParaRPr lang="it-IT" b="0" i="1" dirty="0"/>
          </a:p>
        </p:txBody>
      </p:sp>
      <p:sp>
        <p:nvSpPr>
          <p:cNvPr id="1031" name="CasellaDiTesto 1"/>
          <p:cNvSpPr txBox="1">
            <a:spLocks noChangeArrowheads="1"/>
          </p:cNvSpPr>
          <p:nvPr/>
        </p:nvSpPr>
        <p:spPr bwMode="auto">
          <a:xfrm>
            <a:off x="2124075" y="6165850"/>
            <a:ext cx="53292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ctr" eaLnBrk="1" hangingPunct="1">
              <a:defRPr/>
            </a:pPr>
            <a:r>
              <a:rPr lang="it-IT" altLang="it-IT" sz="1400" b="0" i="1" dirty="0"/>
              <a:t>Autore: Nome Cognome</a:t>
            </a:r>
          </a:p>
        </p:txBody>
      </p:sp>
      <p:sp>
        <p:nvSpPr>
          <p:cNvPr id="11" name="Rettangolo 10"/>
          <p:cNvSpPr/>
          <p:nvPr/>
        </p:nvSpPr>
        <p:spPr>
          <a:xfrm>
            <a:off x="454025" y="1268413"/>
            <a:ext cx="8259763" cy="4752975"/>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33" name="CasellaDiTesto 1"/>
          <p:cNvSpPr txBox="1">
            <a:spLocks noChangeArrowheads="1"/>
          </p:cNvSpPr>
          <p:nvPr/>
        </p:nvSpPr>
        <p:spPr bwMode="auto">
          <a:xfrm>
            <a:off x="-3997325" y="-892175"/>
            <a:ext cx="185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eaLnBrk="1" hangingPunct="1">
              <a:defRPr/>
            </a:pPr>
            <a:endParaRPr lang="it-IT" altLang="it-IT"/>
          </a:p>
        </p:txBody>
      </p:sp>
      <p:sp>
        <p:nvSpPr>
          <p:cNvPr id="10" name="CasellaDiTesto 1"/>
          <p:cNvSpPr txBox="1">
            <a:spLocks noChangeArrowheads="1"/>
          </p:cNvSpPr>
          <p:nvPr/>
        </p:nvSpPr>
        <p:spPr bwMode="auto">
          <a:xfrm>
            <a:off x="3528553" y="6421258"/>
            <a:ext cx="252028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it-IT"/>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a:lstStyle>
          <a:p>
            <a:pPr algn="ctr" eaLnBrk="1" hangingPunct="1">
              <a:defRPr/>
            </a:pPr>
            <a:r>
              <a:rPr lang="it-IT" sz="800" b="0" i="1" u="none" strike="noStrike" kern="1200" baseline="0" dirty="0">
                <a:solidFill>
                  <a:schemeClr val="tx1"/>
                </a:solidFill>
                <a:latin typeface="Arial" pitchFamily="34" charset="0"/>
                <a:ea typeface="+mn-ea"/>
                <a:cs typeface="Arial" pitchFamily="34" charset="0"/>
              </a:rPr>
              <a:t>© Copyright - E' vietata ogni forma di riproduzione</a:t>
            </a:r>
            <a:endParaRPr lang="it-IT" altLang="it-IT" sz="800" b="0" i="1" dirty="0"/>
          </a:p>
        </p:txBody>
      </p:sp>
    </p:spTree>
  </p:cSld>
  <p:clrMap bg1="lt1" tx1="dk1" bg2="lt2" tx2="dk2" accent1="accent1" accent2="accent2" accent3="accent3" accent4="accent4" accent5="accent5" accent6="accent6" hlink="hlink" folHlink="folHlink"/>
  <p:sldLayoutIdLst>
    <p:sldLayoutId id="2147483711" r:id="rId1"/>
    <p:sldLayoutId id="2147483710" r:id="rId2"/>
  </p:sldLayoutIdLst>
  <p:txStyles>
    <p:titleStyle>
      <a:lvl1pPr algn="ctr" rtl="0" eaLnBrk="1" fontAlgn="base" hangingPunct="1">
        <a:spcBef>
          <a:spcPct val="0"/>
        </a:spcBef>
        <a:spcAft>
          <a:spcPct val="0"/>
        </a:spcAft>
        <a:defRPr sz="3000" kern="1200">
          <a:solidFill>
            <a:schemeClr val="tx2"/>
          </a:solidFill>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3000">
          <a:solidFill>
            <a:schemeClr val="tx2"/>
          </a:solidFill>
          <a:latin typeface="Arial" pitchFamily="34" charset="0"/>
          <a:cs typeface="Arial" pitchFamily="34" charset="0"/>
        </a:defRPr>
      </a:lvl2pPr>
      <a:lvl3pPr algn="ctr" rtl="0" eaLnBrk="1" fontAlgn="base" hangingPunct="1">
        <a:spcBef>
          <a:spcPct val="0"/>
        </a:spcBef>
        <a:spcAft>
          <a:spcPct val="0"/>
        </a:spcAft>
        <a:defRPr sz="3000">
          <a:solidFill>
            <a:schemeClr val="tx2"/>
          </a:solidFill>
          <a:latin typeface="Arial" pitchFamily="34" charset="0"/>
          <a:cs typeface="Arial" pitchFamily="34" charset="0"/>
        </a:defRPr>
      </a:lvl3pPr>
      <a:lvl4pPr algn="ctr" rtl="0" eaLnBrk="1" fontAlgn="base" hangingPunct="1">
        <a:spcBef>
          <a:spcPct val="0"/>
        </a:spcBef>
        <a:spcAft>
          <a:spcPct val="0"/>
        </a:spcAft>
        <a:defRPr sz="3000">
          <a:solidFill>
            <a:schemeClr val="tx2"/>
          </a:solidFill>
          <a:latin typeface="Arial" pitchFamily="34" charset="0"/>
          <a:cs typeface="Arial" pitchFamily="34" charset="0"/>
        </a:defRPr>
      </a:lvl4pPr>
      <a:lvl5pPr algn="ctr" rtl="0" eaLnBrk="1" fontAlgn="base" hangingPunct="1">
        <a:spcBef>
          <a:spcPct val="0"/>
        </a:spcBef>
        <a:spcAft>
          <a:spcPct val="0"/>
        </a:spcAft>
        <a:defRPr sz="3000">
          <a:solidFill>
            <a:schemeClr val="tx2"/>
          </a:solidFill>
          <a:latin typeface="Arial" pitchFamily="34" charset="0"/>
          <a:cs typeface="Arial" pitchFamily="34" charset="0"/>
        </a:defRPr>
      </a:lvl5pPr>
      <a:lvl6pPr marL="457200" algn="l" rtl="0" eaLnBrk="1" fontAlgn="base" hangingPunct="1">
        <a:spcBef>
          <a:spcPct val="0"/>
        </a:spcBef>
        <a:spcAft>
          <a:spcPct val="0"/>
        </a:spcAft>
        <a:defRPr sz="3000">
          <a:solidFill>
            <a:schemeClr val="tx2"/>
          </a:solidFill>
          <a:latin typeface="Arial" pitchFamily="34" charset="0"/>
          <a:cs typeface="Arial" pitchFamily="34" charset="0"/>
        </a:defRPr>
      </a:lvl6pPr>
      <a:lvl7pPr marL="914400" algn="l" rtl="0" eaLnBrk="1" fontAlgn="base" hangingPunct="1">
        <a:spcBef>
          <a:spcPct val="0"/>
        </a:spcBef>
        <a:spcAft>
          <a:spcPct val="0"/>
        </a:spcAft>
        <a:defRPr sz="3000">
          <a:solidFill>
            <a:schemeClr val="tx2"/>
          </a:solidFill>
          <a:latin typeface="Arial" pitchFamily="34" charset="0"/>
          <a:cs typeface="Arial" pitchFamily="34" charset="0"/>
        </a:defRPr>
      </a:lvl7pPr>
      <a:lvl8pPr marL="1371600" algn="l" rtl="0" eaLnBrk="1" fontAlgn="base" hangingPunct="1">
        <a:spcBef>
          <a:spcPct val="0"/>
        </a:spcBef>
        <a:spcAft>
          <a:spcPct val="0"/>
        </a:spcAft>
        <a:defRPr sz="3000">
          <a:solidFill>
            <a:schemeClr val="tx2"/>
          </a:solidFill>
          <a:latin typeface="Arial" pitchFamily="34" charset="0"/>
          <a:cs typeface="Arial" pitchFamily="34" charset="0"/>
        </a:defRPr>
      </a:lvl8pPr>
      <a:lvl9pPr marL="1828800" algn="l" rtl="0" eaLnBrk="1" fontAlgn="base" hangingPunct="1">
        <a:spcBef>
          <a:spcPct val="0"/>
        </a:spcBef>
        <a:spcAft>
          <a:spcPct val="0"/>
        </a:spcAft>
        <a:defRPr sz="3000">
          <a:solidFill>
            <a:schemeClr val="tx2"/>
          </a:solidFill>
          <a:latin typeface="Arial" pitchFamily="34" charset="0"/>
          <a:cs typeface="Arial" pitchFamily="34" charset="0"/>
        </a:defRPr>
      </a:lvl9pPr>
    </p:titleStyle>
    <p:bodyStyle>
      <a:lvl1pPr marL="273050" indent="-273050" algn="just" rtl="0" eaLnBrk="1" fontAlgn="base" hangingPunct="1">
        <a:spcBef>
          <a:spcPts val="600"/>
        </a:spcBef>
        <a:spcAft>
          <a:spcPct val="0"/>
        </a:spcAft>
        <a:buClr>
          <a:schemeClr val="accent1"/>
        </a:buClr>
        <a:buSzPct val="76000"/>
        <a:buFont typeface="Wingdings 3" pitchFamily="18" charset="2"/>
        <a:buChar char=""/>
        <a:defRPr sz="2600" kern="1200">
          <a:solidFill>
            <a:schemeClr val="tx1"/>
          </a:solidFill>
          <a:latin typeface="Arial" panose="020B0604020202020204" pitchFamily="34" charset="0"/>
          <a:ea typeface="+mn-ea"/>
          <a:cs typeface="Arial" panose="020B0604020202020204" pitchFamily="34" charset="0"/>
        </a:defRPr>
      </a:lvl1pPr>
      <a:lvl2pPr marL="547688" indent="-273050" algn="just" rtl="0" eaLnBrk="1" fontAlgn="base" hangingPunct="1">
        <a:spcBef>
          <a:spcPts val="500"/>
        </a:spcBef>
        <a:spcAft>
          <a:spcPct val="0"/>
        </a:spcAft>
        <a:buClr>
          <a:schemeClr val="accent2"/>
        </a:buClr>
        <a:buSzPct val="76000"/>
        <a:buFont typeface="Wingdings 3" pitchFamily="18" charset="2"/>
        <a:buChar char=""/>
        <a:defRPr sz="2300" kern="1200">
          <a:solidFill>
            <a:schemeClr val="tx2"/>
          </a:solidFill>
          <a:latin typeface="Arial" panose="020B0604020202020204" pitchFamily="34" charset="0"/>
          <a:ea typeface="+mn-ea"/>
          <a:cs typeface="Arial" panose="020B0604020202020204" pitchFamily="34" charset="0"/>
        </a:defRPr>
      </a:lvl2pPr>
      <a:lvl3pPr marL="822325" indent="-228600" algn="just" rtl="0" eaLnBrk="1" fontAlgn="base" hangingPunct="1">
        <a:spcBef>
          <a:spcPts val="500"/>
        </a:spcBef>
        <a:spcAft>
          <a:spcPct val="0"/>
        </a:spcAft>
        <a:buClr>
          <a:srgbClr val="BCBCBC"/>
        </a:buClr>
        <a:buSzPct val="76000"/>
        <a:buFont typeface="Wingdings 3" pitchFamily="18" charset="2"/>
        <a:buChar char=""/>
        <a:defRPr sz="2000" kern="1200">
          <a:solidFill>
            <a:srgbClr val="7F7F7F"/>
          </a:solidFill>
          <a:latin typeface="Arial" panose="020B0604020202020204" pitchFamily="34" charset="0"/>
          <a:ea typeface="+mn-ea"/>
          <a:cs typeface="Arial" panose="020B0604020202020204" pitchFamily="34" charset="0"/>
        </a:defRPr>
      </a:lvl3pPr>
      <a:lvl4pPr marL="1096963" indent="-228600" algn="just" rtl="0" eaLnBrk="1" fontAlgn="base" hangingPunct="1">
        <a:spcBef>
          <a:spcPts val="400"/>
        </a:spcBef>
        <a:spcAft>
          <a:spcPct val="0"/>
        </a:spcAft>
        <a:buClr>
          <a:srgbClr val="8BA2B4"/>
        </a:buClr>
        <a:buSzPct val="70000"/>
        <a:buFont typeface="Wingdings" pitchFamily="2" charset="2"/>
        <a:buChar char=""/>
        <a:defRPr kern="1200">
          <a:solidFill>
            <a:srgbClr val="7F7F7F"/>
          </a:solidFill>
          <a:latin typeface="Arial" panose="020B0604020202020204" pitchFamily="34" charset="0"/>
          <a:ea typeface="+mn-ea"/>
          <a:cs typeface="Arial" panose="020B0604020202020204" pitchFamily="34" charset="0"/>
        </a:defRPr>
      </a:lvl4pPr>
      <a:lvl5pPr marL="1371600" indent="-228600" algn="just" rtl="0" eaLnBrk="1" fontAlgn="base" hangingPunct="1">
        <a:spcBef>
          <a:spcPts val="300"/>
        </a:spcBef>
        <a:spcAft>
          <a:spcPct val="0"/>
        </a:spcAft>
        <a:buClr>
          <a:schemeClr val="accent2"/>
        </a:buClr>
        <a:buSzPct val="70000"/>
        <a:buFont typeface="Wingdings" pitchFamily="2" charset="2"/>
        <a:buChar char=""/>
        <a:defRPr sz="1600" kern="1200">
          <a:solidFill>
            <a:srgbClr val="7F7F7F"/>
          </a:solidFill>
          <a:latin typeface="Arial" panose="020B0604020202020204" pitchFamily="34" charset="0"/>
          <a:ea typeface="+mn-ea"/>
          <a:cs typeface="Arial" panose="020B0604020202020204" pitchFamily="34" charset="0"/>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nvSpPr>
        <p:spPr bwMode="auto">
          <a:xfrm>
            <a:off x="1187450" y="549275"/>
            <a:ext cx="7129463" cy="295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algn="ctr" eaLnBrk="1" hangingPunct="1">
              <a:spcBef>
                <a:spcPct val="0"/>
              </a:spcBef>
              <a:buClrTx/>
              <a:buSzTx/>
              <a:buFontTx/>
              <a:buNone/>
            </a:pPr>
            <a:endParaRPr lang="it-IT" altLang="it-IT" sz="3600" dirty="0"/>
          </a:p>
          <a:p>
            <a:pPr algn="ctr" eaLnBrk="1" hangingPunct="1">
              <a:spcBef>
                <a:spcPct val="0"/>
              </a:spcBef>
              <a:buClrTx/>
              <a:buSzTx/>
              <a:buFontTx/>
              <a:buNone/>
            </a:pPr>
            <a:r>
              <a:rPr lang="it-IT" altLang="it-IT" sz="3600" dirty="0">
                <a:solidFill>
                  <a:srgbClr val="666699"/>
                </a:solidFill>
              </a:rPr>
              <a:t> </a:t>
            </a:r>
            <a:r>
              <a:rPr lang="it-IT" altLang="it-IT" sz="3200" dirty="0">
                <a:solidFill>
                  <a:srgbClr val="666699"/>
                </a:solidFill>
                <a:latin typeface="Times New Roman" panose="02020603050405020304" pitchFamily="18" charset="0"/>
                <a:cs typeface="Times New Roman" panose="02020603050405020304" pitchFamily="18" charset="0"/>
              </a:rPr>
              <a:t>ANTICORRUZIONE, TRASPARENZA E INTEGRITA’</a:t>
            </a:r>
          </a:p>
          <a:p>
            <a:pPr algn="ctr" eaLnBrk="1" hangingPunct="1">
              <a:spcBef>
                <a:spcPct val="0"/>
              </a:spcBef>
              <a:buClrTx/>
              <a:buSzTx/>
              <a:buFontTx/>
              <a:buNone/>
            </a:pPr>
            <a:endParaRPr lang="it-IT" altLang="it-IT" sz="3200" dirty="0">
              <a:solidFill>
                <a:srgbClr val="666699"/>
              </a:solidFill>
              <a:latin typeface="Times New Roman" panose="02020603050405020304" pitchFamily="18" charset="0"/>
              <a:cs typeface="Times New Roman" panose="02020603050405020304" pitchFamily="18" charset="0"/>
            </a:endParaRPr>
          </a:p>
          <a:p>
            <a:pPr algn="ctr" eaLnBrk="1" hangingPunct="1">
              <a:spcBef>
                <a:spcPct val="0"/>
              </a:spcBef>
              <a:buClrTx/>
              <a:buSzTx/>
              <a:buFontTx/>
              <a:buNone/>
            </a:pPr>
            <a:r>
              <a:rPr lang="it-IT" altLang="it-IT" sz="3200" dirty="0">
                <a:solidFill>
                  <a:srgbClr val="666699"/>
                </a:solidFill>
                <a:latin typeface="Times New Roman" panose="02020603050405020304" pitchFamily="18" charset="0"/>
                <a:cs typeface="Times New Roman" panose="02020603050405020304" pitchFamily="18" charset="0"/>
              </a:rPr>
              <a:t>VI GIORNATA </a:t>
            </a:r>
            <a:endParaRPr lang="it-IT" altLang="it-IT" sz="2000" dirty="0">
              <a:solidFill>
                <a:srgbClr val="666699"/>
              </a:solidFill>
            </a:endParaRPr>
          </a:p>
        </p:txBody>
      </p:sp>
      <p:sp>
        <p:nvSpPr>
          <p:cNvPr id="3075" name="Rettangolo 6"/>
          <p:cNvSpPr>
            <a:spLocks noChangeArrowheads="1"/>
          </p:cNvSpPr>
          <p:nvPr/>
        </p:nvSpPr>
        <p:spPr bwMode="auto">
          <a:xfrm>
            <a:off x="1187450" y="4635500"/>
            <a:ext cx="69119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eaLnBrk="1" hangingPunct="1">
              <a:spcBef>
                <a:spcPct val="0"/>
              </a:spcBef>
              <a:buClrTx/>
              <a:buSzTx/>
              <a:buFontTx/>
              <a:buNone/>
            </a:pPr>
            <a:r>
              <a:rPr lang="it-IT" altLang="it-IT" sz="2400" dirty="0"/>
              <a:t>Claudio </a:t>
            </a:r>
            <a:r>
              <a:rPr lang="it-IT" altLang="it-IT" sz="2400" dirty="0" err="1"/>
              <a:t>Galtieri</a:t>
            </a:r>
            <a:endParaRPr lang="it-IT" altLang="it-IT"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199" y="665120"/>
            <a:ext cx="8229600" cy="4802088"/>
          </a:xfrm>
        </p:spPr>
        <p:txBody>
          <a:bodyPr/>
          <a:lstStyle/>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L’ANAC ha trasformato la rotazione ordinaria in uno strumento di generale applicazione sempre per il personale operante nei settori più esposti, ed ha affermato che le amministrazioni nel PTPC sono tenute ad indicare come e in che misura fanno ricorso alla rotazione, possibilmente [auspicabilmente] con rinvio agli atti organizzativi che ne disciplinano l’attuazione.</a:t>
            </a:r>
          </a:p>
          <a:p>
            <a:pPr marL="0" indent="0">
              <a:buNone/>
            </a:pPr>
            <a:r>
              <a:rPr lang="it-IT" sz="2000" dirty="0">
                <a:latin typeface="Times New Roman" panose="02020603050405020304" pitchFamily="18" charset="0"/>
                <a:cs typeface="Times New Roman" panose="02020603050405020304" pitchFamily="18" charset="0"/>
              </a:rPr>
              <a:t>La «rotazione» è dunque una misura organizzativa «finalizzata a limitare il consolidarsi di relazioni che possano alimentare dinamiche improprie nella gestione amministrativa, conseguenti alla permanenza nl tempo di determinati dipendenti nel medesimo ruolo o funzione. L’alternanza riduce il rischio che n dipendente pubblico, occupandosi per lungo tempo dello stesso tipo di attività, servizi procedimenti e instaurando relazioni sempre con gli stessi utenti, possa essere sottoposto a pressioni esterne o possa instaurare rapporti potenzialmente in grado di attivare dinamiche inadeguate e l’assunzione di decisioni non imparziali. La rotazione rappresenta anche un criterio che può contribuire alla formazione del personale, accrescendo l conoscenze e la preparazione professionale» (PNA 2019).</a:t>
            </a: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a:xfrm>
            <a:off x="443706" y="-1630"/>
            <a:ext cx="8256587" cy="666750"/>
          </a:xfrm>
        </p:spPr>
        <p:txBody>
          <a:bodyPr/>
          <a:lstStyle/>
          <a:p>
            <a:r>
              <a:rPr lang="it-IT" sz="2400" b="1" dirty="0">
                <a:latin typeface="Times New Roman" panose="02020603050405020304" pitchFamily="18" charset="0"/>
                <a:cs typeface="Times New Roman" panose="02020603050405020304" pitchFamily="18" charset="0"/>
              </a:rPr>
              <a:t>La rotazione ordinaria del personale</a:t>
            </a:r>
          </a:p>
        </p:txBody>
      </p:sp>
    </p:spTree>
    <p:extLst>
      <p:ext uri="{BB962C8B-B14F-4D97-AF65-F5344CB8AC3E}">
        <p14:creationId xmlns:p14="http://schemas.microsoft.com/office/powerpoint/2010/main" val="3315379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2000" dirty="0">
                <a:latin typeface="Times New Roman" panose="02020603050405020304" pitchFamily="18" charset="0"/>
                <a:cs typeface="Times New Roman" panose="02020603050405020304" pitchFamily="18" charset="0"/>
              </a:rPr>
              <a:t>Già il PNA 2016 (delibera ANAC 831/2016) ha disposto che nel PTPC sia inserita un’adeguata disciplina della rotazione, con modalità certe e indicazione dei tempi e dei soggetti deputati ad attuarla nonché prevedere controlli sull’attuazione.</a:t>
            </a:r>
          </a:p>
          <a:p>
            <a:pPr marL="0" indent="0">
              <a:buNone/>
            </a:pPr>
            <a:r>
              <a:rPr lang="it-IT" sz="2000" dirty="0">
                <a:latin typeface="Times New Roman" panose="02020603050405020304" pitchFamily="18" charset="0"/>
                <a:cs typeface="Times New Roman" panose="02020603050405020304" pitchFamily="18" charset="0"/>
              </a:rPr>
              <a:t>Il PNA 2019 ha approfondito la tematica della rotazione cui è dedicato l’</a:t>
            </a:r>
            <a:r>
              <a:rPr lang="it-IT" sz="2000" dirty="0" err="1">
                <a:latin typeface="Times New Roman" panose="02020603050405020304" pitchFamily="18" charset="0"/>
                <a:cs typeface="Times New Roman" panose="02020603050405020304" pitchFamily="18" charset="0"/>
              </a:rPr>
              <a:t>all</a:t>
            </a:r>
            <a:r>
              <a:rPr lang="it-IT" sz="2000" dirty="0">
                <a:latin typeface="Times New Roman" panose="02020603050405020304" pitchFamily="18" charset="0"/>
                <a:cs typeface="Times New Roman" panose="02020603050405020304" pitchFamily="18" charset="0"/>
              </a:rPr>
              <a:t>. 2 che fornisce indicazioni sistematiche, ad iniziare dalla delimitazione dell’ambito soggettivo ed oggettivo del meccanismo.</a:t>
            </a:r>
          </a:p>
          <a:p>
            <a:pPr marL="0" indent="0">
              <a:buNone/>
            </a:pPr>
            <a:r>
              <a:rPr lang="it-IT" sz="2000" dirty="0">
                <a:latin typeface="Times New Roman" panose="02020603050405020304" pitchFamily="18" charset="0"/>
                <a:cs typeface="Times New Roman" panose="02020603050405020304" pitchFamily="18" charset="0"/>
              </a:rPr>
              <a:t>Riguardo il primo, oltre alle PA indicate nel </a:t>
            </a:r>
            <a:r>
              <a:rPr lang="it-IT" sz="2000" dirty="0" err="1">
                <a:latin typeface="Times New Roman" panose="02020603050405020304" pitchFamily="18" charset="0"/>
                <a:cs typeface="Times New Roman" panose="02020603050405020304" pitchFamily="18" charset="0"/>
              </a:rPr>
              <a:t>DLgs</a:t>
            </a:r>
            <a:r>
              <a:rPr lang="it-IT" sz="2000" dirty="0">
                <a:latin typeface="Times New Roman" panose="02020603050405020304" pitchFamily="18" charset="0"/>
                <a:cs typeface="Times New Roman" panose="02020603050405020304" pitchFamily="18" charset="0"/>
              </a:rPr>
              <a:t> 165/2001, l’ANAC, pur in mancanza di una specifica previsione normativa relativa alla rotazione negli enti di diritto privato a controllo pubblico e negli enti pubblici economici, afferma l’opportunità che le amministrazioni controllanti e vigilanti promuovano l’adozione di misure al riguardo anche da parte dei suddetti enti.</a:t>
            </a:r>
          </a:p>
          <a:p>
            <a:pPr marL="0" indent="0">
              <a:buNone/>
            </a:pPr>
            <a:r>
              <a:rPr lang="it-IT" sz="2000" dirty="0">
                <a:latin typeface="Times New Roman" panose="02020603050405020304" pitchFamily="18" charset="0"/>
                <a:cs typeface="Times New Roman" panose="02020603050405020304" pitchFamily="18" charset="0"/>
              </a:rPr>
              <a:t>Ha quindi confermato esplicitamente l’applicazione dell’istituto a tutti i dipendenti, </a:t>
            </a:r>
          </a:p>
          <a:p>
            <a:pPr marL="0" indent="0">
              <a:buNone/>
            </a:pPr>
            <a:r>
              <a:rPr lang="it-IT" sz="2000" dirty="0">
                <a:latin typeface="Times New Roman" panose="02020603050405020304" pitchFamily="18" charset="0"/>
                <a:cs typeface="Times New Roman" panose="02020603050405020304" pitchFamily="18" charset="0"/>
              </a:rPr>
              <a:t> </a:t>
            </a: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La rotazione ordinaria del personale</a:t>
            </a:r>
          </a:p>
        </p:txBody>
      </p:sp>
    </p:spTree>
    <p:extLst>
      <p:ext uri="{BB962C8B-B14F-4D97-AF65-F5344CB8AC3E}">
        <p14:creationId xmlns:p14="http://schemas.microsoft.com/office/powerpoint/2010/main" val="3322755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90562" y="764704"/>
            <a:ext cx="8196238" cy="5256584"/>
          </a:xfrm>
        </p:spPr>
        <p:txBody>
          <a:bodyPr/>
          <a:lstStyle/>
          <a:p>
            <a:pPr marL="0" indent="0">
              <a:buNone/>
            </a:pPr>
            <a:r>
              <a:rPr lang="it-IT" sz="1800" dirty="0">
                <a:latin typeface="Times New Roman" panose="02020603050405020304" pitchFamily="18" charset="0"/>
                <a:cs typeface="Times New Roman" panose="02020603050405020304" pitchFamily="18" charset="0"/>
              </a:rPr>
              <a:t>Nel determinare l’ambito di realizzazione della rotazione occorre tener presenti i vincoli di natura soggettiva attinenti al rapporto di lavoro ed i vincoli di natura oggettiva, connessi all’assetto organizzativo dell’amministrazione. </a:t>
            </a:r>
          </a:p>
          <a:p>
            <a:pPr marL="0" indent="0">
              <a:buNone/>
            </a:pPr>
            <a:r>
              <a:rPr lang="it-IT" sz="1800" dirty="0">
                <a:latin typeface="Times New Roman" panose="02020603050405020304" pitchFamily="18" charset="0"/>
                <a:cs typeface="Times New Roman" panose="02020603050405020304" pitchFamily="18" charset="0"/>
              </a:rPr>
              <a:t>Per quanto attiene ai primi, le amministrazioni sono tenute ad adottare misure di rotazione compatibili con eventuali diritti individuali dei dipendenti interessati soprattutto laddove le misure si riflettono sulla sede di servizio del dipendente (diritti sindacali, diritto di assistere familiari con disabilità, congedo parentale).</a:t>
            </a:r>
          </a:p>
          <a:p>
            <a:pPr marL="0" indent="0">
              <a:buNone/>
            </a:pPr>
            <a:r>
              <a:rPr lang="it-IT" sz="1800" dirty="0">
                <a:latin typeface="Times New Roman" panose="02020603050405020304" pitchFamily="18" charset="0"/>
                <a:cs typeface="Times New Roman" panose="02020603050405020304" pitchFamily="18" charset="0"/>
              </a:rPr>
              <a:t>Nel caso di rotazione da attuare tra sedi di lavoro differenti, nei confronti del personale dipendente che riveste il ruolo di dirigente sindacale, è necessaria, l’identificazione in via preventiva dei criteri di rotazione, tra i quali: </a:t>
            </a:r>
          </a:p>
          <a:p>
            <a:pPr marL="457200" indent="-457200">
              <a:buAutoNum type="alphaLcParenR"/>
            </a:pPr>
            <a:r>
              <a:rPr lang="it-IT" sz="1800" dirty="0">
                <a:latin typeface="Times New Roman" panose="02020603050405020304" pitchFamily="18" charset="0"/>
                <a:cs typeface="Times New Roman" panose="02020603050405020304" pitchFamily="18" charset="0"/>
              </a:rPr>
              <a:t>individuazione degli uffici; </a:t>
            </a:r>
          </a:p>
          <a:p>
            <a:pPr marL="457200" indent="-457200">
              <a:buAutoNum type="alphaLcParenR"/>
            </a:pPr>
            <a:r>
              <a:rPr lang="it-IT" sz="1800" dirty="0">
                <a:latin typeface="Times New Roman" panose="02020603050405020304" pitchFamily="18" charset="0"/>
                <a:cs typeface="Times New Roman" panose="02020603050405020304" pitchFamily="18" charset="0"/>
              </a:rPr>
              <a:t>la periodicità; </a:t>
            </a:r>
          </a:p>
          <a:p>
            <a:pPr marL="457200" indent="-457200">
              <a:buAutoNum type="alphaLcParenR"/>
            </a:pPr>
            <a:r>
              <a:rPr lang="it-IT" sz="1800" dirty="0">
                <a:latin typeface="Times New Roman" panose="02020603050405020304" pitchFamily="18" charset="0"/>
                <a:cs typeface="Times New Roman" panose="02020603050405020304" pitchFamily="18" charset="0"/>
              </a:rPr>
              <a:t>le caratteristiche, criteri su cui va attuata la preventiva informativa sindacale per consentire all’Organizzazione interessata di formulare in tempi brevi osservazioni e proposte in ragione dei singoli casi, senza peraltro che ciò comporti una negoziazione in materia</a:t>
            </a:r>
          </a:p>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a:xfrm>
            <a:off x="490562" y="0"/>
            <a:ext cx="8256587" cy="666750"/>
          </a:xfrm>
        </p:spPr>
        <p:txBody>
          <a:bodyPr/>
          <a:lstStyle/>
          <a:p>
            <a:r>
              <a:rPr lang="it-IT" sz="2400" b="1" dirty="0">
                <a:latin typeface="Times New Roman" panose="02020603050405020304" pitchFamily="18" charset="0"/>
                <a:cs typeface="Times New Roman" panose="02020603050405020304" pitchFamily="18" charset="0"/>
              </a:rPr>
              <a:t>I vincoli soggettivi alla rotazione ordinaria</a:t>
            </a:r>
          </a:p>
        </p:txBody>
      </p:sp>
    </p:spTree>
    <p:extLst>
      <p:ext uri="{BB962C8B-B14F-4D97-AF65-F5344CB8AC3E}">
        <p14:creationId xmlns:p14="http://schemas.microsoft.com/office/powerpoint/2010/main" val="2322016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1800" dirty="0">
                <a:latin typeface="Times New Roman" panose="02020603050405020304" pitchFamily="18" charset="0"/>
                <a:cs typeface="Times New Roman" panose="02020603050405020304" pitchFamily="18" charset="0"/>
              </a:rPr>
              <a:t>Per quanto attiene ai vincoli oggettivi, la rotazione va correlata all’esigenza di assicurare il buon andamento e la continuità dell’azione amministrativa e di garantire la qualità delle competenze professionali, con particolare riguardo a quelle con elevato contenuto tecnico. </a:t>
            </a:r>
          </a:p>
          <a:p>
            <a:pPr marL="0" indent="0">
              <a:buNone/>
            </a:pPr>
            <a:r>
              <a:rPr lang="it-IT" sz="1800" dirty="0">
                <a:latin typeface="Times New Roman" panose="02020603050405020304" pitchFamily="18" charset="0"/>
                <a:cs typeface="Times New Roman" panose="02020603050405020304" pitchFamily="18" charset="0"/>
              </a:rPr>
              <a:t>Queste esigenze (già evidenziate nella delibera del 4 febbraio 2015 n. 13) fanno escludere che la rotazione possa implicare il conferimento di incarichi a soggetti privi delle competenze necessarie per assicurare la continuità dell’azione amministrativa. </a:t>
            </a:r>
          </a:p>
          <a:p>
            <a:pPr marL="0" indent="0">
              <a:buNone/>
            </a:pPr>
            <a:r>
              <a:rPr lang="it-IT" sz="1800" dirty="0">
                <a:latin typeface="Times New Roman" panose="02020603050405020304" pitchFamily="18" charset="0"/>
                <a:cs typeface="Times New Roman" panose="02020603050405020304" pitchFamily="18" charset="0"/>
              </a:rPr>
              <a:t>Tra i condizionamenti all’applicazione della rotazione vi può essere quindi quello della cosiddetta «infungibilità» derivante dall’appartenenza a categorie o professionalità specifiche, anche tenuto conto di ordinamenti peculiari di settore o di particolari requisiti di reclutamento, tenendo presente, inoltre, le ipotesi in cui è la stessa legge che stabilisce espressamente la specifica qualifica professionale che devono possedere alcuni soggetti che lavorano in determinati uffici, qualifica direttamente correlata alle funzioni attribuite a detti uffici (com’è nei casi in cui lo svolgimento di una prestazione è direttamente correlato al possesso di un’abilitazione professionale e all’iscrizione nel relativo albo). </a:t>
            </a:r>
          </a:p>
          <a:p>
            <a:pPr marL="0" indent="0">
              <a:buNone/>
            </a:pPr>
            <a:r>
              <a:rPr lang="it-IT" sz="1800" dirty="0">
                <a:latin typeface="Times New Roman" panose="02020603050405020304" pitchFamily="18" charset="0"/>
                <a:cs typeface="Times New Roman" panose="02020603050405020304" pitchFamily="18" charset="0"/>
              </a:rPr>
              <a:t> </a:t>
            </a:r>
          </a:p>
          <a:p>
            <a:pPr marL="0" indent="0">
              <a:buNone/>
            </a:pPr>
            <a:r>
              <a:rPr lang="it-IT" sz="18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I vincoli oggettivi alla rotazione ordinaria</a:t>
            </a:r>
          </a:p>
        </p:txBody>
      </p:sp>
    </p:spTree>
    <p:extLst>
      <p:ext uri="{BB962C8B-B14F-4D97-AF65-F5344CB8AC3E}">
        <p14:creationId xmlns:p14="http://schemas.microsoft.com/office/powerpoint/2010/main" val="1491942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1800" dirty="0">
                <a:latin typeface="Times New Roman" panose="02020603050405020304" pitchFamily="18" charset="0"/>
                <a:cs typeface="Times New Roman" panose="02020603050405020304" pitchFamily="18" charset="0"/>
              </a:rPr>
              <a:t>La considerazione delle esigenze di professionalità, soprattutto per i soggetti preposti alle strutture, pone in stretta relazione la rotazione ordinaria e la formazione, che è uno strumento fondamentale per garantire l’acquisizione da parte dei dipendenti del livello di competenze professionali e trasversali adeguate. </a:t>
            </a:r>
          </a:p>
          <a:p>
            <a:pPr marL="0" indent="0">
              <a:buNone/>
            </a:pPr>
            <a:r>
              <a:rPr lang="it-IT" sz="1800" dirty="0">
                <a:latin typeface="Times New Roman" panose="02020603050405020304" pitchFamily="18" charset="0"/>
                <a:cs typeface="Times New Roman" panose="02020603050405020304" pitchFamily="18" charset="0"/>
              </a:rPr>
              <a:t>E’ evidente che una formazione di buon livello in una pluralità di ambiti operativi può contribuire a rendere il personale più flessibile e impiegabile in diverse attività e questo obiettivo può essere più facilmente raggiunto con una organizzazione del lavoro che preveda periodi di affiancamento del responsabile di una certa attività, con un altro operatore che nel tempo potrebbe sostituirlo.  </a:t>
            </a:r>
          </a:p>
          <a:p>
            <a:pPr marL="0" indent="0">
              <a:buNone/>
            </a:pPr>
            <a:r>
              <a:rPr lang="it-IT" sz="1800" dirty="0">
                <a:latin typeface="Times New Roman" panose="02020603050405020304" pitchFamily="18" charset="0"/>
                <a:cs typeface="Times New Roman" panose="02020603050405020304" pitchFamily="18" charset="0"/>
              </a:rPr>
              <a:t>Il ricorso alla rotazione dee essere considerato in una logica di necessaria complementarietà con le altre misure di prevenzione, soprattutto dove possono presentarsi difficoltà applicative sul piano organizzativo, e deve essere impiegata «senza determinare inefficienze e malfunzionamenti».</a:t>
            </a:r>
          </a:p>
          <a:p>
            <a:pPr marL="0" indent="0">
              <a:buNone/>
            </a:pPr>
            <a:endParaRPr lang="it-IT" sz="18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La connessione tra rotazione ordinaria e formazione</a:t>
            </a:r>
          </a:p>
        </p:txBody>
      </p:sp>
    </p:spTree>
    <p:extLst>
      <p:ext uri="{BB962C8B-B14F-4D97-AF65-F5344CB8AC3E}">
        <p14:creationId xmlns:p14="http://schemas.microsoft.com/office/powerpoint/2010/main" val="2586430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510871" y="636985"/>
            <a:ext cx="8229600" cy="4802088"/>
          </a:xfrm>
        </p:spPr>
        <p:txBody>
          <a:bodyPr/>
          <a:lstStyle/>
          <a:p>
            <a:pPr marL="0" indent="0">
              <a:buNone/>
            </a:pPr>
            <a:r>
              <a:rPr lang="it-IT" sz="1800" dirty="0">
                <a:latin typeface="Times New Roman" panose="02020603050405020304" pitchFamily="18" charset="0"/>
                <a:cs typeface="Times New Roman" panose="02020603050405020304" pitchFamily="18" charset="0"/>
              </a:rPr>
              <a:t> </a:t>
            </a:r>
          </a:p>
          <a:p>
            <a:pPr marL="0" indent="0">
              <a:buNone/>
            </a:pPr>
            <a:r>
              <a:rPr lang="it-IT" sz="1800" dirty="0">
                <a:latin typeface="Times New Roman" panose="02020603050405020304" pitchFamily="18" charset="0"/>
                <a:cs typeface="Times New Roman" panose="02020603050405020304" pitchFamily="18" charset="0"/>
              </a:rPr>
              <a:t>Tra le misure alternative alla rotazione, l’ANAC indica (delibera 13 giugno 2018 n. 555):</a:t>
            </a:r>
          </a:p>
          <a:p>
            <a:pPr>
              <a:buFontTx/>
              <a:buChar char="-"/>
            </a:pPr>
            <a:r>
              <a:rPr lang="it-IT" sz="1800" dirty="0">
                <a:latin typeface="Times New Roman" panose="02020603050405020304" pitchFamily="18" charset="0"/>
                <a:cs typeface="Times New Roman" panose="02020603050405020304" pitchFamily="18" charset="0"/>
              </a:rPr>
              <a:t>per le istruttorie più delicate nelle aree a rischio, l’utilizzazione di meccanismi di condivisione delle fasi procedimentali, prevedendo di affiancare al funzionario istruttore un altro funzionario, in modo che, ferma restando l’unitarietà della responsabilità del procedimento, più soggetti condividano le valutazioni degli elementi rilevanti per la decisione finale dell’istruttoria;</a:t>
            </a:r>
          </a:p>
          <a:p>
            <a:pPr>
              <a:buFontTx/>
              <a:buChar char="-"/>
            </a:pPr>
            <a:r>
              <a:rPr lang="it-IT" sz="1800" dirty="0">
                <a:latin typeface="Times New Roman" panose="02020603050405020304" pitchFamily="18" charset="0"/>
                <a:cs typeface="Times New Roman" panose="02020603050405020304" pitchFamily="18" charset="0"/>
              </a:rPr>
              <a:t>l’utilizzazione del criterio della c.d. «segregazione delle funzioni», che consiste nell’affidamento delle varie fasi di procedimento appartenente a un’area a rischio a più persone, avendo cura di assegnare la responsabilità del procedimento a un soggetto diverso dal Dirigente cui compete l’adozione del provvedimento finale. A tal fine dovrebbero attribuirsi a soggetti diversi compiti relativi a: </a:t>
            </a:r>
          </a:p>
          <a:p>
            <a:pPr>
              <a:buFontTx/>
              <a:buChar char="-"/>
            </a:pPr>
            <a:r>
              <a:rPr lang="it-IT" sz="1800" dirty="0">
                <a:latin typeface="Times New Roman" panose="02020603050405020304" pitchFamily="18" charset="0"/>
                <a:cs typeface="Times New Roman" panose="02020603050405020304" pitchFamily="18" charset="0"/>
              </a:rPr>
              <a:t>a) svolgimento di istruttoria ed accertamenti; </a:t>
            </a:r>
          </a:p>
          <a:p>
            <a:pPr>
              <a:buFontTx/>
              <a:buChar char="-"/>
            </a:pPr>
            <a:r>
              <a:rPr lang="it-IT" sz="1800" dirty="0">
                <a:latin typeface="Times New Roman" panose="02020603050405020304" pitchFamily="18" charset="0"/>
                <a:cs typeface="Times New Roman" panose="02020603050405020304" pitchFamily="18" charset="0"/>
              </a:rPr>
              <a:t>b) adozione di decisioni; </a:t>
            </a:r>
          </a:p>
          <a:p>
            <a:pPr>
              <a:buFontTx/>
              <a:buChar char="-"/>
            </a:pPr>
            <a:r>
              <a:rPr lang="it-IT" sz="1800" dirty="0">
                <a:latin typeface="Times New Roman" panose="02020603050405020304" pitchFamily="18" charset="0"/>
                <a:cs typeface="Times New Roman" panose="02020603050405020304" pitchFamily="18" charset="0"/>
              </a:rPr>
              <a:t>c) attuazione di decisioni prese; </a:t>
            </a:r>
          </a:p>
          <a:p>
            <a:pPr>
              <a:buFontTx/>
              <a:buChar char="-"/>
            </a:pPr>
            <a:r>
              <a:rPr lang="it-IT" sz="1800" dirty="0">
                <a:latin typeface="Times New Roman" panose="02020603050405020304" pitchFamily="18" charset="0"/>
                <a:cs typeface="Times New Roman" panose="02020603050405020304" pitchFamily="18" charset="0"/>
              </a:rPr>
              <a:t>d) effettuazione delle verifiche</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83884" y="-29765"/>
            <a:ext cx="8256587" cy="666750"/>
          </a:xfrm>
        </p:spPr>
        <p:txBody>
          <a:bodyPr/>
          <a:lstStyle/>
          <a:p>
            <a:r>
              <a:rPr lang="it-IT" sz="2400" b="1" dirty="0">
                <a:latin typeface="Times New Roman" panose="02020603050405020304" pitchFamily="18" charset="0"/>
                <a:cs typeface="Times New Roman" panose="02020603050405020304" pitchFamily="18" charset="0"/>
              </a:rPr>
              <a:t>Le misure alternative alla rotazione del personale</a:t>
            </a:r>
          </a:p>
        </p:txBody>
      </p:sp>
    </p:spTree>
    <p:extLst>
      <p:ext uri="{BB962C8B-B14F-4D97-AF65-F5344CB8AC3E}">
        <p14:creationId xmlns:p14="http://schemas.microsoft.com/office/powerpoint/2010/main" val="1347657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30213" y="836712"/>
            <a:ext cx="8256587" cy="5184576"/>
          </a:xfrm>
        </p:spPr>
        <p:txBody>
          <a:bodyPr/>
          <a:lstStyle/>
          <a:p>
            <a:pPr marL="0" indent="0">
              <a:buNone/>
            </a:pPr>
            <a:r>
              <a:rPr lang="it-IT" sz="1800" dirty="0">
                <a:latin typeface="Times New Roman" panose="02020603050405020304" pitchFamily="18" charset="0"/>
                <a:cs typeface="Times New Roman" panose="02020603050405020304" pitchFamily="18" charset="0"/>
              </a:rPr>
              <a:t>L’</a:t>
            </a:r>
            <a:r>
              <a:rPr lang="it-IT" sz="1800" dirty="0" err="1">
                <a:latin typeface="Times New Roman" panose="02020603050405020304" pitchFamily="18" charset="0"/>
                <a:cs typeface="Times New Roman" panose="02020603050405020304" pitchFamily="18" charset="0"/>
              </a:rPr>
              <a:t>all</a:t>
            </a:r>
            <a:r>
              <a:rPr lang="it-IT" sz="1800" dirty="0">
                <a:latin typeface="Times New Roman" panose="02020603050405020304" pitchFamily="18" charset="0"/>
                <a:cs typeface="Times New Roman" panose="02020603050405020304" pitchFamily="18" charset="0"/>
              </a:rPr>
              <a:t>. 2 al PNA 2019 indica ulteriori misure alternative alla rotazione, nel caso di particolare difficoltà di attuazione:</a:t>
            </a:r>
          </a:p>
          <a:p>
            <a:pPr>
              <a:buFontTx/>
              <a:buChar char="-"/>
            </a:pPr>
            <a:r>
              <a:rPr lang="it-IT" sz="1800" dirty="0">
                <a:latin typeface="Times New Roman" panose="02020603050405020304" pitchFamily="18" charset="0"/>
                <a:cs typeface="Times New Roman" panose="02020603050405020304" pitchFamily="18" charset="0"/>
              </a:rPr>
              <a:t>potrebbero essere rafforzate le misure di trasparenza – anche prevedendo la pubblicazione di dati ulteriori rispetto a quelli oggetto di pubblicazione obbligatoria –  in relazione al processo rispetto al quale non è stata disposta la rotazione </a:t>
            </a:r>
          </a:p>
          <a:p>
            <a:pPr>
              <a:buFontTx/>
              <a:buChar char="-"/>
            </a:pPr>
            <a:r>
              <a:rPr lang="it-IT" sz="1800" dirty="0">
                <a:latin typeface="Times New Roman" panose="02020603050405020304" pitchFamily="18" charset="0"/>
                <a:cs typeface="Times New Roman" panose="02020603050405020304" pitchFamily="18" charset="0"/>
              </a:rPr>
              <a:t>potrebbero essere previste dal dirigente modalità operative che favoriscano una maggiore compartecipazione del personale alle attività del proprio ufficio;</a:t>
            </a:r>
          </a:p>
          <a:p>
            <a:pPr>
              <a:buFontTx/>
              <a:buChar char="-"/>
            </a:pPr>
            <a:r>
              <a:rPr lang="it-IT" sz="1800" dirty="0">
                <a:latin typeface="Times New Roman" panose="02020603050405020304" pitchFamily="18" charset="0"/>
                <a:cs typeface="Times New Roman" panose="02020603050405020304" pitchFamily="18" charset="0"/>
              </a:rPr>
              <a:t>potrebbe essere programmata all’interno dello stesso ufficio una rotazione “funzionale” mediante la modifica periodica di compiti e responsabilità, anche con una diversa ripartizione delle pratiche secondo un criterio di causalità; </a:t>
            </a:r>
          </a:p>
          <a:p>
            <a:pPr>
              <a:buFontTx/>
              <a:buChar char="-"/>
            </a:pPr>
            <a:r>
              <a:rPr lang="it-IT" sz="1800" dirty="0">
                <a:latin typeface="Times New Roman" panose="02020603050405020304" pitchFamily="18" charset="0"/>
                <a:cs typeface="Times New Roman" panose="02020603050405020304" pitchFamily="18" charset="0"/>
              </a:rPr>
              <a:t>si potrebbe prevedere la “doppia sottoscrizione” degli atti, dove firmano, a garanzia della correttezza e legittimità, sia il soggetto istruttore che il titolare del potere di adozione dell’atto finale; </a:t>
            </a:r>
          </a:p>
          <a:p>
            <a:pPr>
              <a:buFontTx/>
              <a:buChar char="-"/>
            </a:pPr>
            <a:r>
              <a:rPr lang="it-IT" sz="1800" dirty="0">
                <a:latin typeface="Times New Roman" panose="02020603050405020304" pitchFamily="18" charset="0"/>
                <a:cs typeface="Times New Roman" panose="02020603050405020304" pitchFamily="18" charset="0"/>
              </a:rPr>
              <a:t>si potrebbe realizzare una collaborazione tra diversi ambiti con riferimento ad atti ad elevato rischio (ad esempio, lavoro in team che peraltro può favorire nel tempo anche una rotazione degli incarichi).  </a:t>
            </a:r>
          </a:p>
        </p:txBody>
      </p:sp>
      <p:sp>
        <p:nvSpPr>
          <p:cNvPr id="3" name="Titolo 2"/>
          <p:cNvSpPr>
            <a:spLocks noGrp="1"/>
          </p:cNvSpPr>
          <p:nvPr>
            <p:ph type="title"/>
          </p:nvPr>
        </p:nvSpPr>
        <p:spPr>
          <a:xfrm>
            <a:off x="423753" y="0"/>
            <a:ext cx="8256587" cy="666750"/>
          </a:xfrm>
        </p:spPr>
        <p:txBody>
          <a:bodyPr/>
          <a:lstStyle/>
          <a:p>
            <a:r>
              <a:rPr lang="it-IT" sz="2400" b="1" dirty="0">
                <a:latin typeface="Times New Roman" panose="02020603050405020304" pitchFamily="18" charset="0"/>
                <a:cs typeface="Times New Roman" panose="02020603050405020304" pitchFamily="18" charset="0"/>
              </a:rPr>
              <a:t>Ulteriori misure alternative alla rotazione del personale</a:t>
            </a:r>
          </a:p>
        </p:txBody>
      </p:sp>
    </p:spTree>
    <p:extLst>
      <p:ext uri="{BB962C8B-B14F-4D97-AF65-F5344CB8AC3E}">
        <p14:creationId xmlns:p14="http://schemas.microsoft.com/office/powerpoint/2010/main" val="6212348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30213" y="836712"/>
            <a:ext cx="8256587" cy="5184576"/>
          </a:xfrm>
        </p:spPr>
        <p:txBody>
          <a:bodyPr/>
          <a:lstStyle/>
          <a:p>
            <a:pPr marL="0" indent="0">
              <a:buNone/>
            </a:pPr>
            <a:r>
              <a:rPr lang="it-IT" sz="1800" dirty="0">
                <a:latin typeface="Times New Roman" panose="02020603050405020304" pitchFamily="18" charset="0"/>
                <a:cs typeface="Times New Roman" panose="02020603050405020304" pitchFamily="18" charset="0"/>
              </a:rPr>
              <a:t>Per attuare la rotazione è necessario che l’amministrazione nel proprio PTPC chiarisca i criteri, individui la fonte di disciplina e sviluppi un’adeguata programmazione della rotazione, contenuti diretti ad evitare che la rotazione sia impiegata al di fuori di un programma predeterminato e possa essere intesa o effettivamente utilizzata in maniera non funzionale alle esigenze di prevenzione di fenomeni di cattiva amministrazione e corruzione.  </a:t>
            </a:r>
          </a:p>
          <a:p>
            <a:pPr marL="0" indent="0">
              <a:buNone/>
            </a:pPr>
            <a:r>
              <a:rPr lang="it-IT" sz="1800" dirty="0">
                <a:latin typeface="Times New Roman" panose="02020603050405020304" pitchFamily="18" charset="0"/>
                <a:cs typeface="Times New Roman" panose="02020603050405020304" pitchFamily="18" charset="0"/>
              </a:rPr>
              <a:t>Tra i criteri vi sono, ad esempio: </a:t>
            </a:r>
          </a:p>
          <a:p>
            <a:pPr marL="342900" indent="-342900">
              <a:buAutoNum type="alphaLcParenR"/>
            </a:pPr>
            <a:r>
              <a:rPr lang="it-IT" sz="1800" dirty="0">
                <a:latin typeface="Times New Roman" panose="02020603050405020304" pitchFamily="18" charset="0"/>
                <a:cs typeface="Times New Roman" panose="02020603050405020304" pitchFamily="18" charset="0"/>
              </a:rPr>
              <a:t>quello dell’individuazione degli uffici da sottoporre a rotazione; </a:t>
            </a:r>
          </a:p>
          <a:p>
            <a:pPr marL="342900" indent="-342900">
              <a:buAutoNum type="alphaLcParenR"/>
            </a:pPr>
            <a:r>
              <a:rPr lang="it-IT" sz="1800" dirty="0">
                <a:latin typeface="Times New Roman" panose="02020603050405020304" pitchFamily="18" charset="0"/>
                <a:cs typeface="Times New Roman" panose="02020603050405020304" pitchFamily="18" charset="0"/>
              </a:rPr>
              <a:t>la fissazione della periodicità della rotazione; </a:t>
            </a:r>
          </a:p>
          <a:p>
            <a:pPr marL="342900" indent="-342900">
              <a:buAutoNum type="alphaLcParenR"/>
            </a:pPr>
            <a:r>
              <a:rPr lang="it-IT" sz="1800" dirty="0">
                <a:latin typeface="Times New Roman" panose="02020603050405020304" pitchFamily="18" charset="0"/>
                <a:cs typeface="Times New Roman" panose="02020603050405020304" pitchFamily="18" charset="0"/>
              </a:rPr>
              <a:t>le caratteristiche della rotazione, se funzionale o territoriale. </a:t>
            </a:r>
          </a:p>
          <a:p>
            <a:pPr marL="0" indent="0">
              <a:buNone/>
            </a:pPr>
            <a:r>
              <a:rPr lang="it-IT" sz="1800" dirty="0">
                <a:latin typeface="Times New Roman" panose="02020603050405020304" pitchFamily="18" charset="0"/>
                <a:cs typeface="Times New Roman" panose="02020603050405020304" pitchFamily="18" charset="0"/>
              </a:rPr>
              <a:t>Sui criteri di rotazione definiti nel PTPC  deve essere data preventiva e adeguata informazione alle organizzazioni sindacali, al fine di consentire la presentazione di osservazione e proposte, senza instaurare una fase di negoziazione.</a:t>
            </a:r>
          </a:p>
          <a:p>
            <a:pPr marL="0" indent="0">
              <a:buNone/>
            </a:pPr>
            <a:r>
              <a:rPr lang="it-IT" sz="18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a:xfrm>
            <a:off x="423753" y="0"/>
            <a:ext cx="8256587" cy="666750"/>
          </a:xfrm>
        </p:spPr>
        <p:txBody>
          <a:bodyPr/>
          <a:lstStyle/>
          <a:p>
            <a:r>
              <a:rPr lang="it-IT" sz="2400" b="1" dirty="0">
                <a:latin typeface="Times New Roman" panose="02020603050405020304" pitchFamily="18" charset="0"/>
                <a:cs typeface="Times New Roman" panose="02020603050405020304" pitchFamily="18" charset="0"/>
              </a:rPr>
              <a:t>La programmazione della rotazione del personale</a:t>
            </a:r>
          </a:p>
        </p:txBody>
      </p:sp>
    </p:spTree>
    <p:extLst>
      <p:ext uri="{BB962C8B-B14F-4D97-AF65-F5344CB8AC3E}">
        <p14:creationId xmlns:p14="http://schemas.microsoft.com/office/powerpoint/2010/main" val="37316027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30213" y="836712"/>
            <a:ext cx="8256587" cy="5184576"/>
          </a:xfrm>
        </p:spPr>
        <p:txBody>
          <a:bodyPr/>
          <a:lstStyle/>
          <a:p>
            <a:pPr>
              <a:buFontTx/>
              <a:buChar char="-"/>
            </a:pPr>
            <a:r>
              <a:rPr lang="it-IT" sz="1600" dirty="0">
                <a:latin typeface="Times New Roman" panose="02020603050405020304" pitchFamily="18" charset="0"/>
                <a:cs typeface="Times New Roman" panose="02020603050405020304" pitchFamily="18" charset="0"/>
              </a:rPr>
              <a:t>Programmazione pluriennale della rotazione </a:t>
            </a:r>
          </a:p>
          <a:p>
            <a:pPr marL="0" indent="0">
              <a:buNone/>
            </a:pPr>
            <a:r>
              <a:rPr lang="it-IT" sz="1600" dirty="0">
                <a:latin typeface="Times New Roman" panose="02020603050405020304" pitchFamily="18" charset="0"/>
                <a:cs typeface="Times New Roman" panose="02020603050405020304" pitchFamily="18" charset="0"/>
              </a:rPr>
              <a:t>La rotazione deve essere programmata su base pluriennale, tenendo in considerazione i vincoli soggettivi e oggettivi, dopo l’individuazione delle aree a rischio corruzione e al loro interno degli uffici maggiormente esposti.</a:t>
            </a:r>
          </a:p>
          <a:p>
            <a:pPr marL="0" indent="0">
              <a:buNone/>
            </a:pPr>
            <a:r>
              <a:rPr lang="it-IT" sz="1600" dirty="0">
                <a:latin typeface="Times New Roman" panose="02020603050405020304" pitchFamily="18" charset="0"/>
                <a:cs typeface="Times New Roman" panose="02020603050405020304" pitchFamily="18" charset="0"/>
              </a:rPr>
              <a:t>In questo modo si rende trasparente il processo di rotazione e si pongono i nessi con le altre misure di prevenzione della corruzione. </a:t>
            </a:r>
          </a:p>
          <a:p>
            <a:pPr marL="0" indent="0">
              <a:buNone/>
            </a:pPr>
            <a:r>
              <a:rPr lang="it-IT" sz="1600" dirty="0">
                <a:latin typeface="Times New Roman" panose="02020603050405020304" pitchFamily="18" charset="0"/>
                <a:cs typeface="Times New Roman" panose="02020603050405020304" pitchFamily="18" charset="0"/>
              </a:rPr>
              <a:t>La programmazione richiede non solo il coordinamento del RPCT, ma anche e soprattutto il coinvolgimento di tutti i dirigenti e dei referenti del RPCT, se presenti all’interno della struttura.  </a:t>
            </a:r>
          </a:p>
          <a:p>
            <a:pPr>
              <a:buFontTx/>
              <a:buChar char="-"/>
            </a:pPr>
            <a:r>
              <a:rPr lang="it-IT" sz="1600" dirty="0">
                <a:latin typeface="Times New Roman" panose="02020603050405020304" pitchFamily="18" charset="0"/>
                <a:cs typeface="Times New Roman" panose="02020603050405020304" pitchFamily="18" charset="0"/>
              </a:rPr>
              <a:t>Gradualità della rotazione</a:t>
            </a:r>
          </a:p>
          <a:p>
            <a:pPr marL="0" indent="0">
              <a:buNone/>
            </a:pPr>
            <a:r>
              <a:rPr lang="it-IT" sz="1600" dirty="0">
                <a:latin typeface="Times New Roman" panose="02020603050405020304" pitchFamily="18" charset="0"/>
                <a:cs typeface="Times New Roman" panose="02020603050405020304" pitchFamily="18" charset="0"/>
              </a:rPr>
              <a:t>Considerato l’impatto che la rotazione ha sull’intera struttura organizzativa, è consigliabile programmarla con gradualità per mitigare l’eventuale rallentamento dell’attività ordinaria, partendo dagli uffici più esposti e poi passando a quelli meno esposti</a:t>
            </a:r>
          </a:p>
          <a:p>
            <a:pPr marL="0" indent="0">
              <a:buNone/>
            </a:pPr>
            <a:r>
              <a:rPr lang="it-IT" sz="1600" dirty="0">
                <a:latin typeface="Times New Roman" panose="02020603050405020304" pitchFamily="18" charset="0"/>
                <a:cs typeface="Times New Roman" panose="02020603050405020304" pitchFamily="18" charset="0"/>
              </a:rPr>
              <a:t>Il principio di gradualità va applicato nello stesso anche al personale non dirigenziale, considerando prioritariamente i responsabili dei procedimenti e il personale a diretto contatto con il pubblico. </a:t>
            </a:r>
          </a:p>
          <a:p>
            <a:pPr marL="0" indent="0">
              <a:buNone/>
            </a:pPr>
            <a:r>
              <a:rPr lang="it-IT" sz="1600" dirty="0">
                <a:latin typeface="Times New Roman" panose="02020603050405020304" pitchFamily="18" charset="0"/>
                <a:cs typeface="Times New Roman" panose="02020603050405020304" pitchFamily="18" charset="0"/>
              </a:rPr>
              <a:t>Per evitare che la rotazione determini un repentino abbassamento delle competenze complessive dei singoli uffici interessati, si può programmare in tempi diversi, e quindi non simultanei, la rotazione dell’incarico dirigenziale e di quello non dirigenziale all’interno di un medesimo ufficio.  </a:t>
            </a:r>
          </a:p>
        </p:txBody>
      </p:sp>
      <p:sp>
        <p:nvSpPr>
          <p:cNvPr id="3" name="Titolo 2"/>
          <p:cNvSpPr>
            <a:spLocks noGrp="1"/>
          </p:cNvSpPr>
          <p:nvPr>
            <p:ph type="title"/>
          </p:nvPr>
        </p:nvSpPr>
        <p:spPr>
          <a:xfrm>
            <a:off x="423753" y="0"/>
            <a:ext cx="8256587" cy="666750"/>
          </a:xfrm>
        </p:spPr>
        <p:txBody>
          <a:bodyPr/>
          <a:lstStyle/>
          <a:p>
            <a:r>
              <a:rPr lang="it-IT" sz="2400" b="1" dirty="0">
                <a:latin typeface="Times New Roman" panose="02020603050405020304" pitchFamily="18" charset="0"/>
                <a:cs typeface="Times New Roman" panose="02020603050405020304" pitchFamily="18" charset="0"/>
              </a:rPr>
              <a:t>Principi di attuazione della rotazione ordinaria</a:t>
            </a:r>
          </a:p>
        </p:txBody>
      </p:sp>
    </p:spTree>
    <p:extLst>
      <p:ext uri="{BB962C8B-B14F-4D97-AF65-F5344CB8AC3E}">
        <p14:creationId xmlns:p14="http://schemas.microsoft.com/office/powerpoint/2010/main" val="1849837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30213" y="836712"/>
            <a:ext cx="8256587" cy="5184576"/>
          </a:xfrm>
        </p:spPr>
        <p:txBody>
          <a:bodyPr/>
          <a:lstStyle/>
          <a:p>
            <a:pPr marL="0" indent="0">
              <a:buNone/>
            </a:pPr>
            <a:endParaRPr lang="it-IT" sz="1600" dirty="0"/>
          </a:p>
          <a:p>
            <a:pPr marL="0" indent="0">
              <a:buNone/>
            </a:pPr>
            <a:r>
              <a:rPr lang="it-IT" sz="1800" dirty="0">
                <a:latin typeface="Times New Roman" panose="02020603050405020304" pitchFamily="18" charset="0"/>
                <a:cs typeface="Times New Roman" panose="02020603050405020304" pitchFamily="18" charset="0"/>
              </a:rPr>
              <a:t>Nel PTPC è necessario indicare le modalità con cui il RPCT effettua il monitoraggio sull’attuazione delle misure di rotazione previste e il loro coordinamento con le misure di formazione. </a:t>
            </a:r>
          </a:p>
          <a:p>
            <a:pPr marL="0" indent="0">
              <a:buNone/>
            </a:pPr>
            <a:r>
              <a:rPr lang="it-IT" sz="1800" dirty="0">
                <a:latin typeface="Times New Roman" panose="02020603050405020304" pitchFamily="18" charset="0"/>
                <a:cs typeface="Times New Roman" panose="02020603050405020304" pitchFamily="18" charset="0"/>
              </a:rPr>
              <a:t>Sia gli organi di indirizzo sia i dirigenti debbono fornire al RPCT ogni informazione utile per comprendere come la misura venga progressivamente applicata e quali siano le eventuali difficoltà riscontrate. </a:t>
            </a:r>
          </a:p>
          <a:p>
            <a:pPr marL="0" indent="0">
              <a:buNone/>
            </a:pPr>
            <a:r>
              <a:rPr lang="it-IT" sz="1800" dirty="0">
                <a:latin typeface="Times New Roman" panose="02020603050405020304" pitchFamily="18" charset="0"/>
                <a:cs typeface="Times New Roman" panose="02020603050405020304" pitchFamily="18" charset="0"/>
              </a:rPr>
              <a:t>Analogamente, il dirigente con responsabilità in materia di formazione deve rendere disponibile al RPCT ogni informazione richiesta da quest’ultimo sull’attuazione delle misure di formazione coordinate con quelle di rotazione. </a:t>
            </a:r>
          </a:p>
          <a:p>
            <a:pPr marL="0" indent="0">
              <a:buNone/>
            </a:pPr>
            <a:r>
              <a:rPr lang="it-IT" sz="1800" dirty="0">
                <a:latin typeface="Times New Roman" panose="02020603050405020304" pitchFamily="18" charset="0"/>
                <a:cs typeface="Times New Roman" panose="02020603050405020304" pitchFamily="18" charset="0"/>
              </a:rPr>
              <a:t>Nella relazione annuale il RPCT espone il livello di attuazione delle misure di rotazione e delle relative misure di formazione, motivando gli eventuali scostamenti tra misure pianificate e realizzate.  </a:t>
            </a:r>
          </a:p>
        </p:txBody>
      </p:sp>
      <p:sp>
        <p:nvSpPr>
          <p:cNvPr id="3" name="Titolo 2"/>
          <p:cNvSpPr>
            <a:spLocks noGrp="1"/>
          </p:cNvSpPr>
          <p:nvPr>
            <p:ph type="title"/>
          </p:nvPr>
        </p:nvSpPr>
        <p:spPr>
          <a:xfrm>
            <a:off x="423753" y="0"/>
            <a:ext cx="8256587" cy="666750"/>
          </a:xfrm>
        </p:spPr>
        <p:txBody>
          <a:bodyPr/>
          <a:lstStyle/>
          <a:p>
            <a:r>
              <a:rPr lang="it-IT" sz="2000" b="1" dirty="0">
                <a:latin typeface="Times New Roman" panose="02020603050405020304" pitchFamily="18" charset="0"/>
                <a:cs typeface="Times New Roman" panose="02020603050405020304" pitchFamily="18" charset="0"/>
              </a:rPr>
              <a:t>Monitoraggio e verifica dell’attuazione della rotazione ordinaria</a:t>
            </a:r>
          </a:p>
        </p:txBody>
      </p:sp>
    </p:spTree>
    <p:extLst>
      <p:ext uri="{BB962C8B-B14F-4D97-AF65-F5344CB8AC3E}">
        <p14:creationId xmlns:p14="http://schemas.microsoft.com/office/powerpoint/2010/main" val="4113545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nvSpPr>
        <p:spPr bwMode="auto">
          <a:xfrm>
            <a:off x="1187450" y="549275"/>
            <a:ext cx="7129463" cy="295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algn="ctr" eaLnBrk="1" hangingPunct="1">
              <a:spcBef>
                <a:spcPct val="0"/>
              </a:spcBef>
              <a:buClrTx/>
              <a:buSzTx/>
              <a:buFontTx/>
              <a:buNone/>
            </a:pPr>
            <a:endParaRPr lang="it-IT" altLang="it-IT" sz="3600" dirty="0"/>
          </a:p>
          <a:p>
            <a:pPr algn="ctr" eaLnBrk="1" hangingPunct="1">
              <a:spcBef>
                <a:spcPct val="0"/>
              </a:spcBef>
              <a:buClrTx/>
              <a:buSzTx/>
              <a:buFontTx/>
              <a:buNone/>
            </a:pPr>
            <a:r>
              <a:rPr lang="it-IT" altLang="it-IT" sz="3600" dirty="0">
                <a:solidFill>
                  <a:srgbClr val="666699"/>
                </a:solidFill>
              </a:rPr>
              <a:t>L’area relativa alla gestione del personale </a:t>
            </a:r>
            <a:endParaRPr lang="it-IT" altLang="it-IT" sz="2000" dirty="0">
              <a:solidFill>
                <a:srgbClr val="666699"/>
              </a:solidFill>
            </a:endParaRPr>
          </a:p>
        </p:txBody>
      </p:sp>
      <p:sp>
        <p:nvSpPr>
          <p:cNvPr id="3075" name="Rettangolo 6"/>
          <p:cNvSpPr>
            <a:spLocks noChangeArrowheads="1"/>
          </p:cNvSpPr>
          <p:nvPr/>
        </p:nvSpPr>
        <p:spPr bwMode="auto">
          <a:xfrm>
            <a:off x="1187450" y="4635500"/>
            <a:ext cx="69119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eaLnBrk="1" hangingPunct="1">
              <a:spcBef>
                <a:spcPct val="0"/>
              </a:spcBef>
              <a:buClrTx/>
              <a:buSzTx/>
              <a:buFontTx/>
              <a:buNone/>
            </a:pPr>
            <a:r>
              <a:rPr lang="it-IT" altLang="it-IT" sz="2400" dirty="0"/>
              <a:t>Claudio </a:t>
            </a:r>
            <a:r>
              <a:rPr lang="it-IT" altLang="it-IT" sz="2400" dirty="0" err="1"/>
              <a:t>Galtieri</a:t>
            </a:r>
            <a:endParaRPr lang="it-IT" altLang="it-IT" sz="2400" dirty="0"/>
          </a:p>
        </p:txBody>
      </p:sp>
    </p:spTree>
    <p:extLst>
      <p:ext uri="{BB962C8B-B14F-4D97-AF65-F5344CB8AC3E}">
        <p14:creationId xmlns:p14="http://schemas.microsoft.com/office/powerpoint/2010/main" val="22408955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30213" y="836712"/>
            <a:ext cx="8256587" cy="5184576"/>
          </a:xfrm>
        </p:spPr>
        <p:txBody>
          <a:bodyPr/>
          <a:lstStyle/>
          <a:p>
            <a:pPr marL="0" indent="0">
              <a:buNone/>
            </a:pPr>
            <a:r>
              <a:rPr lang="it-IT" sz="1600" dirty="0">
                <a:latin typeface="Times New Roman" panose="02020603050405020304" pitchFamily="18" charset="0"/>
                <a:cs typeface="Times New Roman" panose="02020603050405020304" pitchFamily="18" charset="0"/>
              </a:rPr>
              <a:t>L’ANAC suggerisce che la rotazione ordinaria venga programmata e sia prevista nell’ambito dell’atto generale approvato dall’organo di indirizzo, contenente i criteri di conferimento degli incarichi dirigenziali.</a:t>
            </a:r>
          </a:p>
          <a:p>
            <a:pPr marL="0" indent="0">
              <a:buNone/>
            </a:pPr>
            <a:r>
              <a:rPr lang="it-IT" sz="1600" dirty="0">
                <a:latin typeface="Times New Roman" panose="02020603050405020304" pitchFamily="18" charset="0"/>
                <a:cs typeface="Times New Roman" panose="02020603050405020304" pitchFamily="18" charset="0"/>
              </a:rPr>
              <a:t>Il PTPC deve fare riferimento a tale atto generale anche per evitare che la rotazione possa essere impiegata in modo poco trasparente, limitando l’indipendenza della dirigenza.</a:t>
            </a:r>
          </a:p>
          <a:p>
            <a:pPr marL="0" indent="0">
              <a:buNone/>
            </a:pPr>
            <a:r>
              <a:rPr lang="it-IT" sz="1600" dirty="0">
                <a:latin typeface="Times New Roman" panose="02020603050405020304" pitchFamily="18" charset="0"/>
                <a:cs typeface="Times New Roman" panose="02020603050405020304" pitchFamily="18" charset="0"/>
              </a:rPr>
              <a:t>Altro suggerimento riguarda gli uffici a più elevato rischio di corruzione, per i quali la durata dell’incarico dovrebbe essere fissata al limite minimo legale ,e, alla scadenza, la responsabilità dell’ufficio dovrebbe essere di regola affidata ad altro dirigente, a prescindere dall’esito della valutazione riportata dal dirigente uscente. </a:t>
            </a:r>
          </a:p>
          <a:p>
            <a:pPr marL="0" indent="0">
              <a:buNone/>
            </a:pPr>
            <a:r>
              <a:rPr lang="it-IT" sz="1600" dirty="0">
                <a:latin typeface="Times New Roman" panose="02020603050405020304" pitchFamily="18" charset="0"/>
                <a:cs typeface="Times New Roman" panose="02020603050405020304" pitchFamily="18" charset="0"/>
              </a:rPr>
              <a:t>In ogni caso, l’istituto della rotazione dirigenziale, soprattutto in determinate aree a rischio, dovrebbe essere una prassi “fisiologica”, evitando così che possa assumere carattere punitivo e/o sanzionatorio.</a:t>
            </a:r>
          </a:p>
          <a:p>
            <a:pPr marL="0" indent="0">
              <a:buNone/>
            </a:pPr>
            <a:r>
              <a:rPr lang="it-IT" sz="1600" dirty="0">
                <a:latin typeface="Times New Roman" panose="02020603050405020304" pitchFamily="18" charset="0"/>
                <a:cs typeface="Times New Roman" panose="02020603050405020304" pitchFamily="18" charset="0"/>
              </a:rPr>
              <a:t>L’ANAC, considerato che la rotazione ha effetti su tutta l’organizzazione dell’amministrazione, dovrebbe essere progressivamente applicata anche a quei dirigenti che non operano nelle aree a rischio.</a:t>
            </a:r>
          </a:p>
          <a:p>
            <a:pPr marL="0" indent="0">
              <a:buNone/>
            </a:pPr>
            <a:r>
              <a:rPr lang="it-IT" sz="1600" dirty="0">
                <a:latin typeface="Times New Roman" panose="02020603050405020304" pitchFamily="18" charset="0"/>
                <a:cs typeface="Times New Roman" panose="02020603050405020304" pitchFamily="18" charset="0"/>
              </a:rPr>
              <a:t>La mancata attuazione della rotazione deve essere congruamente motivata da parte del soggetto tenuto alla sua attuazione</a:t>
            </a:r>
          </a:p>
        </p:txBody>
      </p:sp>
      <p:sp>
        <p:nvSpPr>
          <p:cNvPr id="3" name="Titolo 2"/>
          <p:cNvSpPr>
            <a:spLocks noGrp="1"/>
          </p:cNvSpPr>
          <p:nvPr>
            <p:ph type="title"/>
          </p:nvPr>
        </p:nvSpPr>
        <p:spPr>
          <a:xfrm>
            <a:off x="423753" y="0"/>
            <a:ext cx="8256587" cy="666750"/>
          </a:xfrm>
        </p:spPr>
        <p:txBody>
          <a:bodyPr/>
          <a:lstStyle/>
          <a:p>
            <a:r>
              <a:rPr lang="it-IT" sz="2000" b="1" dirty="0">
                <a:latin typeface="Times New Roman" panose="02020603050405020304" pitchFamily="18" charset="0"/>
                <a:cs typeface="Times New Roman" panose="02020603050405020304" pitchFamily="18" charset="0"/>
              </a:rPr>
              <a:t>La rotazione del personale dirigenziale</a:t>
            </a:r>
          </a:p>
        </p:txBody>
      </p:sp>
    </p:spTree>
    <p:extLst>
      <p:ext uri="{BB962C8B-B14F-4D97-AF65-F5344CB8AC3E}">
        <p14:creationId xmlns:p14="http://schemas.microsoft.com/office/powerpoint/2010/main" val="23459976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23753" y="836712"/>
            <a:ext cx="8256587" cy="5014614"/>
          </a:xfrm>
        </p:spPr>
        <p:txBody>
          <a:bodyPr/>
          <a:lstStyle/>
          <a:p>
            <a:pPr marL="0" indent="0">
              <a:buNone/>
            </a:pPr>
            <a:r>
              <a:rPr lang="it-IT" sz="1600" dirty="0">
                <a:latin typeface="Times New Roman" panose="02020603050405020304" pitchFamily="18" charset="0"/>
                <a:cs typeface="Times New Roman" panose="02020603050405020304" pitchFamily="18" charset="0"/>
              </a:rPr>
              <a:t>La rotazione è applicabile anche ai titolari di posizione organizzativa, nei casi in cui nell’amministrazione il personale dirigenziale sia carente o del tutto assente. </a:t>
            </a:r>
          </a:p>
          <a:p>
            <a:pPr marL="0" indent="0">
              <a:buNone/>
            </a:pPr>
            <a:r>
              <a:rPr lang="it-IT" sz="1600" dirty="0">
                <a:latin typeface="Times New Roman" panose="02020603050405020304" pitchFamily="18" charset="0"/>
                <a:cs typeface="Times New Roman" panose="02020603050405020304" pitchFamily="18" charset="0"/>
              </a:rPr>
              <a:t>L’ANAC suggerisce di favorire la rotazione attraverso una procedura di interpello per individuare candidature a ricoprire ruoli di posizione organizzativa  e alta professionalità, nonché prevedere la non rinnovabilità dello stesso incarico per quanto riguarda i titolari delle posizioni organizzative. </a:t>
            </a:r>
          </a:p>
          <a:p>
            <a:pPr marL="0" indent="0">
              <a:buNone/>
            </a:pPr>
            <a:r>
              <a:rPr lang="it-IT" sz="1600" dirty="0">
                <a:latin typeface="Times New Roman" panose="02020603050405020304" pitchFamily="18" charset="0"/>
                <a:cs typeface="Times New Roman" panose="02020603050405020304" pitchFamily="18" charset="0"/>
              </a:rPr>
              <a:t>La rotazione può avvenire:</a:t>
            </a:r>
          </a:p>
          <a:p>
            <a:pPr marL="0" indent="0">
              <a:buNone/>
            </a:pPr>
            <a:r>
              <a:rPr lang="it-IT" sz="1600" dirty="0">
                <a:latin typeface="Times New Roman" panose="02020603050405020304" pitchFamily="18" charset="0"/>
                <a:cs typeface="Times New Roman" panose="02020603050405020304" pitchFamily="18" charset="0"/>
              </a:rPr>
              <a:t>- nello stesso ufficio, periodicamente (rotazione c.d. “funzionale”), ossia con un’organizzazione del lavoro basata su una modifica periodica dei compiti affidati ai dipendenti. Si possono far ruotare periodicamente i responsabili dei procedimenti o delle relative istruttorie, i funzionari componenti di commissioni e quelli che operano a diretto contatto con il pubblico,   </a:t>
            </a:r>
          </a:p>
          <a:p>
            <a:pPr marL="0" indent="0">
              <a:buFontTx/>
              <a:buChar char="-"/>
            </a:pPr>
            <a:r>
              <a:rPr lang="it-IT" sz="1600" dirty="0">
                <a:latin typeface="Times New Roman" panose="02020603050405020304" pitchFamily="18" charset="0"/>
                <a:cs typeface="Times New Roman" panose="02020603050405020304" pitchFamily="18" charset="0"/>
              </a:rPr>
              <a:t> rotazione tra uffici diversi. In questo caso la durata di permanenza nell’ufficio deve essere prefissata secondo criteri di ragionevolezza, tenuto conto anche delle esigenze organizzative. Nelle strutture complesse o con articolazioni territoriali, la rotazione può avere carattere di “rotazione territoriale”, nel rispetto delle garanzie accordate dalla legge in caso di spostamenti di questo tipo. </a:t>
            </a:r>
          </a:p>
          <a:p>
            <a:pPr marL="0" indent="0">
              <a:buNone/>
            </a:pPr>
            <a:r>
              <a:rPr lang="it-IT" sz="1600" dirty="0">
                <a:latin typeface="Times New Roman" panose="02020603050405020304" pitchFamily="18" charset="0"/>
                <a:cs typeface="Times New Roman" panose="02020603050405020304" pitchFamily="18" charset="0"/>
              </a:rPr>
              <a:t>Sull’argomento l’ANAC ha evidenziato come la rotazione territoriale possa essere scelta dall’amministrazione quando sia più funzionale all’attività di prevenzione e non si ponga in contrasto con il buon andamento e la continuità dell’attività amministrativa, a condizione che i criteri di rotazione siano previsti nel PTPCT o nei successivi atti attuativi e le scelte effettuate siano congruamente motivate.  </a:t>
            </a:r>
          </a:p>
        </p:txBody>
      </p:sp>
      <p:sp>
        <p:nvSpPr>
          <p:cNvPr id="3" name="Titolo 2"/>
          <p:cNvSpPr>
            <a:spLocks noGrp="1"/>
          </p:cNvSpPr>
          <p:nvPr>
            <p:ph type="title"/>
          </p:nvPr>
        </p:nvSpPr>
        <p:spPr>
          <a:xfrm>
            <a:off x="423753" y="0"/>
            <a:ext cx="8256587" cy="666750"/>
          </a:xfrm>
        </p:spPr>
        <p:txBody>
          <a:bodyPr/>
          <a:lstStyle/>
          <a:p>
            <a:r>
              <a:rPr lang="it-IT" sz="2000" b="1" dirty="0">
                <a:latin typeface="Times New Roman" panose="02020603050405020304" pitchFamily="18" charset="0"/>
                <a:cs typeface="Times New Roman" panose="02020603050405020304" pitchFamily="18" charset="0"/>
              </a:rPr>
              <a:t>La rotazione del personale non dirigenziale</a:t>
            </a:r>
          </a:p>
        </p:txBody>
      </p:sp>
    </p:spTree>
    <p:extLst>
      <p:ext uri="{BB962C8B-B14F-4D97-AF65-F5344CB8AC3E}">
        <p14:creationId xmlns:p14="http://schemas.microsoft.com/office/powerpoint/2010/main" val="39545133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76036BB8-68CB-4113-AE1F-E2CE252DDE86}"/>
              </a:ext>
            </a:extLst>
          </p:cNvPr>
          <p:cNvSpPr>
            <a:spLocks noGrp="1"/>
          </p:cNvSpPr>
          <p:nvPr>
            <p:ph sz="quarter" idx="1"/>
          </p:nvPr>
        </p:nvSpPr>
        <p:spPr/>
        <p:txBody>
          <a:bodyPr/>
          <a:lstStyle/>
          <a:p>
            <a:pPr marL="0" indent="0">
              <a:buNone/>
            </a:pPr>
            <a:r>
              <a:rPr lang="it-IT" sz="2000" dirty="0">
                <a:latin typeface="Times New Roman" panose="02020603050405020304" pitchFamily="18" charset="0"/>
                <a:cs typeface="Times New Roman" panose="02020603050405020304" pitchFamily="18" charset="0"/>
              </a:rPr>
              <a:t>L’ANAC ha individuato alcune posizioni infungibili: l’Avvocato comunale, il Comandante della Polizia locale e il Ragioniere-Capo (in base all’orientamento dell’Osservatorio per la finanza locale del Ministero dell’interno 26 ottobre 2018, che limita la rotazione ai soli casi di gravi irregolarità contabili).</a:t>
            </a: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L’ANAC, in esercizio dei poteri di vigilanza disciplinati con proprio Regolamento (delibera 29 marzo 2017), a seguito di contraddittorio con l’Ente, può ordinare l’adozione delle eventuali misure alternative.  </a:t>
            </a:r>
          </a:p>
          <a:p>
            <a:pPr marL="0" indent="0">
              <a:buNone/>
            </a:pPr>
            <a:endParaRPr lang="it-IT" sz="2800" dirty="0">
              <a:latin typeface="Times New Roman" panose="02020603050405020304" pitchFamily="18" charset="0"/>
              <a:cs typeface="Times New Roman" panose="02020603050405020304" pitchFamily="18" charset="0"/>
            </a:endParaRPr>
          </a:p>
          <a:p>
            <a:endParaRPr lang="it-IT" dirty="0"/>
          </a:p>
        </p:txBody>
      </p:sp>
      <p:sp>
        <p:nvSpPr>
          <p:cNvPr id="3" name="Titolo 2">
            <a:extLst>
              <a:ext uri="{FF2B5EF4-FFF2-40B4-BE49-F238E27FC236}">
                <a16:creationId xmlns:a16="http://schemas.microsoft.com/office/drawing/2014/main" id="{CCFFC0E8-330C-4DCD-83EB-BB363C18D1BC}"/>
              </a:ext>
            </a:extLst>
          </p:cNvPr>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Le posizioni «infungibili» e il potere d’ordine dell’ANAC</a:t>
            </a:r>
          </a:p>
        </p:txBody>
      </p:sp>
    </p:spTree>
    <p:extLst>
      <p:ext uri="{BB962C8B-B14F-4D97-AF65-F5344CB8AC3E}">
        <p14:creationId xmlns:p14="http://schemas.microsoft.com/office/powerpoint/2010/main" val="26935814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76036BB8-68CB-4113-AE1F-E2CE252DDE86}"/>
              </a:ext>
            </a:extLst>
          </p:cNvPr>
          <p:cNvSpPr>
            <a:spLocks noGrp="1"/>
          </p:cNvSpPr>
          <p:nvPr>
            <p:ph sz="quarter" idx="1"/>
          </p:nvPr>
        </p:nvSpPr>
        <p:spPr/>
        <p:txBody>
          <a:bodyPr/>
          <a:lstStyle/>
          <a:p>
            <a:pPr marL="0" indent="0">
              <a:buNone/>
            </a:pPr>
            <a:r>
              <a:rPr lang="it-IT" sz="1800" dirty="0">
                <a:latin typeface="Times New Roman" panose="02020603050405020304" pitchFamily="18" charset="0"/>
                <a:cs typeface="Times New Roman" panose="02020603050405020304" pitchFamily="18" charset="0"/>
              </a:rPr>
              <a:t>L’ANAC con la deliberazione 13 giugno 2018 n. 555 (provvedimento d’ordine) ha affrontato il problema dell’applicazione della rotazione nei «piccoli comuni».</a:t>
            </a:r>
          </a:p>
          <a:p>
            <a:pPr marL="0" indent="0">
              <a:buNone/>
            </a:pPr>
            <a:r>
              <a:rPr lang="it-IT" sz="1800" dirty="0">
                <a:latin typeface="Times New Roman" panose="02020603050405020304" pitchFamily="18" charset="0"/>
                <a:cs typeface="Times New Roman" panose="02020603050405020304" pitchFamily="18" charset="0"/>
              </a:rPr>
              <a:t>Al riguardo ha rilevato come moltissime amministrazioni adducono, a giustificazione dei propri inadeguati comportamenti, le piccole dimensioni del Comune, per cui la definizione  di «piccolo comune» costituisce, spesso, la linea di confine tra un’applicazione piena del PNA e un’applicazione </a:t>
            </a:r>
            <a:r>
              <a:rPr lang="it-IT" sz="1800" i="1" dirty="0">
                <a:latin typeface="Times New Roman" panose="02020603050405020304" pitchFamily="18" charset="0"/>
                <a:cs typeface="Times New Roman" panose="02020603050405020304" pitchFamily="18" charset="0"/>
              </a:rPr>
              <a:t>soft</a:t>
            </a:r>
            <a:r>
              <a:rPr lang="it-IT" sz="1800" dirty="0">
                <a:latin typeface="Times New Roman" panose="02020603050405020304" pitchFamily="18" charset="0"/>
                <a:cs typeface="Times New Roman" panose="02020603050405020304" pitchFamily="18" charset="0"/>
              </a:rPr>
              <a:t> ovvero tra un comportamento virtuoso ed uno omissivo.</a:t>
            </a:r>
          </a:p>
          <a:p>
            <a:pPr marL="0" indent="0">
              <a:buNone/>
            </a:pPr>
            <a:r>
              <a:rPr lang="it-IT" sz="1800" dirty="0">
                <a:latin typeface="Times New Roman" panose="02020603050405020304" pitchFamily="18" charset="0"/>
                <a:cs typeface="Times New Roman" panose="02020603050405020304" pitchFamily="18" charset="0"/>
              </a:rPr>
              <a:t>In ambito amministrativo la definizione di PC attualmente più diffusa è quella riportata nella Legge 6.10.2017, n. 158 recante “misure per il sostegno e la valorizzazione dei piccoli comuni” che all’art. 1, comma 2, definisce piccoli comuni quelli con popolazione residente fino a 5.000 abitanti.</a:t>
            </a:r>
          </a:p>
          <a:p>
            <a:pPr marL="0" indent="0">
              <a:buNone/>
            </a:pPr>
            <a:r>
              <a:rPr lang="it-IT" sz="1800" dirty="0">
                <a:latin typeface="Times New Roman" panose="02020603050405020304" pitchFamily="18" charset="0"/>
                <a:cs typeface="Times New Roman" panose="02020603050405020304" pitchFamily="18" charset="0"/>
              </a:rPr>
              <a:t>Nela fattispecie ha ritenuto che non può considerarsi piccolo un Comune di poco meno di 15.000 abitanti (14.352.000), adeguatamente strutturato ed organizzato, che conta circa 30 dipendenti e 9 posizioni organizzative.</a:t>
            </a:r>
          </a:p>
          <a:p>
            <a:pPr marL="0" indent="0">
              <a:buNone/>
            </a:pPr>
            <a:br>
              <a:rPr lang="it-IT" sz="1800" dirty="0">
                <a:latin typeface="Times New Roman" panose="02020603050405020304" pitchFamily="18" charset="0"/>
                <a:cs typeface="Times New Roman" panose="02020603050405020304" pitchFamily="18" charset="0"/>
              </a:rPr>
            </a:br>
            <a:r>
              <a:rPr lang="it-IT" sz="1800" dirty="0">
                <a:latin typeface="Times New Roman" panose="02020603050405020304" pitchFamily="18" charset="0"/>
                <a:cs typeface="Times New Roman" panose="02020603050405020304" pitchFamily="18" charset="0"/>
              </a:rPr>
              <a:t> </a:t>
            </a:r>
          </a:p>
          <a:p>
            <a:endParaRPr lang="it-IT" dirty="0"/>
          </a:p>
        </p:txBody>
      </p:sp>
      <p:sp>
        <p:nvSpPr>
          <p:cNvPr id="3" name="Titolo 2">
            <a:extLst>
              <a:ext uri="{FF2B5EF4-FFF2-40B4-BE49-F238E27FC236}">
                <a16:creationId xmlns:a16="http://schemas.microsoft.com/office/drawing/2014/main" id="{CCFFC0E8-330C-4DCD-83EB-BB363C18D1BC}"/>
              </a:ext>
            </a:extLst>
          </p:cNvPr>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La rotazione nei piccoli Comuni</a:t>
            </a:r>
          </a:p>
        </p:txBody>
      </p:sp>
    </p:spTree>
    <p:extLst>
      <p:ext uri="{BB962C8B-B14F-4D97-AF65-F5344CB8AC3E}">
        <p14:creationId xmlns:p14="http://schemas.microsoft.com/office/powerpoint/2010/main" val="308903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1800" dirty="0">
                <a:latin typeface="Times New Roman" panose="02020603050405020304" pitchFamily="18" charset="0"/>
                <a:cs typeface="Times New Roman" panose="02020603050405020304" pitchFamily="18" charset="0"/>
              </a:rPr>
              <a:t>L’art. 16 primo comma </a:t>
            </a:r>
            <a:r>
              <a:rPr lang="it-IT" sz="1800" dirty="0" err="1">
                <a:latin typeface="Times New Roman" panose="02020603050405020304" pitchFamily="18" charset="0"/>
                <a:cs typeface="Times New Roman" panose="02020603050405020304" pitchFamily="18" charset="0"/>
              </a:rPr>
              <a:t>lett</a:t>
            </a:r>
            <a:r>
              <a:rPr lang="it-IT" sz="1800" dirty="0">
                <a:latin typeface="Times New Roman" panose="02020603050405020304" pitchFamily="18" charset="0"/>
                <a:cs typeface="Times New Roman" panose="02020603050405020304" pitchFamily="18" charset="0"/>
              </a:rPr>
              <a:t>. l-quater del </a:t>
            </a:r>
            <a:r>
              <a:rPr lang="it-IT" sz="1800" dirty="0" err="1">
                <a:latin typeface="Times New Roman" panose="02020603050405020304" pitchFamily="18" charset="0"/>
                <a:cs typeface="Times New Roman" panose="02020603050405020304" pitchFamily="18" charset="0"/>
              </a:rPr>
              <a:t>D.Lgs.</a:t>
            </a:r>
            <a:r>
              <a:rPr lang="it-IT" sz="1800" dirty="0">
                <a:latin typeface="Times New Roman" panose="02020603050405020304" pitchFamily="18" charset="0"/>
                <a:cs typeface="Times New Roman" panose="02020603050405020304" pitchFamily="18" charset="0"/>
              </a:rPr>
              <a:t> 165/2001 (aggiunto dal D.L.  luglio 2012, n. 95 «Disposizioni urgenti per la revisione della spesa pubblica con invarianza dei servizi ai cittadini») dispone che i dirigenti degli uffici dirigenziali generali nelle Amministrazioni dello Stato «provvedono al monitoraggio delle attività nelle quali è più elevato il rischio corruzione svolte nell’Ufficio cui sono preposti, disponendo con provvedimento motivato la rotazione del personale nei casi di avvio di procedimenti penali o disciplinari per condotte di natura corruttiva». </a:t>
            </a:r>
          </a:p>
          <a:p>
            <a:pPr marL="0" indent="0">
              <a:buNone/>
            </a:pPr>
            <a:r>
              <a:rPr lang="it-IT" sz="1800" dirty="0">
                <a:latin typeface="Times New Roman" panose="02020603050405020304" pitchFamily="18" charset="0"/>
                <a:cs typeface="Times New Roman" panose="02020603050405020304" pitchFamily="18" charset="0"/>
              </a:rPr>
              <a:t>Il provvedimento di «rotazione straordinaria» costituisce quindi una misura non sanzionatoria, con carattere eventuale e cautelare, diretto «a garantire che nell’area  ove si sono verificati i fatti oggetto del procedimento penale o disciplinare siano attivate idonee misure di prevenzione del rischio corruttivo, al fine di tutelare l’immagine di imparzialità dell’amministrazione».</a:t>
            </a:r>
          </a:p>
          <a:p>
            <a:pPr marL="0" indent="0">
              <a:buNone/>
            </a:pPr>
            <a:r>
              <a:rPr lang="it-IT" sz="1800" dirty="0">
                <a:latin typeface="Times New Roman" panose="02020603050405020304" pitchFamily="18" charset="0"/>
                <a:cs typeface="Times New Roman" panose="02020603050405020304" pitchFamily="18" charset="0"/>
              </a:rPr>
              <a:t>L’ANAC, con delibera 26 marzo 2019 n. 215, ha fornito chiarimenti sui reati rilevanti, sugli obblighi delle amministrazioni  e sulle conseguenze della rotazione straordinaria.</a:t>
            </a:r>
          </a:p>
        </p:txBody>
      </p:sp>
      <p:sp>
        <p:nvSpPr>
          <p:cNvPr id="3" name="Titolo 2"/>
          <p:cNvSpPr>
            <a:spLocks noGrp="1"/>
          </p:cNvSpPr>
          <p:nvPr>
            <p:ph type="title"/>
          </p:nvPr>
        </p:nvSpPr>
        <p:spPr/>
        <p:txBody>
          <a:bodyPr/>
          <a:lstStyle/>
          <a:p>
            <a:r>
              <a:rPr lang="it-IT" sz="2400" b="1">
                <a:latin typeface="Times New Roman" panose="02020603050405020304" pitchFamily="18" charset="0"/>
                <a:cs typeface="Times New Roman" panose="02020603050405020304" pitchFamily="18" charset="0"/>
              </a:rPr>
              <a:t>La rotazione straordinaria</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40595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395536" y="1052736"/>
            <a:ext cx="8229600" cy="4802088"/>
          </a:xfrm>
        </p:spPr>
        <p:txBody>
          <a:bodyPr/>
          <a:lstStyle/>
          <a:p>
            <a:pPr marL="0" indent="0">
              <a:buNone/>
            </a:pPr>
            <a:r>
              <a:rPr lang="it-IT" sz="1800" dirty="0">
                <a:latin typeface="Times New Roman" panose="02020603050405020304" pitchFamily="18" charset="0"/>
                <a:cs typeface="Times New Roman" panose="02020603050405020304" pitchFamily="18" charset="0"/>
              </a:rPr>
              <a:t>Il riferimento all’ «avvio del procedimento» secondo l’ANAC «non può che intendersi riferita al momento in cui il soggetto viene iscritto nel registro delle notizie di reato di cui all’art. 335 Cod. proc. </a:t>
            </a:r>
            <a:r>
              <a:rPr lang="it-IT" sz="1800" dirty="0" err="1">
                <a:latin typeface="Times New Roman" panose="02020603050405020304" pitchFamily="18" charset="0"/>
                <a:cs typeface="Times New Roman" panose="02020603050405020304" pitchFamily="18" charset="0"/>
              </a:rPr>
              <a:t>pen</a:t>
            </a:r>
            <a:r>
              <a:rPr lang="it-IT" sz="1800" dirty="0">
                <a:latin typeface="Times New Roman" panose="02020603050405020304" pitchFamily="18" charset="0"/>
                <a:cs typeface="Times New Roman" panose="02020603050405020304" pitchFamily="18" charset="0"/>
              </a:rPr>
              <a:t>., in quanto è proprio con quell’atto che inizia un procedimento penale».</a:t>
            </a:r>
          </a:p>
          <a:p>
            <a:pPr marL="0" indent="0">
              <a:buNone/>
            </a:pPr>
            <a:r>
              <a:rPr lang="it-IT" sz="1800" dirty="0">
                <a:latin typeface="Times New Roman" panose="02020603050405020304" pitchFamily="18" charset="0"/>
                <a:cs typeface="Times New Roman" panose="02020603050405020304" pitchFamily="18" charset="0"/>
              </a:rPr>
              <a:t>Per venire tempestivamente a conoscenza dell’iscrizione, l’ANAC suggerisce di inserire nel Codice di comportamento il dovere dei dipendenti interessati da procedimenti penali di segnalare immediatamente all’Amministrazione l’avvio di tali procedimenti.</a:t>
            </a:r>
          </a:p>
          <a:p>
            <a:pPr marL="0" indent="0">
              <a:buNone/>
            </a:pPr>
            <a:r>
              <a:rPr lang="it-IT" sz="1800" dirty="0">
                <a:latin typeface="Times New Roman" panose="02020603050405020304" pitchFamily="18" charset="0"/>
                <a:cs typeface="Times New Roman" panose="02020603050405020304" pitchFamily="18" charset="0"/>
              </a:rPr>
              <a:t>La valutazione deve essere rinnovata al momento di conoscenza della richiesta di rinvio a giudizio. Il provvedimento motivato può attuare un trasferimento di sede del dipendente o l’attribuzione di un diverso incarico nella stessa sede. </a:t>
            </a:r>
          </a:p>
          <a:p>
            <a:pPr marL="0" indent="0">
              <a:buNone/>
            </a:pPr>
            <a:r>
              <a:rPr lang="it-IT" sz="1800" dirty="0">
                <a:latin typeface="Times New Roman" panose="02020603050405020304" pitchFamily="18" charset="0"/>
                <a:cs typeface="Times New Roman" panose="02020603050405020304" pitchFamily="18" charset="0"/>
              </a:rPr>
              <a:t>Secondo le linee guida la rotazione dovrebbe avere una durata inferiore a 5 anni (previsti dalla L. 97/2001), durata che dovrebbe essere inserita nel Regolamento del personale. </a:t>
            </a:r>
          </a:p>
          <a:p>
            <a:pPr marL="0" indent="0">
              <a:buNone/>
            </a:pPr>
            <a:r>
              <a:rPr lang="it-IT" sz="1800" dirty="0">
                <a:latin typeface="Times New Roman" panose="02020603050405020304" pitchFamily="18" charset="0"/>
                <a:cs typeface="Times New Roman" panose="02020603050405020304" pitchFamily="18" charset="0"/>
              </a:rPr>
              <a:t>Nell’ipotesi di impossibilità oggettiva di assegnazione ad altro Ufficio, il dipendente è posto in aspettativa o in disponibilità con conservazione del trattamento economico. </a:t>
            </a: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611560" y="0"/>
            <a:ext cx="8174235" cy="882352"/>
          </a:xfrm>
        </p:spPr>
        <p:txBody>
          <a:bodyPr/>
          <a:lstStyle/>
          <a:p>
            <a:r>
              <a:rPr lang="it-IT" sz="2400" b="1" dirty="0">
                <a:latin typeface="Times New Roman" panose="02020603050405020304" pitchFamily="18" charset="0"/>
                <a:cs typeface="Times New Roman" panose="02020603050405020304" pitchFamily="18" charset="0"/>
              </a:rPr>
              <a:t>I presupposti e l’attuazione della rotazione straordinaria</a:t>
            </a:r>
          </a:p>
        </p:txBody>
      </p:sp>
    </p:spTree>
    <p:extLst>
      <p:ext uri="{BB962C8B-B14F-4D97-AF65-F5344CB8AC3E}">
        <p14:creationId xmlns:p14="http://schemas.microsoft.com/office/powerpoint/2010/main" val="32302015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395536" y="692696"/>
            <a:ext cx="8229600" cy="5162128"/>
          </a:xfrm>
        </p:spPr>
        <p:txBody>
          <a:bodyPr/>
          <a:lstStyle/>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Il provvedimento attuativo della rotazione straordinaria, pur non avendo carattere disciplinare o sanzionatorio, deve essere preceduto da una fase di contraddittorio con l’interessato (se compatibile con l’immediatezza) e deve essere adeguatamente motivato con indicazione dei criteri con cui è stata valutata la condotta del dipendente e il suo trasferimento ad altro ufficio o attività, in relazione ai fattori esterni (profilo di immagine) e interni (impatto sull’attività stessa e sui colleghi).</a:t>
            </a:r>
          </a:p>
          <a:p>
            <a:pPr marL="0" indent="0">
              <a:buNone/>
            </a:pPr>
            <a:r>
              <a:rPr lang="it-IT" sz="1800" dirty="0">
                <a:latin typeface="Times New Roman" panose="02020603050405020304" pitchFamily="18" charset="0"/>
                <a:cs typeface="Times New Roman" panose="02020603050405020304" pitchFamily="18" charset="0"/>
              </a:rPr>
              <a:t>Altro carattere fondamentale è la tempestività e cioè l’immediatezza rispetto al momento in cui si è avuta conoscenza dell’esistenza della pendenza penale, conoscenza che può avvenire in qualsiasi modo, anche da notizie di stampa o dei mass-media.</a:t>
            </a:r>
          </a:p>
          <a:p>
            <a:pPr marL="0" indent="0">
              <a:buNone/>
            </a:pPr>
            <a:r>
              <a:rPr lang="it-IT" sz="1800" dirty="0">
                <a:latin typeface="Times New Roman" panose="02020603050405020304" pitchFamily="18" charset="0"/>
                <a:cs typeface="Times New Roman" panose="02020603050405020304" pitchFamily="18" charset="0"/>
              </a:rPr>
              <a:t>A questo riguardo nel codice di comportamento dovrebbe essere inserito il dovere del dipendente interessato dal procedimento penale di segnalare immediatamente all’amministrazione la pendenza del procedimento stesso.</a:t>
            </a:r>
          </a:p>
          <a:p>
            <a:pPr marL="0" indent="0">
              <a:buNone/>
            </a:pPr>
            <a:r>
              <a:rPr lang="it-IT" sz="1800" dirty="0">
                <a:latin typeface="Times New Roman" panose="02020603050405020304" pitchFamily="18" charset="0"/>
                <a:cs typeface="Times New Roman" panose="02020603050405020304" pitchFamily="18" charset="0"/>
              </a:rPr>
              <a:t>Quanto alla durata del provvedimento, in assenza di espressa previsione normativa, l’ANAC suggerisce di prevederla in sede di regolamento sull’organizzazione degli uffici, anziché definirla di volta in volta.</a:t>
            </a:r>
          </a:p>
          <a:p>
            <a:pPr marL="0" indent="0">
              <a:buNone/>
            </a:pPr>
            <a:r>
              <a:rPr lang="it-IT" sz="1800" dirty="0">
                <a:latin typeface="Times New Roman" panose="02020603050405020304" pitchFamily="18" charset="0"/>
                <a:cs typeface="Times New Roman" panose="02020603050405020304" pitchFamily="18" charset="0"/>
              </a:rPr>
              <a:t> </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556196" y="0"/>
            <a:ext cx="8229600" cy="476672"/>
          </a:xfrm>
        </p:spPr>
        <p:txBody>
          <a:bodyPr/>
          <a:lstStyle/>
          <a:p>
            <a:r>
              <a:rPr lang="it-IT" sz="2000" b="1" dirty="0">
                <a:latin typeface="Times New Roman" panose="02020603050405020304" pitchFamily="18" charset="0"/>
                <a:cs typeface="Times New Roman" panose="02020603050405020304" pitchFamily="18" charset="0"/>
              </a:rPr>
              <a:t>Il procedimento per  l’attuazione della rotazione straordinaria</a:t>
            </a:r>
          </a:p>
        </p:txBody>
      </p:sp>
    </p:spTree>
    <p:extLst>
      <p:ext uri="{BB962C8B-B14F-4D97-AF65-F5344CB8AC3E}">
        <p14:creationId xmlns:p14="http://schemas.microsoft.com/office/powerpoint/2010/main" val="5614749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395536" y="692696"/>
            <a:ext cx="8229600" cy="5162128"/>
          </a:xfrm>
        </p:spPr>
        <p:txBody>
          <a:bodyPr/>
          <a:lstStyle/>
          <a:p>
            <a:pPr marL="0" indent="0">
              <a:buNone/>
            </a:pPr>
            <a:r>
              <a:rPr lang="it-IT" sz="1800" dirty="0">
                <a:latin typeface="Times New Roman" panose="02020603050405020304" pitchFamily="18" charset="0"/>
                <a:cs typeface="Times New Roman" panose="02020603050405020304" pitchFamily="18" charset="0"/>
              </a:rPr>
              <a:t> </a:t>
            </a:r>
            <a:r>
              <a:rPr lang="it-IT" sz="1600" dirty="0">
                <a:latin typeface="Times New Roman" panose="02020603050405020304" pitchFamily="18" charset="0"/>
                <a:cs typeface="Times New Roman" panose="02020603050405020304" pitchFamily="18" charset="0"/>
              </a:rPr>
              <a:t>1. Salva l'applicazione della sospensione dal servizio in conformità a quanto previsto dai rispettivi ordinamenti, quando nei confronti di un dipendente di amministrazioni o di enti pubblici ovvero di enti a prevalente partecipazione pubblica è disposto il giudizio per alcuni dei delitti previsti dagli articoli 314, primo comma, 317, 318, 319, 319-ter ((, 319-quater)) e 320 del codice penale e dall'articolo 3 della legge 9 dicembre 1941, n. 1383, l'amministrazione di appartenenza lo trasferisce ad un ufficio diverso da quello in cui prestava servizio al momento del fatto, con attribuzione di funzioni corrispondenti, per inquadramento, mansioni e prospettive di carriera, a quelle svolte in precedenza. L'amministrazione di appartenenza, in relazione alla propria organizzazione, può procedere al trasferimento di sede, o alla attribuzione di un incarico differente da quello già svolto dal dipendente, in presenza di evidenti motivi di opportunità circa la permanenza del dipendente nell'ufficio in considerazione del discredito che l'amministrazione stessa può ricevere da tale permanenza. </a:t>
            </a:r>
          </a:p>
          <a:p>
            <a:pPr marL="0" indent="0">
              <a:buNone/>
            </a:pPr>
            <a:r>
              <a:rPr lang="it-IT" sz="1600" dirty="0">
                <a:latin typeface="Times New Roman" panose="02020603050405020304" pitchFamily="18" charset="0"/>
                <a:cs typeface="Times New Roman" panose="02020603050405020304" pitchFamily="18" charset="0"/>
              </a:rPr>
              <a:t>2. Qualora, in ragione della qualifica rivestita, ovvero per obiettivi motivi organizzativi, non sia possibile attuare il trasferimento di ufficio, il dipendente è posto in posizione di aspettativa o di disponibilità, con diritto al trattamento economico in godimento salvo che per gli emolumenti strettamente connessi alle presenze in servizio, in base alle disposizioni dell'ordinamento dell'amministrazione di appartenenza. </a:t>
            </a:r>
          </a:p>
          <a:p>
            <a:pPr marL="514350" indent="-514350">
              <a:buAutoNum type="arabicPeriod"/>
            </a:pPr>
            <a:r>
              <a:rPr lang="it-IT" sz="16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a:xfrm>
            <a:off x="556196" y="0"/>
            <a:ext cx="8229600" cy="476672"/>
          </a:xfrm>
        </p:spPr>
        <p:txBody>
          <a:bodyPr/>
          <a:lstStyle/>
          <a:p>
            <a:r>
              <a:rPr lang="it-IT" sz="2000" b="1" dirty="0">
                <a:latin typeface="Times New Roman" panose="02020603050405020304" pitchFamily="18" charset="0"/>
                <a:cs typeface="Times New Roman" panose="02020603050405020304" pitchFamily="18" charset="0"/>
              </a:rPr>
              <a:t>L’art. 3 della L.  2001 n. 97 </a:t>
            </a:r>
          </a:p>
        </p:txBody>
      </p:sp>
    </p:spTree>
    <p:extLst>
      <p:ext uri="{BB962C8B-B14F-4D97-AF65-F5344CB8AC3E}">
        <p14:creationId xmlns:p14="http://schemas.microsoft.com/office/powerpoint/2010/main" val="1264843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395536" y="692696"/>
            <a:ext cx="8229600" cy="5162128"/>
          </a:xfrm>
        </p:spPr>
        <p:txBody>
          <a:bodyPr/>
          <a:lstStyle/>
          <a:p>
            <a:pPr marL="0" indent="0">
              <a:buNone/>
            </a:pPr>
            <a:r>
              <a:rPr lang="it-IT" sz="1800" dirty="0">
                <a:latin typeface="Times New Roman" panose="02020603050405020304" pitchFamily="18" charset="0"/>
                <a:cs typeface="Times New Roman" panose="02020603050405020304" pitchFamily="18" charset="0"/>
              </a:rPr>
              <a:t> </a:t>
            </a:r>
            <a:r>
              <a:rPr lang="it-IT" sz="1600" dirty="0">
                <a:latin typeface="Times New Roman" panose="02020603050405020304" pitchFamily="18" charset="0"/>
                <a:cs typeface="Times New Roman" panose="02020603050405020304" pitchFamily="18" charset="0"/>
              </a:rPr>
              <a:t>3. Salvo che il dipendente chieda di rimanere presso il nuovo ufficio o di continuare ad esercitare le nuove funzioni, i provvedimenti di cui ai commi 1 e 2 perdono efficacia se per il fatto è pronunciata sentenza di proscioglimento o di assoluzione anche non definitiva e, in ogni caso, decorsi cinque anni dalla loro adozione, sempre che non sia intervenuta sentenza di condanna definitiva. In caso di proscioglimento o di assoluzione anche non definitiva, l'amministrazione, sentito l'interessato, adotta i provvedimenti consequenziali nei dieci giorni successivi alla comunicazione della sentenza, anche a cura dell'interessato. </a:t>
            </a:r>
          </a:p>
          <a:p>
            <a:pPr marL="0" indent="0">
              <a:buNone/>
            </a:pPr>
            <a:r>
              <a:rPr lang="it-IT" sz="1600" dirty="0">
                <a:latin typeface="Times New Roman" panose="02020603050405020304" pitchFamily="18" charset="0"/>
                <a:cs typeface="Times New Roman" panose="02020603050405020304" pitchFamily="18" charset="0"/>
              </a:rPr>
              <a:t>4. Nei casi previsti nel comma 3, in presenza di obiettive e motivate ragioni per le quali la riassegnazione all'ufficio originariamente coperto sia di pregiudizio alla funzionalità di quest'ultimo, l'amministrazione di appartenenza può non dare corso al rientro. </a:t>
            </a:r>
          </a:p>
          <a:p>
            <a:pPr marL="0" indent="0">
              <a:buNone/>
            </a:pPr>
            <a:r>
              <a:rPr lang="it-IT" sz="1600" dirty="0">
                <a:latin typeface="Times New Roman" panose="02020603050405020304" pitchFamily="18" charset="0"/>
                <a:cs typeface="Times New Roman" panose="02020603050405020304" pitchFamily="18" charset="0"/>
              </a:rPr>
              <a:t>5. Dopo il comma 1 dell'articolo 133 delle norme di attuazione, di coordinamento e transitorie del codice di procedura penale, approvate con decreto legislativo 28 luglio 1989, n. 271, è aggiunto il seguente: "1-bis. Il decreto [che dispone il giudizio] è altresì comunicato alle amministrazioni o enti di appartenenza quando è emesso nei confronti di dipendenti di amministrazioni pubbliche o di enti pubblici ovvero di enti a prevalente partecipazione pubblica, per alcuno dei delitti previsti dagli articoli 314, primo comma, 317, 318, 319, 319-ter e 320 del codice penale e dall'articolo 3 della legge 9 dicembre 1941, n. 1383".</a:t>
            </a:r>
          </a:p>
        </p:txBody>
      </p:sp>
      <p:sp>
        <p:nvSpPr>
          <p:cNvPr id="3" name="Titolo 2"/>
          <p:cNvSpPr>
            <a:spLocks noGrp="1"/>
          </p:cNvSpPr>
          <p:nvPr>
            <p:ph type="title"/>
          </p:nvPr>
        </p:nvSpPr>
        <p:spPr>
          <a:xfrm>
            <a:off x="556196" y="0"/>
            <a:ext cx="8229600" cy="476672"/>
          </a:xfrm>
        </p:spPr>
        <p:txBody>
          <a:bodyPr/>
          <a:lstStyle/>
          <a:p>
            <a:r>
              <a:rPr lang="it-IT" sz="2000" b="1" dirty="0">
                <a:latin typeface="Times New Roman" panose="02020603050405020304" pitchFamily="18" charset="0"/>
                <a:cs typeface="Times New Roman" panose="02020603050405020304" pitchFamily="18" charset="0"/>
              </a:rPr>
              <a:t>L’art. 3 della L.  2001 n. 97 </a:t>
            </a:r>
          </a:p>
        </p:txBody>
      </p:sp>
    </p:spTree>
    <p:extLst>
      <p:ext uri="{BB962C8B-B14F-4D97-AF65-F5344CB8AC3E}">
        <p14:creationId xmlns:p14="http://schemas.microsoft.com/office/powerpoint/2010/main" val="20616371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395536" y="692696"/>
            <a:ext cx="8229600" cy="5162128"/>
          </a:xfrm>
        </p:spPr>
        <p:txBody>
          <a:bodyPr/>
          <a:lstStyle/>
          <a:p>
            <a:pPr marL="0" indent="0">
              <a:buNone/>
            </a:pPr>
            <a:r>
              <a:rPr lang="it-IT" sz="1800" dirty="0">
                <a:latin typeface="Times New Roman" panose="02020603050405020304" pitchFamily="18" charset="0"/>
                <a:cs typeface="Times New Roman" panose="02020603050405020304" pitchFamily="18" charset="0"/>
              </a:rPr>
              <a:t>A causa della particolare qualifica e posizione rivestita può determinarsi l’impossibilità di procedere alla rotazione, che deve fondarsi su ragioni oggettive (impossibilità di individuare un ufficio o mansione corrispondente) e non riferite alla «insostituibilità» della persona.</a:t>
            </a:r>
          </a:p>
          <a:p>
            <a:pPr marL="0" indent="0">
              <a:buNone/>
            </a:pPr>
            <a:r>
              <a:rPr lang="it-IT" sz="1800" dirty="0">
                <a:latin typeface="Times New Roman" panose="02020603050405020304" pitchFamily="18" charset="0"/>
                <a:cs typeface="Times New Roman" panose="02020603050405020304" pitchFamily="18" charset="0"/>
              </a:rPr>
              <a:t>In questo caso per i dipendenti deve essere disposto il collocamento in aspettativa o la messa in disponibilità, con conservazione del trattamento economico, mentre per i non dipendenti deve essere disposta la revoca dell’incarico.</a:t>
            </a:r>
          </a:p>
          <a:p>
            <a:pPr marL="0" indent="0">
              <a:buNone/>
            </a:pPr>
            <a:r>
              <a:rPr lang="it-IT" sz="1800" dirty="0">
                <a:latin typeface="Times New Roman" panose="02020603050405020304" pitchFamily="18" charset="0"/>
                <a:cs typeface="Times New Roman" panose="02020603050405020304" pitchFamily="18" charset="0"/>
              </a:rPr>
              <a:t>L’adozione del provvedimento di rotazione deve essere coordinata con l’esercizio del potere disciplinare.</a:t>
            </a:r>
          </a:p>
          <a:p>
            <a:pPr marL="0" indent="0">
              <a:buNone/>
            </a:pPr>
            <a:r>
              <a:rPr lang="it-IT" sz="1800" dirty="0">
                <a:latin typeface="Times New Roman" panose="02020603050405020304" pitchFamily="18" charset="0"/>
                <a:cs typeface="Times New Roman" panose="02020603050405020304" pitchFamily="18" charset="0"/>
              </a:rPr>
              <a:t>In caso di successivo rinvio a giudizio deve procedersi al trasferimento ex legge 97/2001, con necessità di  coordinare la misura con quella in precedenza attuata (conferma del trasferimento già disposto o nuovo trasferimento), con provvedimento adeguatamente motivato.</a:t>
            </a:r>
          </a:p>
          <a:p>
            <a:pPr marL="0" indent="0">
              <a:buNone/>
            </a:pPr>
            <a:r>
              <a:rPr lang="it-IT" sz="1800" dirty="0">
                <a:latin typeface="Times New Roman" panose="02020603050405020304" pitchFamily="18" charset="0"/>
                <a:cs typeface="Times New Roman" panose="02020603050405020304" pitchFamily="18" charset="0"/>
              </a:rPr>
              <a:t>Nel caso di dirigenti, la rotazione comporta l’anticipata revoca del conferimento dell’incarico dirigenziale e l’attribuzione di un nuovo incarico, ovvero, in caso di impossibile preposizione ad un ufficio, l’assegnazione ad altre funzioni (consulenza, ricerca etc.)</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556196" y="0"/>
            <a:ext cx="8229600" cy="476672"/>
          </a:xfrm>
        </p:spPr>
        <p:txBody>
          <a:bodyPr/>
          <a:lstStyle/>
          <a:p>
            <a:r>
              <a:rPr lang="it-IT" sz="2000" b="1" dirty="0">
                <a:latin typeface="Times New Roman" panose="02020603050405020304" pitchFamily="18" charset="0"/>
                <a:cs typeface="Times New Roman" panose="02020603050405020304" pitchFamily="18" charset="0"/>
              </a:rPr>
              <a:t>Il procedimento per  l’attuazione della rotazione straordinaria </a:t>
            </a:r>
          </a:p>
        </p:txBody>
      </p:sp>
    </p:spTree>
    <p:extLst>
      <p:ext uri="{BB962C8B-B14F-4D97-AF65-F5344CB8AC3E}">
        <p14:creationId xmlns:p14="http://schemas.microsoft.com/office/powerpoint/2010/main" val="4123691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endParaRPr lang="it-IT" sz="2000" dirty="0">
              <a:latin typeface="Times New Roman" panose="02020603050405020304" pitchFamily="18" charset="0"/>
              <a:cs typeface="Times New Roman" panose="02020603050405020304" pitchFamily="18" charset="0"/>
            </a:endParaRPr>
          </a:p>
          <a:p>
            <a:pPr>
              <a:buFontTx/>
              <a:buChar char="-"/>
            </a:pPr>
            <a:r>
              <a:rPr lang="it-IT" sz="2000" dirty="0">
                <a:latin typeface="Times New Roman" panose="02020603050405020304" pitchFamily="18" charset="0"/>
                <a:cs typeface="Times New Roman" panose="02020603050405020304" pitchFamily="18" charset="0"/>
              </a:rPr>
              <a:t>Art.54 secondo comma: «I cittadini cui sono affidate funzioni pubbliche hanno il dovere di adempierle con disciplina ed onore, prestando giuramento nei casi stabiliti dalla legge».</a:t>
            </a:r>
          </a:p>
          <a:p>
            <a:pPr>
              <a:buFontTx/>
              <a:buChar char="-"/>
            </a:pPr>
            <a:r>
              <a:rPr lang="it-IT" sz="2000" dirty="0">
                <a:latin typeface="Times New Roman" panose="02020603050405020304" pitchFamily="18" charset="0"/>
                <a:cs typeface="Times New Roman" panose="02020603050405020304" pitchFamily="18" charset="0"/>
              </a:rPr>
              <a:t> Art.97 secondo comma: «I pubblici uffici sono organizzati secondo disposizioni di legge, in modo che siano assicurati il buon andamento e l’imparzialità dell’amministrazione.»</a:t>
            </a:r>
          </a:p>
          <a:p>
            <a:pPr>
              <a:buFontTx/>
              <a:buChar char="-"/>
            </a:pPr>
            <a:r>
              <a:rPr lang="it-IT" sz="2000" dirty="0">
                <a:latin typeface="Times New Roman" panose="02020603050405020304" pitchFamily="18" charset="0"/>
                <a:cs typeface="Times New Roman" panose="02020603050405020304" pitchFamily="18" charset="0"/>
              </a:rPr>
              <a:t>Art.98 primo comma: «I pubblici impiegati sono al servizio esclusivo della Nazione.»</a:t>
            </a: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I principi della Costituzione</a:t>
            </a:r>
          </a:p>
        </p:txBody>
      </p:sp>
    </p:spTree>
    <p:extLst>
      <p:ext uri="{BB962C8B-B14F-4D97-AF65-F5344CB8AC3E}">
        <p14:creationId xmlns:p14="http://schemas.microsoft.com/office/powerpoint/2010/main" val="17811501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395536" y="692696"/>
            <a:ext cx="8229600" cy="5162128"/>
          </a:xfrm>
        </p:spPr>
        <p:txBody>
          <a:bodyPr/>
          <a:lstStyle/>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L’art. 129 </a:t>
            </a:r>
            <a:r>
              <a:rPr lang="it-IT" sz="1800" dirty="0" err="1">
                <a:latin typeface="Times New Roman" panose="02020603050405020304" pitchFamily="18" charset="0"/>
                <a:cs typeface="Times New Roman" panose="02020603050405020304" pitchFamily="18" charset="0"/>
              </a:rPr>
              <a:t>disp.att</a:t>
            </a:r>
            <a:r>
              <a:rPr lang="it-IT" sz="1800" dirty="0">
                <a:latin typeface="Times New Roman" panose="02020603050405020304" pitchFamily="18" charset="0"/>
                <a:cs typeface="Times New Roman" panose="02020603050405020304" pitchFamily="18" charset="0"/>
              </a:rPr>
              <a:t>. Cod. proc. Pen. dispone che «Quando esercita l’azione penale nei confronti di un impiegato dello Stato o di altro ente pubblico, il pubblico ministero informa l’autorità da cui l’impiegato dipende, dando notizia dell’imputazione».</a:t>
            </a:r>
          </a:p>
          <a:p>
            <a:pPr marL="0" indent="0">
              <a:buNone/>
            </a:pPr>
            <a:r>
              <a:rPr lang="it-IT" sz="1800" dirty="0">
                <a:latin typeface="Times New Roman" panose="02020603050405020304" pitchFamily="18" charset="0"/>
                <a:cs typeface="Times New Roman" panose="02020603050405020304" pitchFamily="18" charset="0"/>
              </a:rPr>
              <a:t>La comunicazione ricevuta deve essere immediatamente trasmessa al RPCT per consentirgli di valutare la situazione alla luce delle misure previste dal PTPC</a:t>
            </a:r>
          </a:p>
          <a:p>
            <a:pPr marL="0" indent="0">
              <a:buNone/>
            </a:pPr>
            <a:r>
              <a:rPr lang="it-IT" sz="1800" dirty="0">
                <a:latin typeface="Times New Roman" panose="02020603050405020304" pitchFamily="18" charset="0"/>
                <a:cs typeface="Times New Roman" panose="02020603050405020304" pitchFamily="18" charset="0"/>
              </a:rPr>
              <a:t>Nel caso in cui il dipendente interessato dal procedimento penale sia proprio il RPCT l’amministrazione deve valutare la possibilità di revocare l’incarico, revoca che deve essere immediatamente disposta con trasferimento ad altro ufficio nel caso di rinvio a giudizio.</a:t>
            </a:r>
          </a:p>
          <a:p>
            <a:pPr marL="0" indent="0">
              <a:buNone/>
            </a:pPr>
            <a:r>
              <a:rPr lang="it-IT" sz="1800" dirty="0">
                <a:latin typeface="Times New Roman" panose="02020603050405020304" pitchFamily="18" charset="0"/>
                <a:cs typeface="Times New Roman" panose="02020603050405020304" pitchFamily="18" charset="0"/>
              </a:rPr>
              <a:t>Nel caso di condanna per reati non previsti espressamente dalla legge 97/2001 l’amministrazione può chiedere parere all’ANAC, cui comunque deve essere tempestivamente comunicato il provvedimento di revoca dell’incarico di RPCT.</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556196" y="0"/>
            <a:ext cx="8229600" cy="476672"/>
          </a:xfrm>
        </p:spPr>
        <p:txBody>
          <a:bodyPr/>
          <a:lstStyle/>
          <a:p>
            <a:r>
              <a:rPr lang="it-IT" sz="2000" b="1" dirty="0">
                <a:latin typeface="Times New Roman" panose="02020603050405020304" pitchFamily="18" charset="0"/>
                <a:cs typeface="Times New Roman" panose="02020603050405020304" pitchFamily="18" charset="0"/>
              </a:rPr>
              <a:t>L’art. 129 disp. att. Cod. proc. </a:t>
            </a:r>
            <a:r>
              <a:rPr lang="it-IT" sz="2000" b="1" dirty="0" err="1">
                <a:latin typeface="Times New Roman" panose="02020603050405020304" pitchFamily="18" charset="0"/>
                <a:cs typeface="Times New Roman" panose="02020603050405020304" pitchFamily="18" charset="0"/>
              </a:rPr>
              <a:t>pen</a:t>
            </a:r>
            <a:r>
              <a:rPr lang="it-IT" sz="2000" b="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818924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2000" dirty="0">
                <a:latin typeface="Times New Roman" panose="02020603050405020304" pitchFamily="18" charset="0"/>
                <a:cs typeface="Times New Roman" panose="02020603050405020304" pitchFamily="18" charset="0"/>
              </a:rPr>
              <a:t>Art. 53 del T.U. n. 165 del 2001:</a:t>
            </a:r>
          </a:p>
          <a:p>
            <a:pPr marL="0" indent="0">
              <a:buNone/>
            </a:pPr>
            <a:r>
              <a:rPr lang="it-IT" sz="2000" dirty="0">
                <a:latin typeface="Times New Roman" panose="02020603050405020304" pitchFamily="18" charset="0"/>
                <a:cs typeface="Times New Roman" panose="02020603050405020304" pitchFamily="18" charset="0"/>
              </a:rPr>
              <a:t>Comma 2: «Le pubbliche amministrazioni non possono conferire ai dipendenti incarichi, non compresi nei compiti e doveri di ufficio, che non siano espressamente previsti o disciplinati da legge o altre fonti normative, o che non siano espressamente autorizzati».</a:t>
            </a:r>
          </a:p>
          <a:p>
            <a:pPr marL="0" indent="0">
              <a:buNone/>
            </a:pPr>
            <a:r>
              <a:rPr lang="it-IT" sz="2000" dirty="0">
                <a:latin typeface="Times New Roman" panose="02020603050405020304" pitchFamily="18" charset="0"/>
                <a:cs typeface="Times New Roman" panose="02020603050405020304" pitchFamily="18" charset="0"/>
              </a:rPr>
              <a:t>Comma 5: «In ogni caso, il conferimento operato direttamente dall’amministrazione, nonché l’autorizzazione all’esercizio di incarichi che provengano da amministrazione pubblica diversa da quella di appartenenza, ovvero da società o persone fisiche, che svolgano attività d’impresa o commerciale, sono disposti dai rispettivi organi competenti secondo criteri oggettivi e predeterminati, che tengano conto della specifica professionalità, tali da escludere casi di incompatibilità, sia di diritto che di fatto, nell’interesse del buon andamento della pubblica amministrazione o situazioni di conflitto, anche potenziale, di interessi, che pregiudichino l’esercizio imparziale delle funzioni attribuite al dipendente». </a:t>
            </a:r>
          </a:p>
          <a:p>
            <a:pPr marL="0" indent="0">
              <a:buNone/>
            </a:pPr>
            <a:r>
              <a:rPr lang="it-IT" sz="2000" dirty="0">
                <a:latin typeface="Times New Roman" panose="02020603050405020304" pitchFamily="18" charset="0"/>
                <a:cs typeface="Times New Roman" panose="02020603050405020304" pitchFamily="18" charset="0"/>
              </a:rPr>
              <a:t> </a:t>
            </a:r>
          </a:p>
          <a:p>
            <a:pPr marL="0" indent="0">
              <a:buNone/>
            </a:pPr>
            <a:r>
              <a:rPr lang="it-IT" sz="2000" dirty="0">
                <a:latin typeface="Times New Roman" panose="02020603050405020304" pitchFamily="18" charset="0"/>
                <a:cs typeface="Times New Roman" panose="02020603050405020304" pitchFamily="18" charset="0"/>
              </a:rPr>
              <a:t> </a:t>
            </a:r>
          </a:p>
          <a:p>
            <a:pPr marL="0" indent="0">
              <a:buNone/>
            </a:pPr>
            <a:r>
              <a:rPr lang="it-IT" sz="2000" dirty="0">
                <a:latin typeface="Times New Roman" panose="02020603050405020304" pitchFamily="18" charset="0"/>
                <a:cs typeface="Times New Roman" panose="02020603050405020304" pitchFamily="18" charset="0"/>
              </a:rPr>
              <a:t> </a:t>
            </a: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Le attività extraistituzionali</a:t>
            </a:r>
          </a:p>
        </p:txBody>
      </p:sp>
    </p:spTree>
    <p:extLst>
      <p:ext uri="{BB962C8B-B14F-4D97-AF65-F5344CB8AC3E}">
        <p14:creationId xmlns:p14="http://schemas.microsoft.com/office/powerpoint/2010/main" val="10632120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2000" dirty="0">
                <a:latin typeface="Times New Roman" panose="02020603050405020304" pitchFamily="18" charset="0"/>
                <a:cs typeface="Times New Roman" panose="02020603050405020304" pitchFamily="18" charset="0"/>
              </a:rPr>
              <a:t>Art. 53 del T.U. n. 165 del 2001:</a:t>
            </a:r>
          </a:p>
          <a:p>
            <a:pPr marL="0" indent="0">
              <a:buNone/>
            </a:pPr>
            <a:r>
              <a:rPr lang="it-IT" sz="2000" dirty="0">
                <a:latin typeface="Times New Roman" panose="02020603050405020304" pitchFamily="18" charset="0"/>
                <a:cs typeface="Times New Roman" panose="02020603050405020304" pitchFamily="18" charset="0"/>
              </a:rPr>
              <a:t>Comma 6: «I commi da 7 a 13 del presente articolo si applicano ai dipendenti della amministrazioni pubbliche di cui all’art. 1, comma 2, …con esclusione dei dipendenti con rapporto di lavoro  tempo parziale con prestazione lavorativa non superiore al cinquanta per cento di quella  tempo pieno, dei docenti universitari a tempo definito e delle altre categorie di dipendenti pubblici ai quali è consentito da disposizioni speciali lo svolgimento di attività libero-professionali. Sono nulli tutti gli atti e provvedimenti comunque denominati, regolamentari e amministrativi, adottati dalle amministrazioni di appartenenza in contrasto con il presente comma. Gli incarichi retribuiti, di cui ai commi seguenti, sono tutti gli incarichi, anche occasionali, non compresi nei compiti e doveri di ufficio, per i quali è previsto, sotto qualsiasi forma, un compenso»</a:t>
            </a: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Le attività extraistituzionali</a:t>
            </a:r>
          </a:p>
        </p:txBody>
      </p:sp>
    </p:spTree>
    <p:extLst>
      <p:ext uri="{BB962C8B-B14F-4D97-AF65-F5344CB8AC3E}">
        <p14:creationId xmlns:p14="http://schemas.microsoft.com/office/powerpoint/2010/main" val="8747532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395536" y="1268760"/>
            <a:ext cx="8301608" cy="4226024"/>
          </a:xfrm>
        </p:spPr>
        <p:txBody>
          <a:bodyPr/>
          <a:lstStyle/>
          <a:p>
            <a:pPr marL="0" indent="0">
              <a:buNone/>
            </a:pPr>
            <a:r>
              <a:rPr lang="it-IT" sz="1800" dirty="0">
                <a:latin typeface="Times New Roman" panose="02020603050405020304" pitchFamily="18" charset="0"/>
                <a:cs typeface="Times New Roman" panose="02020603050405020304" pitchFamily="18" charset="0"/>
              </a:rPr>
              <a:t>Art. 53 del T.U. n. 165 del 2001 comma 6 ultima parte: «Sono esclusi i compensi derivanti:</a:t>
            </a:r>
          </a:p>
          <a:p>
            <a:pPr marL="457200" indent="-457200">
              <a:buAutoNum type="alphaLcParenR"/>
            </a:pPr>
            <a:r>
              <a:rPr lang="it-IT" sz="1800" dirty="0">
                <a:latin typeface="Times New Roman" panose="02020603050405020304" pitchFamily="18" charset="0"/>
                <a:cs typeface="Times New Roman" panose="02020603050405020304" pitchFamily="18" charset="0"/>
              </a:rPr>
              <a:t>dalla collaborazione a giornali, riviste, enciclopedie e simili</a:t>
            </a:r>
          </a:p>
          <a:p>
            <a:pPr marL="457200" indent="-457200">
              <a:buAutoNum type="alphaLcParenR"/>
            </a:pPr>
            <a:r>
              <a:rPr lang="it-IT" sz="1800" dirty="0">
                <a:latin typeface="Times New Roman" panose="02020603050405020304" pitchFamily="18" charset="0"/>
                <a:cs typeface="Times New Roman" panose="02020603050405020304" pitchFamily="18" charset="0"/>
              </a:rPr>
              <a:t>dalla utilizzazione economica da parte dell’autore o inventore di opere dell’ingegno e di invenzioni industriali</a:t>
            </a:r>
          </a:p>
          <a:p>
            <a:pPr marL="457200" indent="-457200">
              <a:buAutoNum type="alphaLcParenR"/>
            </a:pPr>
            <a:r>
              <a:rPr lang="it-IT" sz="1800" dirty="0">
                <a:latin typeface="Times New Roman" panose="02020603050405020304" pitchFamily="18" charset="0"/>
                <a:cs typeface="Times New Roman" panose="02020603050405020304" pitchFamily="18" charset="0"/>
              </a:rPr>
              <a:t>dalla partecipazione a convegni e seminari</a:t>
            </a:r>
          </a:p>
          <a:p>
            <a:pPr marL="457200" indent="-457200">
              <a:buAutoNum type="alphaLcParenR"/>
            </a:pPr>
            <a:r>
              <a:rPr lang="it-IT" sz="1800" dirty="0">
                <a:latin typeface="Times New Roman" panose="02020603050405020304" pitchFamily="18" charset="0"/>
                <a:cs typeface="Times New Roman" panose="02020603050405020304" pitchFamily="18" charset="0"/>
              </a:rPr>
              <a:t>da incarichi per i quali è corrisposto solo il rimborso delle spese documentate</a:t>
            </a:r>
          </a:p>
          <a:p>
            <a:pPr marL="457200" indent="-457200">
              <a:buAutoNum type="alphaLcParenR"/>
            </a:pPr>
            <a:r>
              <a:rPr lang="it-IT" sz="1800" dirty="0">
                <a:latin typeface="Times New Roman" panose="02020603050405020304" pitchFamily="18" charset="0"/>
                <a:cs typeface="Times New Roman" panose="02020603050405020304" pitchFamily="18" charset="0"/>
              </a:rPr>
              <a:t>da incarichi per lo svolgimento dei quali il dipendente è posto in posizione di aspettativa, di comando o di fuori ruolo</a:t>
            </a:r>
          </a:p>
          <a:p>
            <a:pPr marL="457200" indent="-457200">
              <a:buAutoNum type="alphaLcParenR"/>
            </a:pPr>
            <a:r>
              <a:rPr lang="it-IT" sz="1800" dirty="0">
                <a:latin typeface="Times New Roman" panose="02020603050405020304" pitchFamily="18" charset="0"/>
                <a:cs typeface="Times New Roman" panose="02020603050405020304" pitchFamily="18" charset="0"/>
              </a:rPr>
              <a:t>da incarichi conferiti dalle organizzazioni sindacali e dipendenti presso le stesse distaccati o in aspettativa non retribuita</a:t>
            </a:r>
          </a:p>
          <a:p>
            <a:pPr marL="0" indent="0">
              <a:buNone/>
            </a:pPr>
            <a:r>
              <a:rPr lang="it-IT" sz="1800" dirty="0">
                <a:latin typeface="Times New Roman" panose="02020603050405020304" pitchFamily="18" charset="0"/>
                <a:cs typeface="Times New Roman" panose="02020603050405020304" pitchFamily="18" charset="0"/>
              </a:rPr>
              <a:t>f-bis) da attività di formazione diretta di dipendenti della pubblica amministrazione nonché di docenza e di  ricerca scientifica</a:t>
            </a:r>
          </a:p>
          <a:p>
            <a:pPr marL="457200" indent="-457200">
              <a:buAutoNum type="alphaLcParenR"/>
            </a:pPr>
            <a:endParaRPr lang="it-IT" sz="2000" dirty="0">
              <a:latin typeface="Times New Roman" panose="02020603050405020304" pitchFamily="18" charset="0"/>
              <a:cs typeface="Times New Roman" panose="02020603050405020304" pitchFamily="18" charset="0"/>
            </a:endParaRPr>
          </a:p>
          <a:p>
            <a:pPr marL="457200" indent="-457200">
              <a:buAutoNum type="alphaLcParenR"/>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Le attività extraistituzionali consentite</a:t>
            </a:r>
          </a:p>
        </p:txBody>
      </p:sp>
    </p:spTree>
    <p:extLst>
      <p:ext uri="{BB962C8B-B14F-4D97-AF65-F5344CB8AC3E}">
        <p14:creationId xmlns:p14="http://schemas.microsoft.com/office/powerpoint/2010/main" val="30542687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2000" dirty="0">
                <a:latin typeface="Times New Roman" panose="02020603050405020304" pitchFamily="18" charset="0"/>
                <a:cs typeface="Times New Roman" panose="02020603050405020304" pitchFamily="18" charset="0"/>
              </a:rPr>
              <a:t>Art. 53 del T.U. n. 165 del 2001:</a:t>
            </a:r>
          </a:p>
          <a:p>
            <a:pPr marL="0" indent="0">
              <a:buNone/>
            </a:pPr>
            <a:r>
              <a:rPr lang="it-IT" sz="2000" dirty="0">
                <a:latin typeface="Times New Roman" panose="02020603050405020304" pitchFamily="18" charset="0"/>
                <a:cs typeface="Times New Roman" panose="02020603050405020304" pitchFamily="18" charset="0"/>
              </a:rPr>
              <a:t>Comma 7: «I dipendenti pubblici non possono svolgere incarichi retribuiti che non siano stati conferiti o previamente autorizzati dall’amministrazione di appartenenza. </a:t>
            </a:r>
            <a:r>
              <a:rPr lang="it-IT" sz="2000" dirty="0" err="1">
                <a:latin typeface="Times New Roman" panose="02020603050405020304" pitchFamily="18" charset="0"/>
                <a:cs typeface="Times New Roman" panose="02020603050405020304" pitchFamily="18" charset="0"/>
              </a:rPr>
              <a:t>Aii</a:t>
            </a:r>
            <a:r>
              <a:rPr lang="it-IT" sz="2000" dirty="0">
                <a:latin typeface="Times New Roman" panose="02020603050405020304" pitchFamily="18" charset="0"/>
                <a:cs typeface="Times New Roman" panose="02020603050405020304" pitchFamily="18" charset="0"/>
              </a:rPr>
              <a:t> fini dell’autorizzazione l’amministrazione verifica l’insussistenza di situazioni, anche potenziali, di conflitto di interessi. In caso di inosservanza del divieto, salve le più gravi sanzioni e ferma restando la responsabilità disciplinare, il compenso dovuto per le prestazioni eventualmente svolte deve essere versato, a cura dell’erogante o, in difetto, del percettore, nel conto dell’entrata del bilancio dell’amministrazione di appartenenza del dipendente per essere destinato ad incremento del fondo di produttività o di fondi equivalenti».</a:t>
            </a:r>
          </a:p>
          <a:p>
            <a:pPr marL="0" indent="0">
              <a:buNone/>
            </a:pPr>
            <a:r>
              <a:rPr lang="it-IT" sz="2000" dirty="0">
                <a:latin typeface="Times New Roman" panose="02020603050405020304" pitchFamily="18" charset="0"/>
                <a:cs typeface="Times New Roman" panose="02020603050405020304" pitchFamily="18" charset="0"/>
              </a:rPr>
              <a:t>Comma 7-bis: «L’omissione del versamento del compenso da parte del dipendente pubblico indebito percettore costituisce ipotesi di responsabilità erariale soggetta alla giurisdizione della Corte dei conti». </a:t>
            </a: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L’espletamento di attività non autorizzata</a:t>
            </a:r>
          </a:p>
        </p:txBody>
      </p:sp>
    </p:spTree>
    <p:extLst>
      <p:ext uri="{BB962C8B-B14F-4D97-AF65-F5344CB8AC3E}">
        <p14:creationId xmlns:p14="http://schemas.microsoft.com/office/powerpoint/2010/main" val="7307727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2000" dirty="0">
                <a:latin typeface="Times New Roman" panose="02020603050405020304" pitchFamily="18" charset="0"/>
                <a:cs typeface="Times New Roman" panose="02020603050405020304" pitchFamily="18" charset="0"/>
              </a:rPr>
              <a:t>Art. 53 comma 16-ter del </a:t>
            </a:r>
            <a:r>
              <a:rPr lang="it-IT" sz="2000" dirty="0" err="1">
                <a:latin typeface="Times New Roman" panose="02020603050405020304" pitchFamily="18" charset="0"/>
                <a:cs typeface="Times New Roman" panose="02020603050405020304" pitchFamily="18" charset="0"/>
              </a:rPr>
              <a:t>DLgs</a:t>
            </a:r>
            <a:r>
              <a:rPr lang="it-IT" sz="2000" dirty="0">
                <a:latin typeface="Times New Roman" panose="02020603050405020304" pitchFamily="18" charset="0"/>
                <a:cs typeface="Times New Roman" panose="02020603050405020304" pitchFamily="18" charset="0"/>
              </a:rPr>
              <a:t>  165/ 2001 (introdotto dall’art.  1 comma 42 legge 190/2012):</a:t>
            </a:r>
          </a:p>
          <a:p>
            <a:pPr marL="0" indent="0">
              <a:buNone/>
            </a:pPr>
            <a:r>
              <a:rPr lang="it-IT" sz="2000" dirty="0">
                <a:latin typeface="Times New Roman" panose="02020603050405020304" pitchFamily="18" charset="0"/>
                <a:cs typeface="Times New Roman" panose="02020603050405020304" pitchFamily="18" charset="0"/>
              </a:rPr>
              <a:t>«I dipendenti che negli ultimi tre anni di servizio  hanno esercitato poteri autoritativi o negoziali per conto delle pubbliche amministrazioni di cui all’art. 1, comma 2, non possono svolgere, nei tre anni successivi alla cessazione del rapporto d’impiego, attività lavorativa o professionale presso i soggetti privati destinatari dell’attività della pubblica amministrazione svolta attraverso i medesimi poteri. I contratti conclusi e gli incarichi conferiti in violazione di quanto previsto dal presente comma sono nulli ed è fatto divieto ai soggetti privati che li hanno conclusi o conferiti di contrattare con le pubbliche amministrazioni per i successivi tre anni con obbligo di restituzione dei compensi eventualmente percepiti e accertati ad essi riferiti».</a:t>
            </a: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Il divieto di «</a:t>
            </a:r>
            <a:r>
              <a:rPr lang="it-IT" sz="2400" b="1" dirty="0" err="1">
                <a:latin typeface="Times New Roman" panose="02020603050405020304" pitchFamily="18" charset="0"/>
                <a:cs typeface="Times New Roman" panose="02020603050405020304" pitchFamily="18" charset="0"/>
              </a:rPr>
              <a:t>pantouflage</a:t>
            </a:r>
            <a:r>
              <a:rPr lang="it-IT" sz="2400" b="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5954414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561FFF23-D358-47CC-9710-8F2763634AD7}"/>
              </a:ext>
            </a:extLst>
          </p:cNvPr>
          <p:cNvSpPr>
            <a:spLocks noGrp="1"/>
          </p:cNvSpPr>
          <p:nvPr>
            <p:ph sz="quarter" idx="1"/>
          </p:nvPr>
        </p:nvSpPr>
        <p:spPr/>
        <p:txBody>
          <a:bodyPr/>
          <a:lstStyle/>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L’art. 21 del </a:t>
            </a:r>
            <a:r>
              <a:rPr lang="it-IT" sz="2000" dirty="0" err="1">
                <a:latin typeface="Times New Roman" panose="02020603050405020304" pitchFamily="18" charset="0"/>
                <a:cs typeface="Times New Roman" panose="02020603050405020304" pitchFamily="18" charset="0"/>
              </a:rPr>
              <a:t>DLgs</a:t>
            </a:r>
            <a:r>
              <a:rPr lang="it-IT" sz="2000" dirty="0">
                <a:latin typeface="Times New Roman" panose="02020603050405020304" pitchFamily="18" charset="0"/>
                <a:cs typeface="Times New Roman" panose="02020603050405020304" pitchFamily="18" charset="0"/>
              </a:rPr>
              <a:t> 39/2013 ha precisato che: «Ai soli fini dell'applicazione dei divieti di cui al comma 16-ter dell'articolo 53 del decreto legislativo 30 marzo 2001, n. 165, e successive modificazioni, sono considerati dipendenti delle pubbliche amministrazioni anche i soggetti titolari di uno degli incarichi di cui al presente decreto, ivi compresi i soggetti esterni con i quali l'amministrazione, l'ente pubblico o l'ente di diritto privato in controllo pubblico stabilisce un rapporto di lavoro, subordinato o autonomo. Tali divieti si applicano a far data dalla cessazione dell'incarico.»</a:t>
            </a:r>
          </a:p>
          <a:p>
            <a:endParaRPr lang="it-IT" dirty="0"/>
          </a:p>
        </p:txBody>
      </p:sp>
      <p:sp>
        <p:nvSpPr>
          <p:cNvPr id="3" name="Titolo 2">
            <a:extLst>
              <a:ext uri="{FF2B5EF4-FFF2-40B4-BE49-F238E27FC236}">
                <a16:creationId xmlns:a16="http://schemas.microsoft.com/office/drawing/2014/main" id="{E98E4CE9-B518-400E-9ADC-8A82A20D7D1B}"/>
              </a:ext>
            </a:extLst>
          </p:cNvPr>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L’art. 21 del </a:t>
            </a:r>
            <a:r>
              <a:rPr lang="it-IT" sz="2400" b="1" dirty="0" err="1">
                <a:latin typeface="Times New Roman" panose="02020603050405020304" pitchFamily="18" charset="0"/>
                <a:cs typeface="Times New Roman" panose="02020603050405020304" pitchFamily="18" charset="0"/>
              </a:rPr>
              <a:t>DLgs</a:t>
            </a:r>
            <a:r>
              <a:rPr lang="it-IT" sz="2400" b="1" dirty="0">
                <a:latin typeface="Times New Roman" panose="02020603050405020304" pitchFamily="18" charset="0"/>
                <a:cs typeface="Times New Roman" panose="02020603050405020304" pitchFamily="18" charset="0"/>
              </a:rPr>
              <a:t> 39/2013</a:t>
            </a:r>
          </a:p>
        </p:txBody>
      </p:sp>
    </p:spTree>
    <p:extLst>
      <p:ext uri="{BB962C8B-B14F-4D97-AF65-F5344CB8AC3E}">
        <p14:creationId xmlns:p14="http://schemas.microsoft.com/office/powerpoint/2010/main" val="26160238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30213" y="666750"/>
            <a:ext cx="8256587" cy="5354538"/>
          </a:xfrm>
        </p:spPr>
        <p:txBody>
          <a:bodyPr/>
          <a:lstStyle/>
          <a:p>
            <a:pPr marL="0" indent="0">
              <a:buNone/>
            </a:pPr>
            <a:endParaRPr lang="it-IT" sz="1600" dirty="0">
              <a:latin typeface="Times New Roman" panose="02020603050405020304" pitchFamily="18" charset="0"/>
              <a:cs typeface="Times New Roman" panose="02020603050405020304" pitchFamily="18" charset="0"/>
            </a:endParaRPr>
          </a:p>
          <a:p>
            <a:pPr marL="0" indent="0">
              <a:buNone/>
            </a:pPr>
            <a:r>
              <a:rPr lang="it-IT" sz="1600" dirty="0">
                <a:latin typeface="Times New Roman" panose="02020603050405020304" pitchFamily="18" charset="0"/>
                <a:cs typeface="Times New Roman" panose="02020603050405020304" pitchFamily="18" charset="0"/>
              </a:rPr>
              <a:t>Il divieto disciplinato dall’art. 53 </a:t>
            </a:r>
            <a:r>
              <a:rPr lang="it-IT" sz="1600" dirty="0" err="1">
                <a:latin typeface="Times New Roman" panose="02020603050405020304" pitchFamily="18" charset="0"/>
                <a:cs typeface="Times New Roman" panose="02020603050405020304" pitchFamily="18" charset="0"/>
              </a:rPr>
              <a:t>DLgs</a:t>
            </a:r>
            <a:r>
              <a:rPr lang="it-IT" sz="1600" dirty="0">
                <a:latin typeface="Times New Roman" panose="02020603050405020304" pitchFamily="18" charset="0"/>
                <a:cs typeface="Times New Roman" panose="02020603050405020304" pitchFamily="18" charset="0"/>
              </a:rPr>
              <a:t> 165/2001 è una disposizione di carattere generale che si affianca a quelle introdotte in alcune amministrazioni e strutture in considerazione dei loro compiti specifici:</a:t>
            </a:r>
          </a:p>
          <a:p>
            <a:pPr>
              <a:buFontTx/>
              <a:buChar char="-"/>
            </a:pPr>
            <a:r>
              <a:rPr lang="it-IT" sz="1600" dirty="0">
                <a:latin typeface="Times New Roman" panose="02020603050405020304" pitchFamily="18" charset="0"/>
                <a:cs typeface="Times New Roman" panose="02020603050405020304" pitchFamily="18" charset="0"/>
              </a:rPr>
              <a:t>Agenzie fiscali (art. 62 DPR 600/1973: «Ai soggetti di cui al terzo comma, ancorché iscritti in un albo professionale, è vietato di esercitare funzioni di assistenza e di rappresentanza presso gli enti impositori e davanti le commissioni tributarie per un periodo di due anni dalla data di cessazione del rapporto d'impiego»; art. 49 DPR 43/1973: «In ogni caso, coloro che hanno appartenuto all'amministrazione finanziaria non possono essere ammessi ad operare, per un biennio dalla data indicata nel decreto che riconosce la cessazione del rapporto di impiego, nell'ambito delle circoscrizioni presso le quali hanno prestato servizio nell'ultimo quinquennio. Il termine è ridotto ad un anno se il rapporto di impiego sia cessato per collocamento a riposo per limiti di età o per anzianità di servizio o se l'esercizio della professione si svolge fuori della circoscrizione o delle circoscrizioni presso le quali l'interessato prestò servizio nell'ultimo quinquennio»)</a:t>
            </a:r>
          </a:p>
          <a:p>
            <a:pPr>
              <a:buFontTx/>
              <a:buChar char="-"/>
            </a:pPr>
            <a:r>
              <a:rPr lang="it-IT" sz="16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a:xfrm>
            <a:off x="457200" y="0"/>
            <a:ext cx="8256587" cy="666750"/>
          </a:xfrm>
        </p:spPr>
        <p:txBody>
          <a:bodyPr/>
          <a:lstStyle/>
          <a:p>
            <a:r>
              <a:rPr lang="it-IT" sz="2000" b="1" dirty="0">
                <a:latin typeface="Times New Roman" panose="02020603050405020304" pitchFamily="18" charset="0"/>
                <a:cs typeface="Times New Roman" panose="02020603050405020304" pitchFamily="18" charset="0"/>
              </a:rPr>
              <a:t>Il carattere generale del divieto di «</a:t>
            </a:r>
            <a:r>
              <a:rPr lang="it-IT" sz="2000" b="1" dirty="0" err="1">
                <a:latin typeface="Times New Roman" panose="02020603050405020304" pitchFamily="18" charset="0"/>
                <a:cs typeface="Times New Roman" panose="02020603050405020304" pitchFamily="18" charset="0"/>
              </a:rPr>
              <a:t>pantouflage</a:t>
            </a:r>
            <a:r>
              <a:rPr lang="it-IT" sz="2000" b="1" dirty="0">
                <a:latin typeface="Times New Roman" panose="02020603050405020304" pitchFamily="18" charset="0"/>
                <a:cs typeface="Times New Roman" panose="02020603050405020304" pitchFamily="18" charset="0"/>
              </a:rPr>
              <a:t>» della legge 190/2012</a:t>
            </a:r>
          </a:p>
        </p:txBody>
      </p:sp>
    </p:spTree>
    <p:extLst>
      <p:ext uri="{BB962C8B-B14F-4D97-AF65-F5344CB8AC3E}">
        <p14:creationId xmlns:p14="http://schemas.microsoft.com/office/powerpoint/2010/main" val="29500525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30213" y="666750"/>
            <a:ext cx="8256587" cy="5354538"/>
          </a:xfrm>
        </p:spPr>
        <p:txBody>
          <a:bodyPr/>
          <a:lstStyle/>
          <a:p>
            <a:pPr marL="0" indent="0">
              <a:buNone/>
            </a:pPr>
            <a:r>
              <a:rPr lang="it-IT" sz="1600" dirty="0">
                <a:latin typeface="Times New Roman" panose="02020603050405020304" pitchFamily="18" charset="0"/>
                <a:cs typeface="Times New Roman" panose="02020603050405020304" pitchFamily="18" charset="0"/>
              </a:rPr>
              <a:t> </a:t>
            </a:r>
          </a:p>
          <a:p>
            <a:pPr>
              <a:buFontTx/>
              <a:buChar char="-"/>
            </a:pPr>
            <a:r>
              <a:rPr lang="it-IT" sz="1600" dirty="0">
                <a:latin typeface="Times New Roman" panose="02020603050405020304" pitchFamily="18" charset="0"/>
                <a:cs typeface="Times New Roman" panose="02020603050405020304" pitchFamily="18" charset="0"/>
              </a:rPr>
              <a:t>Autorità di vigilanza nel settore  bancario ed assicurativo: Banca d’Italia, CONSOB, IVASS  (art. 29-bis legge 262/2005: «I componenti degli organi di vertice e i dirigenti della Commissione nazionale per le società e la borsa, nei due anni successivi alla cessazione dell'incarico, non possono intrattenere, direttamente o indirettamente, rapporti di collaborazione, di consulenza o di impiego con i soggetti regolati né con società controllate da questi ultimi. I contratti conclusi in violazione del presente comma sono nulli. Le disposizioni del presente comma non si applicano ai dirigenti che negli ultimi due anni di servizio sono stati responsabili esclusivamente di uffici di supporto. Le disposizioni del presente articolo si applicano ai componenti degli organi di vertice e ai dirigenti della Banca d'Italia e dell'Istituto per la vigilanza sulle assicurazioni per un periodo, non superiore a due anni, stabilito con decreto del Presidente del Consiglio dei ministri, da emanare previo parere della Banca centrale europea, che viene richiesto entro trenta giorni dalla data di entrata in vigore della presente disposizione.»  </a:t>
            </a:r>
          </a:p>
        </p:txBody>
      </p:sp>
      <p:sp>
        <p:nvSpPr>
          <p:cNvPr id="3" name="Titolo 2"/>
          <p:cNvSpPr>
            <a:spLocks noGrp="1"/>
          </p:cNvSpPr>
          <p:nvPr>
            <p:ph type="title"/>
          </p:nvPr>
        </p:nvSpPr>
        <p:spPr>
          <a:xfrm>
            <a:off x="457200" y="0"/>
            <a:ext cx="8256587" cy="666750"/>
          </a:xfrm>
        </p:spPr>
        <p:txBody>
          <a:bodyPr/>
          <a:lstStyle/>
          <a:p>
            <a:r>
              <a:rPr lang="it-IT" sz="2000" b="1" dirty="0">
                <a:latin typeface="Times New Roman" panose="02020603050405020304" pitchFamily="18" charset="0"/>
                <a:cs typeface="Times New Roman" panose="02020603050405020304" pitchFamily="18" charset="0"/>
              </a:rPr>
              <a:t>Il carattere generale del divieto di «</a:t>
            </a:r>
            <a:r>
              <a:rPr lang="it-IT" sz="2000" b="1" dirty="0" err="1">
                <a:latin typeface="Times New Roman" panose="02020603050405020304" pitchFamily="18" charset="0"/>
                <a:cs typeface="Times New Roman" panose="02020603050405020304" pitchFamily="18" charset="0"/>
              </a:rPr>
              <a:t>pantouflage</a:t>
            </a:r>
            <a:r>
              <a:rPr lang="it-IT" sz="2000" b="1" dirty="0">
                <a:latin typeface="Times New Roman" panose="02020603050405020304" pitchFamily="18" charset="0"/>
                <a:cs typeface="Times New Roman" panose="02020603050405020304" pitchFamily="18" charset="0"/>
              </a:rPr>
              <a:t>» della legge 190/2012</a:t>
            </a:r>
          </a:p>
        </p:txBody>
      </p:sp>
    </p:spTree>
    <p:extLst>
      <p:ext uri="{BB962C8B-B14F-4D97-AF65-F5344CB8AC3E}">
        <p14:creationId xmlns:p14="http://schemas.microsoft.com/office/powerpoint/2010/main" val="25696283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78353" y="908720"/>
            <a:ext cx="8256587" cy="4921324"/>
          </a:xfrm>
        </p:spPr>
        <p:txBody>
          <a:bodyPr/>
          <a:lstStyle/>
          <a:p>
            <a:pPr marL="0" indent="0">
              <a:buNone/>
            </a:pPr>
            <a:r>
              <a:rPr lang="it-IT" sz="2000" dirty="0">
                <a:latin typeface="Times New Roman" panose="02020603050405020304" pitchFamily="18" charset="0"/>
                <a:cs typeface="Times New Roman" panose="02020603050405020304" pitchFamily="18" charset="0"/>
              </a:rPr>
              <a:t>ANAC – Orientamento 21 ottobre 2015 n. 24</a:t>
            </a:r>
          </a:p>
          <a:p>
            <a:pPr marL="0" indent="0">
              <a:buNone/>
            </a:pPr>
            <a:r>
              <a:rPr lang="it-IT" sz="2000" dirty="0">
                <a:latin typeface="Times New Roman" panose="02020603050405020304" pitchFamily="18" charset="0"/>
                <a:cs typeface="Times New Roman" panose="02020603050405020304" pitchFamily="18" charset="0"/>
              </a:rPr>
              <a:t>La disposizione dell’art. 53 comma 16-ter si applica non solo ai dipendenti che esercitano poteri autoritativi e negoziali, ma anche a quelli che, pur non esercitando concretamente ed effettivamente i poteri autoritativi e negoziali, sono tuttavia competenti a elaborare atti </a:t>
            </a:r>
            <a:r>
              <a:rPr lang="it-IT" sz="2000" dirty="0" err="1">
                <a:latin typeface="Times New Roman" panose="02020603050405020304" pitchFamily="18" charset="0"/>
                <a:cs typeface="Times New Roman" panose="02020603050405020304" pitchFamily="18" charset="0"/>
              </a:rPr>
              <a:t>endoprocedimentali</a:t>
            </a:r>
            <a:r>
              <a:rPr lang="it-IT" sz="2000" dirty="0">
                <a:latin typeface="Times New Roman" panose="02020603050405020304" pitchFamily="18" charset="0"/>
                <a:cs typeface="Times New Roman" panose="02020603050405020304" pitchFamily="18" charset="0"/>
              </a:rPr>
              <a:t> obbligatori (pareri, certificazioni, perizie) che incidono in maniera determinante sul contenuto del provvedimento finale </a:t>
            </a:r>
          </a:p>
          <a:p>
            <a:pPr marL="0" indent="0">
              <a:buNone/>
            </a:pPr>
            <a:r>
              <a:rPr lang="it-IT" sz="2000" dirty="0">
                <a:latin typeface="Times New Roman" panose="02020603050405020304" pitchFamily="18" charset="0"/>
                <a:cs typeface="Times New Roman" panose="02020603050405020304" pitchFamily="18" charset="0"/>
              </a:rPr>
              <a:t>ANAC – parere AG/2 del 4 febbraio 2015</a:t>
            </a:r>
          </a:p>
          <a:p>
            <a:pPr marL="0" indent="0">
              <a:buNone/>
            </a:pPr>
            <a:r>
              <a:rPr lang="it-IT" sz="2000" dirty="0">
                <a:latin typeface="Times New Roman" panose="02020603050405020304" pitchFamily="18" charset="0"/>
                <a:cs typeface="Times New Roman" panose="02020603050405020304" pitchFamily="18" charset="0"/>
              </a:rPr>
              <a:t>Il divieto si applica anche al personale legato all’amministrazione da un rapporto di lavoro a tempo determinato o autonomo.</a:t>
            </a:r>
          </a:p>
          <a:p>
            <a:pPr marL="0" indent="0">
              <a:buNone/>
            </a:pPr>
            <a:r>
              <a:rPr lang="it-IT" sz="2000" dirty="0">
                <a:latin typeface="Times New Roman" panose="02020603050405020304" pitchFamily="18" charset="0"/>
                <a:cs typeface="Times New Roman" panose="02020603050405020304" pitchFamily="18" charset="0"/>
              </a:rPr>
              <a:t>ANAC – parere 8 febbraio 2017 n. 88</a:t>
            </a:r>
          </a:p>
          <a:p>
            <a:pPr marL="0" indent="0">
              <a:buNone/>
            </a:pPr>
            <a:r>
              <a:rPr lang="it-IT" sz="2000" dirty="0">
                <a:latin typeface="Times New Roman" panose="02020603050405020304" pitchFamily="18" charset="0"/>
                <a:cs typeface="Times New Roman" panose="02020603050405020304" pitchFamily="18" charset="0"/>
              </a:rPr>
              <a:t>«Può ritenersi che tra i poteri autoritativi e negoziali sia da ricomprendersi l’adozione di atti volti a concedere in generale vantaggi o utilità al privato, quali autorizzazioni, concessioni, sovvenzioni, sussidi e vantaggi economici di qualunque genere.»</a:t>
            </a:r>
          </a:p>
          <a:p>
            <a:pPr marL="0" indent="0">
              <a:buNone/>
            </a:pPr>
            <a:r>
              <a:rPr lang="it-IT" sz="2000" dirty="0">
                <a:latin typeface="Times New Roman" panose="02020603050405020304" pitchFamily="18" charset="0"/>
                <a:cs typeface="Times New Roman" panose="02020603050405020304" pitchFamily="18" charset="0"/>
              </a:rPr>
              <a:t> </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91847" y="12438"/>
            <a:ext cx="8256587" cy="666750"/>
          </a:xfrm>
        </p:spPr>
        <p:txBody>
          <a:bodyPr/>
          <a:lstStyle/>
          <a:p>
            <a:r>
              <a:rPr lang="it-IT" sz="2400" b="1" dirty="0">
                <a:latin typeface="Times New Roman" panose="02020603050405020304" pitchFamily="18" charset="0"/>
                <a:cs typeface="Times New Roman" panose="02020603050405020304" pitchFamily="18" charset="0"/>
              </a:rPr>
              <a:t>L’estensione del divieto di «</a:t>
            </a:r>
            <a:r>
              <a:rPr lang="it-IT" sz="2400" b="1" dirty="0" err="1">
                <a:latin typeface="Times New Roman" panose="02020603050405020304" pitchFamily="18" charset="0"/>
                <a:cs typeface="Times New Roman" panose="02020603050405020304" pitchFamily="18" charset="0"/>
              </a:rPr>
              <a:t>pantouflage</a:t>
            </a:r>
            <a:r>
              <a:rPr lang="it-IT" sz="2400" b="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073465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Alcuni aspetti rilevanti nella gestione del personale:</a:t>
            </a:r>
          </a:p>
          <a:p>
            <a:pPr>
              <a:buFontTx/>
              <a:buChar char="-"/>
            </a:pPr>
            <a:r>
              <a:rPr lang="it-IT" sz="2000" dirty="0">
                <a:latin typeface="Times New Roman" panose="02020603050405020304" pitchFamily="18" charset="0"/>
                <a:cs typeface="Times New Roman" panose="02020603050405020304" pitchFamily="18" charset="0"/>
              </a:rPr>
              <a:t>Procedure di reclutamento e selezione e procedure interne di progressioni giuridica ed economica</a:t>
            </a:r>
          </a:p>
          <a:p>
            <a:pPr>
              <a:buFontTx/>
              <a:buChar char="-"/>
            </a:pPr>
            <a:r>
              <a:rPr lang="it-IT" sz="2000" dirty="0">
                <a:latin typeface="Times New Roman" panose="02020603050405020304" pitchFamily="18" charset="0"/>
                <a:cs typeface="Times New Roman" panose="02020603050405020304" pitchFamily="18" charset="0"/>
              </a:rPr>
              <a:t>La rotazione del personale: profili di criticità e modalità di attuazione</a:t>
            </a:r>
          </a:p>
          <a:p>
            <a:pPr>
              <a:buFontTx/>
              <a:buChar char="-"/>
            </a:pPr>
            <a:r>
              <a:rPr lang="it-IT" sz="2000" dirty="0">
                <a:latin typeface="Times New Roman" panose="02020603050405020304" pitchFamily="18" charset="0"/>
                <a:cs typeface="Times New Roman" panose="02020603050405020304" pitchFamily="18" charset="0"/>
              </a:rPr>
              <a:t>Il principio di esclusività e il divieto di attività non autorizzate</a:t>
            </a:r>
          </a:p>
          <a:p>
            <a:pPr>
              <a:buFontTx/>
              <a:buChar char="-"/>
            </a:pPr>
            <a:r>
              <a:rPr lang="it-IT" sz="2000" dirty="0">
                <a:latin typeface="Times New Roman" panose="02020603050405020304" pitchFamily="18" charset="0"/>
                <a:cs typeface="Times New Roman" panose="02020603050405020304" pitchFamily="18" charset="0"/>
              </a:rPr>
              <a:t>Le conseguenze dell’espletamento di attività non autorizzate</a:t>
            </a:r>
          </a:p>
          <a:p>
            <a:pPr>
              <a:buFontTx/>
              <a:buChar char="-"/>
            </a:pPr>
            <a:r>
              <a:rPr lang="it-IT" sz="2000" dirty="0">
                <a:latin typeface="Times New Roman" panose="02020603050405020304" pitchFamily="18" charset="0"/>
                <a:cs typeface="Times New Roman" panose="02020603050405020304" pitchFamily="18" charset="0"/>
              </a:rPr>
              <a:t>Gli incarichi extraistituzionali: disciplina delle incompatibilità e delle </a:t>
            </a:r>
            <a:r>
              <a:rPr lang="it-IT" sz="2000" dirty="0" err="1">
                <a:latin typeface="Times New Roman" panose="02020603050405020304" pitchFamily="18" charset="0"/>
                <a:cs typeface="Times New Roman" panose="02020603050405020304" pitchFamily="18" charset="0"/>
              </a:rPr>
              <a:t>inconferibilità</a:t>
            </a:r>
            <a:endParaRPr lang="it-IT" sz="2000" dirty="0">
              <a:latin typeface="Times New Roman" panose="02020603050405020304" pitchFamily="18" charset="0"/>
              <a:cs typeface="Times New Roman" panose="02020603050405020304" pitchFamily="18" charset="0"/>
            </a:endParaRPr>
          </a:p>
          <a:p>
            <a:pPr>
              <a:buFontTx/>
              <a:buChar char="-"/>
            </a:pPr>
            <a:r>
              <a:rPr lang="it-IT" sz="2000" dirty="0">
                <a:latin typeface="Times New Roman" panose="02020603050405020304" pitchFamily="18" charset="0"/>
                <a:cs typeface="Times New Roman" panose="02020603050405020304" pitchFamily="18" charset="0"/>
              </a:rPr>
              <a:t>Il divieto di </a:t>
            </a:r>
            <a:r>
              <a:rPr lang="it-IT" sz="2000" dirty="0" err="1">
                <a:latin typeface="Times New Roman" panose="02020603050405020304" pitchFamily="18" charset="0"/>
                <a:cs typeface="Times New Roman" panose="02020603050405020304" pitchFamily="18" charset="0"/>
              </a:rPr>
              <a:t>pantouflage</a:t>
            </a:r>
            <a:r>
              <a:rPr lang="it-IT" sz="2000" dirty="0">
                <a:latin typeface="Times New Roman" panose="02020603050405020304" pitchFamily="18" charset="0"/>
                <a:cs typeface="Times New Roman" panose="02020603050405020304" pitchFamily="18" charset="0"/>
              </a:rPr>
              <a:t>: ambito di applicazione, modalità di controllo, effetti della violazione del divieto</a:t>
            </a:r>
          </a:p>
          <a:p>
            <a:pPr>
              <a:buFontTx/>
              <a:buChar char="-"/>
            </a:pPr>
            <a:r>
              <a:rPr lang="it-IT" sz="2000" dirty="0">
                <a:latin typeface="Times New Roman" panose="02020603050405020304" pitchFamily="18" charset="0"/>
                <a:cs typeface="Times New Roman" panose="02020603050405020304" pitchFamily="18" charset="0"/>
              </a:rPr>
              <a:t> </a:t>
            </a:r>
          </a:p>
          <a:p>
            <a:pPr marL="0" indent="0">
              <a:buNone/>
            </a:pPr>
            <a:r>
              <a:rPr lang="it-IT" sz="2000" dirty="0">
                <a:latin typeface="Times New Roman" panose="02020603050405020304" pitchFamily="18" charset="0"/>
                <a:cs typeface="Times New Roman" panose="02020603050405020304" pitchFamily="18" charset="0"/>
              </a:rPr>
              <a:t> </a:t>
            </a:r>
          </a:p>
          <a:p>
            <a:pPr marL="0" indent="0">
              <a:buNone/>
            </a:pPr>
            <a:r>
              <a:rPr lang="it-IT" sz="2000" dirty="0">
                <a:latin typeface="Times New Roman" panose="02020603050405020304" pitchFamily="18" charset="0"/>
                <a:cs typeface="Times New Roman" panose="02020603050405020304" pitchFamily="18" charset="0"/>
              </a:rPr>
              <a:t> </a:t>
            </a: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La gestione del personale</a:t>
            </a:r>
          </a:p>
        </p:txBody>
      </p:sp>
    </p:spTree>
    <p:extLst>
      <p:ext uri="{BB962C8B-B14F-4D97-AF65-F5344CB8AC3E}">
        <p14:creationId xmlns:p14="http://schemas.microsoft.com/office/powerpoint/2010/main" val="42181339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91847" y="1027956"/>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p>
          <a:p>
            <a:pPr marL="0" indent="0">
              <a:buNone/>
            </a:pPr>
            <a:r>
              <a:rPr lang="it-IT" sz="2000" dirty="0">
                <a:latin typeface="Times New Roman" panose="02020603050405020304" pitchFamily="18" charset="0"/>
                <a:cs typeface="Times New Roman" panose="02020603050405020304" pitchFamily="18" charset="0"/>
              </a:rPr>
              <a:t>ANAC – PNA 2019</a:t>
            </a:r>
          </a:p>
          <a:p>
            <a:pPr marL="0" indent="0">
              <a:buNone/>
            </a:pPr>
            <a:r>
              <a:rPr lang="it-IT" sz="2000" dirty="0">
                <a:latin typeface="Times New Roman" panose="02020603050405020304" pitchFamily="18" charset="0"/>
                <a:cs typeface="Times New Roman" panose="02020603050405020304" pitchFamily="18" charset="0"/>
              </a:rPr>
              <a:t>«Il divieto di </a:t>
            </a:r>
            <a:r>
              <a:rPr lang="it-IT" sz="2000" dirty="0" err="1">
                <a:latin typeface="Times New Roman" panose="02020603050405020304" pitchFamily="18" charset="0"/>
                <a:cs typeface="Times New Roman" panose="02020603050405020304" pitchFamily="18" charset="0"/>
              </a:rPr>
              <a:t>pantouflage</a:t>
            </a:r>
            <a:r>
              <a:rPr lang="it-IT" sz="2000" dirty="0">
                <a:latin typeface="Times New Roman" panose="02020603050405020304" pitchFamily="18" charset="0"/>
                <a:cs typeface="Times New Roman" panose="02020603050405020304" pitchFamily="18" charset="0"/>
              </a:rPr>
              <a:t> è da riferirsi non solo ai dipendenti degli enti pubblici non economici (già ricompresi fra le pubbliche amministrazioni) ma anche ai dipendenti degli enti pubblici economici, atteso che il </a:t>
            </a:r>
            <a:r>
              <a:rPr lang="it-IT" sz="2000" dirty="0" err="1">
                <a:latin typeface="Times New Roman" panose="02020603050405020304" pitchFamily="18" charset="0"/>
                <a:cs typeface="Times New Roman" panose="02020603050405020304" pitchFamily="18" charset="0"/>
              </a:rPr>
              <a:t>DLgs</a:t>
            </a:r>
            <a:r>
              <a:rPr lang="it-IT" sz="2000" dirty="0">
                <a:latin typeface="Times New Roman" panose="02020603050405020304" pitchFamily="18" charset="0"/>
                <a:cs typeface="Times New Roman" panose="02020603050405020304" pitchFamily="18" charset="0"/>
              </a:rPr>
              <a:t> 39/2013 non fa distinzione tra le due tipologie di enti (</a:t>
            </a:r>
            <a:r>
              <a:rPr lang="it-IT" sz="2000" dirty="0" err="1">
                <a:latin typeface="Times New Roman" panose="02020603050405020304" pitchFamily="18" charset="0"/>
                <a:cs typeface="Times New Roman" panose="02020603050405020304" pitchFamily="18" charset="0"/>
              </a:rPr>
              <a:t>Cons.Stato</a:t>
            </a:r>
            <a:r>
              <a:rPr lang="it-IT" sz="2000" dirty="0">
                <a:latin typeface="Times New Roman" panose="02020603050405020304" pitchFamily="18" charset="0"/>
                <a:cs typeface="Times New Roman" panose="02020603050405020304" pitchFamily="18" charset="0"/>
              </a:rPr>
              <a:t> 126/2018)»</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91847" y="12438"/>
            <a:ext cx="8256587" cy="666750"/>
          </a:xfrm>
        </p:spPr>
        <p:txBody>
          <a:bodyPr/>
          <a:lstStyle/>
          <a:p>
            <a:r>
              <a:rPr lang="it-IT" sz="2000" b="1" dirty="0">
                <a:latin typeface="Times New Roman" panose="02020603050405020304" pitchFamily="18" charset="0"/>
                <a:cs typeface="Times New Roman" panose="02020603050405020304" pitchFamily="18" charset="0"/>
              </a:rPr>
              <a:t>L’estensione del divieto di «</a:t>
            </a:r>
            <a:r>
              <a:rPr lang="it-IT" sz="2000" b="1" dirty="0" err="1">
                <a:latin typeface="Times New Roman" panose="02020603050405020304" pitchFamily="18" charset="0"/>
                <a:cs typeface="Times New Roman" panose="02020603050405020304" pitchFamily="18" charset="0"/>
              </a:rPr>
              <a:t>pantouflage</a:t>
            </a:r>
            <a:r>
              <a:rPr lang="it-IT" sz="2000" b="1" dirty="0">
                <a:latin typeface="Times New Roman" panose="02020603050405020304" pitchFamily="18" charset="0"/>
                <a:cs typeface="Times New Roman" panose="02020603050405020304" pitchFamily="18" charset="0"/>
              </a:rPr>
              <a:t>» agli enti pubblici economici</a:t>
            </a:r>
          </a:p>
        </p:txBody>
      </p:sp>
    </p:spTree>
    <p:extLst>
      <p:ext uri="{BB962C8B-B14F-4D97-AF65-F5344CB8AC3E}">
        <p14:creationId xmlns:p14="http://schemas.microsoft.com/office/powerpoint/2010/main" val="28324559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91847" y="1027956"/>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p>
          <a:p>
            <a:pPr marL="0" indent="0">
              <a:buNone/>
            </a:pPr>
            <a:r>
              <a:rPr lang="it-IT" sz="2000" dirty="0">
                <a:latin typeface="Times New Roman" panose="02020603050405020304" pitchFamily="18" charset="0"/>
                <a:cs typeface="Times New Roman" panose="02020603050405020304" pitchFamily="18" charset="0"/>
              </a:rPr>
              <a:t>ANAC – PNA 2019</a:t>
            </a:r>
          </a:p>
          <a:p>
            <a:pPr marL="0" indent="0">
              <a:buNone/>
            </a:pPr>
            <a:r>
              <a:rPr lang="it-IT" sz="2000" dirty="0">
                <a:latin typeface="Times New Roman" panose="02020603050405020304" pitchFamily="18" charset="0"/>
                <a:cs typeface="Times New Roman" panose="02020603050405020304" pitchFamily="18" charset="0"/>
              </a:rPr>
              <a:t>«Per quanto concerne i soggetti privati destinatari dell’attività della pubblica amministrazione svolta attraverso i poteri negoziali e autoritativi, si ritiene che al di là della formulazione letterale della norma che sembra riguardare solo società, imprese, studi professionali, la nozione di soggetto privato debba essere la più amia possibile.</a:t>
            </a:r>
          </a:p>
          <a:p>
            <a:pPr marL="0" indent="0">
              <a:buNone/>
            </a:pPr>
            <a:r>
              <a:rPr lang="it-IT" sz="2000" dirty="0">
                <a:latin typeface="Times New Roman" panose="02020603050405020304" pitchFamily="18" charset="0"/>
                <a:cs typeface="Times New Roman" panose="02020603050405020304" pitchFamily="18" charset="0"/>
              </a:rPr>
              <a:t>Sono pertanto da considerarsi anche i soggetti che, pur formalmente privati, sono partecipati o controllati da una pubblica amministrazione, in quando la loro esclusione comporterebbe una ingiustificata limitazione dell’applicazione della norma e una situazione di disparità di trattamento.</a:t>
            </a:r>
          </a:p>
          <a:p>
            <a:pPr marL="0" indent="0">
              <a:buNone/>
            </a:pPr>
            <a:r>
              <a:rPr lang="it-IT" sz="2000" dirty="0">
                <a:latin typeface="Times New Roman" panose="02020603050405020304" pitchFamily="18" charset="0"/>
                <a:cs typeface="Times New Roman" panose="02020603050405020304" pitchFamily="18" charset="0"/>
              </a:rPr>
              <a:t>Occorre in ogni caso verificare in concreto se le funzioni svolte dal dipendente siano state  esercitate effettivamente nei confronti del soggetto privato»:</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91847" y="12438"/>
            <a:ext cx="8256587" cy="666750"/>
          </a:xfrm>
        </p:spPr>
        <p:txBody>
          <a:bodyPr/>
          <a:lstStyle/>
          <a:p>
            <a:r>
              <a:rPr lang="it-IT" sz="2000" b="1" dirty="0">
                <a:latin typeface="Times New Roman" panose="02020603050405020304" pitchFamily="18" charset="0"/>
                <a:cs typeface="Times New Roman" panose="02020603050405020304" pitchFamily="18" charset="0"/>
              </a:rPr>
              <a:t>I soggetti privati destinatari dell’attività della pubblica amministrazione</a:t>
            </a:r>
            <a:br>
              <a:rPr lang="it-IT" sz="2000" b="1" dirty="0">
                <a:latin typeface="Times New Roman" panose="02020603050405020304" pitchFamily="18" charset="0"/>
                <a:cs typeface="Times New Roman" panose="02020603050405020304" pitchFamily="18" charset="0"/>
              </a:rPr>
            </a:br>
            <a:r>
              <a:rPr lang="it-IT" sz="20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5315049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C907A2BE-9B1E-42DD-AF54-49350BD91F51}"/>
              </a:ext>
            </a:extLst>
          </p:cNvPr>
          <p:cNvSpPr>
            <a:spLocks noGrp="1"/>
          </p:cNvSpPr>
          <p:nvPr>
            <p:ph sz="quarter" idx="1"/>
          </p:nvPr>
        </p:nvSpPr>
        <p:spPr/>
        <p:txBody>
          <a:bodyPr/>
          <a:lstStyle/>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I bandi-tipo approvati dall’ANAC prevedono l’esclusione dalla gara degli operatori economici che abbiano affidato incarichi in violazione del divieto di </a:t>
            </a:r>
            <a:r>
              <a:rPr lang="it-IT" sz="2000" dirty="0" err="1">
                <a:latin typeface="Times New Roman" panose="02020603050405020304" pitchFamily="18" charset="0"/>
                <a:cs typeface="Times New Roman" panose="02020603050405020304" pitchFamily="18" charset="0"/>
              </a:rPr>
              <a:t>pantouflage</a:t>
            </a:r>
            <a:r>
              <a:rPr lang="it-IT" sz="2000" dirty="0">
                <a:latin typeface="Times New Roman" panose="02020603050405020304" pitchFamily="18" charset="0"/>
                <a:cs typeface="Times New Roman" panose="02020603050405020304" pitchFamily="18" charset="0"/>
              </a:rPr>
              <a:t>.</a:t>
            </a:r>
          </a:p>
          <a:p>
            <a:pPr marL="0" indent="0">
              <a:buNone/>
            </a:pPr>
            <a:r>
              <a:rPr lang="it-IT" sz="2000" dirty="0">
                <a:latin typeface="Times New Roman" panose="02020603050405020304" pitchFamily="18" charset="0"/>
                <a:cs typeface="Times New Roman" panose="02020603050405020304" pitchFamily="18" charset="0"/>
              </a:rPr>
              <a:t>La verifica della dichiarazione è rimessa alla stazione appaltante.</a:t>
            </a:r>
          </a:p>
          <a:p>
            <a:endParaRPr lang="it-IT" dirty="0"/>
          </a:p>
        </p:txBody>
      </p:sp>
      <p:sp>
        <p:nvSpPr>
          <p:cNvPr id="3" name="Titolo 2">
            <a:extLst>
              <a:ext uri="{FF2B5EF4-FFF2-40B4-BE49-F238E27FC236}">
                <a16:creationId xmlns:a16="http://schemas.microsoft.com/office/drawing/2014/main" id="{809C1D0B-37F4-410B-9EE1-1A7D5AD1E3BA}"/>
              </a:ext>
            </a:extLst>
          </p:cNvPr>
          <p:cNvSpPr>
            <a:spLocks noGrp="1"/>
          </p:cNvSpPr>
          <p:nvPr>
            <p:ph type="title"/>
          </p:nvPr>
        </p:nvSpPr>
        <p:spPr/>
        <p:txBody>
          <a:bodyPr/>
          <a:lstStyle/>
          <a:p>
            <a:r>
              <a:rPr lang="it-IT" sz="3200" b="1" dirty="0">
                <a:latin typeface="Times New Roman" panose="02020603050405020304" pitchFamily="18" charset="0"/>
                <a:cs typeface="Times New Roman" panose="02020603050405020304" pitchFamily="18" charset="0"/>
              </a:rPr>
              <a:t>Gli obblighi di dichiarazione dei soggetti privati nell’attività contrattuale</a:t>
            </a:r>
            <a:endParaRPr lang="it-IT" dirty="0"/>
          </a:p>
        </p:txBody>
      </p:sp>
    </p:spTree>
    <p:extLst>
      <p:ext uri="{BB962C8B-B14F-4D97-AF65-F5344CB8AC3E}">
        <p14:creationId xmlns:p14="http://schemas.microsoft.com/office/powerpoint/2010/main" val="35713272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C907A2BE-9B1E-42DD-AF54-49350BD91F51}"/>
              </a:ext>
            </a:extLst>
          </p:cNvPr>
          <p:cNvSpPr>
            <a:spLocks noGrp="1"/>
          </p:cNvSpPr>
          <p:nvPr>
            <p:ph sz="quarter" idx="1"/>
          </p:nvPr>
        </p:nvSpPr>
        <p:spPr/>
        <p:txBody>
          <a:bodyPr/>
          <a:lstStyle/>
          <a:p>
            <a:pPr marL="0" indent="0">
              <a:buNone/>
            </a:pPr>
            <a:r>
              <a:rPr lang="it-IT" sz="2000" dirty="0">
                <a:latin typeface="Times New Roman" panose="02020603050405020304" pitchFamily="18" charset="0"/>
                <a:cs typeface="Times New Roman" panose="02020603050405020304" pitchFamily="18" charset="0"/>
              </a:rPr>
              <a:t>La violazione del divieto comporta la nullità dei contratti conclusi e degli incarichi conferiti all’ex dipendente pubblico.</a:t>
            </a:r>
          </a:p>
          <a:p>
            <a:pPr marL="0" indent="0">
              <a:buNone/>
            </a:pPr>
            <a:r>
              <a:rPr lang="it-IT" sz="2000" dirty="0">
                <a:latin typeface="Times New Roman" panose="02020603050405020304" pitchFamily="18" charset="0"/>
                <a:cs typeface="Times New Roman" panose="02020603050405020304" pitchFamily="18" charset="0"/>
              </a:rPr>
              <a:t>Il soggetto privato he ha concluso il contratto di lavoro o ha affidato l’incarico all’ex dipendente non può stipulare contratti con la Pubblica amministrazione.</a:t>
            </a:r>
          </a:p>
          <a:p>
            <a:pPr marL="0" indent="0">
              <a:buNone/>
            </a:pPr>
            <a:r>
              <a:rPr lang="it-IT" sz="2000" dirty="0">
                <a:latin typeface="Times New Roman" panose="02020603050405020304" pitchFamily="18" charset="0"/>
                <a:cs typeface="Times New Roman" panose="02020603050405020304" pitchFamily="18" charset="0"/>
              </a:rPr>
              <a:t>Ulteriore misura sanzionatoria è l’obbligo di restituzione dei compensi percepiti e accertati per lo svolgimento dell’incarico.</a:t>
            </a:r>
          </a:p>
          <a:p>
            <a:pPr marL="0" indent="0">
              <a:buNone/>
            </a:pPr>
            <a:r>
              <a:rPr lang="it-IT" sz="2000" dirty="0">
                <a:latin typeface="Times New Roman" panose="02020603050405020304" pitchFamily="18" charset="0"/>
                <a:cs typeface="Times New Roman" panose="02020603050405020304" pitchFamily="18" charset="0"/>
              </a:rPr>
              <a:t>Le norme non prevedono l’organo competente a svolgere il procedimento per l’applicazione delle sanzioni.</a:t>
            </a:r>
          </a:p>
          <a:p>
            <a:pPr marL="0" indent="0">
              <a:buNone/>
            </a:pPr>
            <a:r>
              <a:rPr lang="it-IT" sz="2000" dirty="0">
                <a:latin typeface="Times New Roman" panose="02020603050405020304" pitchFamily="18" charset="0"/>
                <a:cs typeface="Times New Roman" panose="02020603050405020304" pitchFamily="18" charset="0"/>
              </a:rPr>
              <a:t>In base ad una sentenza del Consiglio di Stato  (126/2018) una volta accertata l’effettiva violazione, l’ANC non ha ulteriori poteri, per cui resta da individuare l’autorità competente a dichiarare la nullità dei contratti conclusi e degli incarichi conferiti e a precludere la partecipazione ad ulteriori procedure di affidamento di appalti pubblici. </a:t>
            </a:r>
          </a:p>
          <a:p>
            <a:endParaRPr lang="it-IT" dirty="0"/>
          </a:p>
        </p:txBody>
      </p:sp>
      <p:sp>
        <p:nvSpPr>
          <p:cNvPr id="3" name="Titolo 2">
            <a:extLst>
              <a:ext uri="{FF2B5EF4-FFF2-40B4-BE49-F238E27FC236}">
                <a16:creationId xmlns:a16="http://schemas.microsoft.com/office/drawing/2014/main" id="{809C1D0B-37F4-410B-9EE1-1A7D5AD1E3BA}"/>
              </a:ext>
            </a:extLst>
          </p:cNvPr>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La violazione del divieto e il sistema sanzionatorio</a:t>
            </a:r>
          </a:p>
        </p:txBody>
      </p:sp>
    </p:spTree>
    <p:extLst>
      <p:ext uri="{BB962C8B-B14F-4D97-AF65-F5344CB8AC3E}">
        <p14:creationId xmlns:p14="http://schemas.microsoft.com/office/powerpoint/2010/main" val="4133694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C907A2BE-9B1E-42DD-AF54-49350BD91F51}"/>
              </a:ext>
            </a:extLst>
          </p:cNvPr>
          <p:cNvSpPr>
            <a:spLocks noGrp="1"/>
          </p:cNvSpPr>
          <p:nvPr>
            <p:ph sz="quarter" idx="1"/>
          </p:nvPr>
        </p:nvSpPr>
        <p:spPr/>
        <p:txBody>
          <a:bodyPr/>
          <a:lstStyle/>
          <a:p>
            <a:pPr marL="0" indent="0">
              <a:buNone/>
            </a:pPr>
            <a:r>
              <a:rPr lang="it-IT" sz="2000" dirty="0">
                <a:latin typeface="Times New Roman" panose="02020603050405020304" pitchFamily="18" charset="0"/>
                <a:cs typeface="Times New Roman" panose="02020603050405020304" pitchFamily="18" charset="0"/>
              </a:rPr>
              <a:t>L’ANAC ha in materia un potere consultivo (come previsto e disciplinato dal Regolamento 7 dicembre 2018) e il parere può essere richiesto non solo dalle amministrazioni pubbliche ma anche da tutti i soggetti privati destinatari dell’attività di queste.</a:t>
            </a:r>
          </a:p>
          <a:p>
            <a:pPr marL="0" indent="0">
              <a:buNone/>
            </a:pPr>
            <a:r>
              <a:rPr lang="it-IT" sz="2000" dirty="0">
                <a:latin typeface="Times New Roman" panose="02020603050405020304" pitchFamily="18" charset="0"/>
                <a:cs typeface="Times New Roman" panose="02020603050405020304" pitchFamily="18" charset="0"/>
              </a:rPr>
              <a:t>L’ANAC ha anche competenza alla vigilanza, che esercita verificando l’inserimento nei PTPC di misure adeguate a prevenire il </a:t>
            </a:r>
            <a:r>
              <a:rPr lang="it-IT" sz="2000" dirty="0" err="1">
                <a:latin typeface="Times New Roman" panose="02020603050405020304" pitchFamily="18" charset="0"/>
                <a:cs typeface="Times New Roman" panose="02020603050405020304" pitchFamily="18" charset="0"/>
              </a:rPr>
              <a:t>pantouflage</a:t>
            </a:r>
            <a:r>
              <a:rPr lang="it-IT" sz="2000" dirty="0">
                <a:latin typeface="Times New Roman" panose="02020603050405020304" pitchFamily="18" charset="0"/>
                <a:cs typeface="Times New Roman" panose="02020603050405020304" pitchFamily="18" charset="0"/>
              </a:rPr>
              <a:t>.</a:t>
            </a:r>
          </a:p>
          <a:p>
            <a:pPr marL="0" indent="0">
              <a:buNone/>
            </a:pPr>
            <a:r>
              <a:rPr lang="it-IT" sz="2000" dirty="0">
                <a:latin typeface="Times New Roman" panose="02020603050405020304" pitchFamily="18" charset="0"/>
                <a:cs typeface="Times New Roman" panose="02020603050405020304" pitchFamily="18" charset="0"/>
              </a:rPr>
              <a:t>In ordine al potere di accertamento, il Consiglio di Stato (</a:t>
            </a:r>
            <a:r>
              <a:rPr lang="it-IT" sz="2000" dirty="0" err="1">
                <a:latin typeface="Times New Roman" panose="02020603050405020304" pitchFamily="18" charset="0"/>
                <a:cs typeface="Times New Roman" panose="02020603050405020304" pitchFamily="18" charset="0"/>
              </a:rPr>
              <a:t>sent</a:t>
            </a:r>
            <a:r>
              <a:rPr lang="it-IT" sz="2000" dirty="0">
                <a:latin typeface="Times New Roman" panose="02020603050405020304" pitchFamily="18" charset="0"/>
                <a:cs typeface="Times New Roman" panose="02020603050405020304" pitchFamily="18" charset="0"/>
              </a:rPr>
              <a:t>. 29 ottobre 2019 n. 7411), dopo aver stabilito la competenza dell’ANAC in merito alla vigilanza e all’accertamento delle fattispecie di «incompatibilità successiva», ha affermato che spettano all’ANAC i poteri sanzionatori, essendo configurabile il nesso finalistico tra la norma assistita dalla sanzione amministrativa e le funzioni attribuite all’ANAC. </a:t>
            </a:r>
          </a:p>
          <a:p>
            <a:endParaRPr lang="it-IT" dirty="0"/>
          </a:p>
        </p:txBody>
      </p:sp>
      <p:sp>
        <p:nvSpPr>
          <p:cNvPr id="3" name="Titolo 2">
            <a:extLst>
              <a:ext uri="{FF2B5EF4-FFF2-40B4-BE49-F238E27FC236}">
                <a16:creationId xmlns:a16="http://schemas.microsoft.com/office/drawing/2014/main" id="{809C1D0B-37F4-410B-9EE1-1A7D5AD1E3BA}"/>
              </a:ext>
            </a:extLst>
          </p:cNvPr>
          <p:cNvSpPr>
            <a:spLocks noGrp="1"/>
          </p:cNvSpPr>
          <p:nvPr>
            <p:ph type="title"/>
          </p:nvPr>
        </p:nvSpPr>
        <p:spPr>
          <a:xfrm>
            <a:off x="323528" y="503337"/>
            <a:ext cx="8256587" cy="666750"/>
          </a:xfrm>
        </p:spPr>
        <p:txBody>
          <a:bodyPr/>
          <a:lstStyle/>
          <a:p>
            <a:r>
              <a:rPr lang="it-IT" dirty="0"/>
              <a:t>  </a:t>
            </a:r>
            <a:r>
              <a:rPr lang="it-IT" sz="2400" b="1" dirty="0">
                <a:latin typeface="Times New Roman" panose="02020603050405020304" pitchFamily="18" charset="0"/>
                <a:cs typeface="Times New Roman" panose="02020603050405020304" pitchFamily="18" charset="0"/>
              </a:rPr>
              <a:t>I poteri dell’ANAC e il regolamento 7 dicembre 2018 </a:t>
            </a:r>
          </a:p>
        </p:txBody>
      </p:sp>
    </p:spTree>
    <p:extLst>
      <p:ext uri="{BB962C8B-B14F-4D97-AF65-F5344CB8AC3E}">
        <p14:creationId xmlns:p14="http://schemas.microsoft.com/office/powerpoint/2010/main" val="9044139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C907A2BE-9B1E-42DD-AF54-49350BD91F51}"/>
              </a:ext>
            </a:extLst>
          </p:cNvPr>
          <p:cNvSpPr>
            <a:spLocks noGrp="1"/>
          </p:cNvSpPr>
          <p:nvPr>
            <p:ph sz="quarter" idx="1"/>
          </p:nvPr>
        </p:nvSpPr>
        <p:spPr/>
        <p:txBody>
          <a:bodyPr/>
          <a:lstStyle/>
          <a:p>
            <a:pPr marL="0" indent="0">
              <a:buNone/>
            </a:pPr>
            <a:r>
              <a:rPr lang="it-IT" sz="1800" dirty="0">
                <a:latin typeface="Times New Roman" panose="02020603050405020304" pitchFamily="18" charset="0"/>
                <a:cs typeface="Times New Roman" panose="02020603050405020304" pitchFamily="18" charset="0"/>
              </a:rPr>
              <a:t>L’ANAC  nel PNA 2019 raccomanda di inserire nei PTPC misure di prevenzione del </a:t>
            </a:r>
            <a:r>
              <a:rPr lang="it-IT" sz="1800" dirty="0" err="1">
                <a:latin typeface="Times New Roman" panose="02020603050405020304" pitchFamily="18" charset="0"/>
                <a:cs typeface="Times New Roman" panose="02020603050405020304" pitchFamily="18" charset="0"/>
              </a:rPr>
              <a:t>pantouflage</a:t>
            </a:r>
            <a:r>
              <a:rPr lang="it-IT" sz="1800" dirty="0">
                <a:latin typeface="Times New Roman" panose="02020603050405020304" pitchFamily="18" charset="0"/>
                <a:cs typeface="Times New Roman" panose="02020603050405020304" pitchFamily="18" charset="0"/>
              </a:rPr>
              <a:t> quali:</a:t>
            </a:r>
          </a:p>
          <a:p>
            <a:pPr>
              <a:buFontTx/>
              <a:buChar char="-"/>
            </a:pPr>
            <a:r>
              <a:rPr lang="it-IT" sz="1800" dirty="0">
                <a:latin typeface="Times New Roman" panose="02020603050405020304" pitchFamily="18" charset="0"/>
                <a:cs typeface="Times New Roman" panose="02020603050405020304" pitchFamily="18" charset="0"/>
              </a:rPr>
              <a:t>l’inserimento di apposte clausole negli atti di assunzione nelle quali si prevede specificamente il divieto </a:t>
            </a:r>
          </a:p>
          <a:p>
            <a:pPr>
              <a:buFontTx/>
              <a:buChar char="-"/>
            </a:pPr>
            <a:r>
              <a:rPr lang="it-IT" sz="1800" dirty="0">
                <a:latin typeface="Times New Roman" panose="02020603050405020304" pitchFamily="18" charset="0"/>
                <a:cs typeface="Times New Roman" panose="02020603050405020304" pitchFamily="18" charset="0"/>
              </a:rPr>
              <a:t>la previsione di una dichiarazione da sottoscrivere all’atto della cessazione dal servizio o dall’incarico contenente l’impegno di rispettare il divieto (così da evitare contestazioni sulla conoscenza della norma)</a:t>
            </a:r>
          </a:p>
          <a:p>
            <a:pPr>
              <a:buFontTx/>
              <a:buChar char="-"/>
            </a:pPr>
            <a:r>
              <a:rPr lang="it-IT" sz="1800" dirty="0">
                <a:latin typeface="Times New Roman" panose="02020603050405020304" pitchFamily="18" charset="0"/>
                <a:cs typeface="Times New Roman" panose="02020603050405020304" pitchFamily="18" charset="0"/>
              </a:rPr>
              <a:t>la previsione nei bandi di gara o negli atti prodromici all’affidamento di contratti pubblici dell’obbligo dell’operatore economico concorrente di dichiarare di non aver stipulato contratti di lavoro o aver attribuito incarichi ad ex dipendenti in violazione del divieto</a:t>
            </a:r>
          </a:p>
          <a:p>
            <a:endParaRPr lang="it-IT" dirty="0"/>
          </a:p>
        </p:txBody>
      </p:sp>
      <p:sp>
        <p:nvSpPr>
          <p:cNvPr id="3" name="Titolo 2">
            <a:extLst>
              <a:ext uri="{FF2B5EF4-FFF2-40B4-BE49-F238E27FC236}">
                <a16:creationId xmlns:a16="http://schemas.microsoft.com/office/drawing/2014/main" id="{809C1D0B-37F4-410B-9EE1-1A7D5AD1E3BA}"/>
              </a:ext>
            </a:extLst>
          </p:cNvPr>
          <p:cNvSpPr>
            <a:spLocks noGrp="1"/>
          </p:cNvSpPr>
          <p:nvPr>
            <p:ph type="title"/>
          </p:nvPr>
        </p:nvSpPr>
        <p:spPr>
          <a:xfrm>
            <a:off x="323528" y="503337"/>
            <a:ext cx="8256587" cy="666750"/>
          </a:xfrm>
        </p:spPr>
        <p:txBody>
          <a:bodyPr/>
          <a:lstStyle/>
          <a:p>
            <a:r>
              <a:rPr lang="it-IT" dirty="0"/>
              <a:t>  </a:t>
            </a:r>
            <a:r>
              <a:rPr lang="it-IT" sz="2400" b="1" dirty="0">
                <a:latin typeface="Times New Roman" panose="02020603050405020304" pitchFamily="18" charset="0"/>
                <a:cs typeface="Times New Roman" panose="02020603050405020304" pitchFamily="18" charset="0"/>
              </a:rPr>
              <a:t>Le misure di prevenzione del </a:t>
            </a:r>
            <a:r>
              <a:rPr lang="it-IT" sz="2400" b="1" dirty="0" err="1">
                <a:latin typeface="Times New Roman" panose="02020603050405020304" pitchFamily="18" charset="0"/>
                <a:cs typeface="Times New Roman" panose="02020603050405020304" pitchFamily="18" charset="0"/>
              </a:rPr>
              <a:t>pantougflage</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80869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C907A2BE-9B1E-42DD-AF54-49350BD91F51}"/>
              </a:ext>
            </a:extLst>
          </p:cNvPr>
          <p:cNvSpPr>
            <a:spLocks noGrp="1"/>
          </p:cNvSpPr>
          <p:nvPr>
            <p:ph sz="quarter" idx="1"/>
          </p:nvPr>
        </p:nvSpPr>
        <p:spPr>
          <a:xfrm>
            <a:off x="430213" y="908720"/>
            <a:ext cx="8256587" cy="5112568"/>
          </a:xfrm>
        </p:spPr>
        <p:txBody>
          <a:bodyPr/>
          <a:lstStyle/>
          <a:p>
            <a:pPr marL="0" indent="0">
              <a:buNone/>
            </a:pPr>
            <a:r>
              <a:rPr lang="it-IT" sz="1600" dirty="0">
                <a:latin typeface="Times New Roman" panose="02020603050405020304" pitchFamily="18" charset="0"/>
                <a:cs typeface="Times New Roman" panose="02020603050405020304" pitchFamily="18" charset="0"/>
              </a:rPr>
              <a:t>Nella relazione annuale 2018 presentata il 6 giugno 2019, dopo aver richiamato la disciplina del </a:t>
            </a:r>
            <a:r>
              <a:rPr lang="it-IT" sz="1600" dirty="0" err="1">
                <a:latin typeface="Times New Roman" panose="02020603050405020304" pitchFamily="18" charset="0"/>
                <a:cs typeface="Times New Roman" panose="02020603050405020304" pitchFamily="18" charset="0"/>
              </a:rPr>
              <a:t>pantouflage</a:t>
            </a:r>
            <a:r>
              <a:rPr lang="it-IT" sz="1600" dirty="0">
                <a:latin typeface="Times New Roman" panose="02020603050405020304" pitchFamily="18" charset="0"/>
                <a:cs typeface="Times New Roman" panose="02020603050405020304" pitchFamily="18" charset="0"/>
              </a:rPr>
              <a:t> e alcune delle indicazioni fornite, l’ANAC indica alcuni degli interventi in materia:</a:t>
            </a:r>
          </a:p>
          <a:p>
            <a:pPr>
              <a:buFontTx/>
              <a:buChar char="-"/>
            </a:pPr>
            <a:r>
              <a:rPr lang="it-IT" sz="1600" dirty="0">
                <a:latin typeface="Times New Roman" panose="02020603050405020304" pitchFamily="18" charset="0"/>
                <a:cs typeface="Times New Roman" panose="02020603050405020304" pitchFamily="18" charset="0"/>
              </a:rPr>
              <a:t>Delibera 21 febbraio 2018  n. 207, con cui è stata accertata la violazione del divieto da parte di un ex presidente di Autorità di servizi portuali che successivamente alla cessazione dall’incarico, aveva instaurato un rapporto di consulenza con un’impresa privata destinataria di numerosi provvedimenti di natura autorizzatoria o concessoria durante il periodo della sua presidenza</a:t>
            </a:r>
          </a:p>
          <a:p>
            <a:pPr>
              <a:buFontTx/>
              <a:buChar char="-"/>
            </a:pPr>
            <a:r>
              <a:rPr lang="it-IT" sz="1600" dirty="0">
                <a:latin typeface="Times New Roman" panose="02020603050405020304" pitchFamily="18" charset="0"/>
                <a:cs typeface="Times New Roman" panose="02020603050405020304" pitchFamily="18" charset="0"/>
              </a:rPr>
              <a:t>Delibera 766/2018 con cui si è evidenziato che l’attribuzione dell’incarico di responsabile degli affari istituzionali della </a:t>
            </a:r>
            <a:r>
              <a:rPr lang="it-IT" sz="1600" dirty="0" err="1">
                <a:latin typeface="Times New Roman" panose="02020603050405020304" pitchFamily="18" charset="0"/>
                <a:cs typeface="Times New Roman" panose="02020603050405020304" pitchFamily="18" charset="0"/>
              </a:rPr>
              <a:t>soc</a:t>
            </a:r>
            <a:r>
              <a:rPr lang="it-IT" sz="1600" dirty="0">
                <a:latin typeface="Times New Roman" panose="02020603050405020304" pitchFamily="18" charset="0"/>
                <a:cs typeface="Times New Roman" panose="02020603050405020304" pitchFamily="18" charset="0"/>
              </a:rPr>
              <a:t>. Leonardo (ex Finmeccanica) all’amministratore delegato di Difesa servizi spa (società in house del Ministero difesa) nei tre anni successivi alla cessazione del rapporto di lavoro con Difesa servizi avrebbe configurato l’ipotesi preclusa dal divieto </a:t>
            </a:r>
          </a:p>
          <a:p>
            <a:pPr>
              <a:buFontTx/>
              <a:buChar char="-"/>
            </a:pPr>
            <a:r>
              <a:rPr lang="it-IT" sz="1600" dirty="0">
                <a:latin typeface="Times New Roman" panose="02020603050405020304" pitchFamily="18" charset="0"/>
                <a:cs typeface="Times New Roman" panose="02020603050405020304" pitchFamily="18" charset="0"/>
              </a:rPr>
              <a:t>L’</a:t>
            </a:r>
            <a:r>
              <a:rPr lang="it-IT" sz="1600" dirty="0" err="1">
                <a:latin typeface="Times New Roman" panose="02020603050405020304" pitchFamily="18" charset="0"/>
                <a:cs typeface="Times New Roman" panose="02020603050405020304" pitchFamily="18" charset="0"/>
              </a:rPr>
              <a:t>afferazione</a:t>
            </a:r>
            <a:r>
              <a:rPr lang="it-IT" sz="1600" dirty="0">
                <a:latin typeface="Times New Roman" panose="02020603050405020304" pitchFamily="18" charset="0"/>
                <a:cs typeface="Times New Roman" panose="02020603050405020304" pitchFamily="18" charset="0"/>
              </a:rPr>
              <a:t> secondo cui anche la decisione di una commissione giudicatrice in ordine all’ammissione ad una gara di un’impresa privata costituisce esercizio di quei poteri autoritativi e negoziali che sono il presupposto per il verificarsi del </a:t>
            </a:r>
            <a:r>
              <a:rPr lang="it-IT" sz="1600" dirty="0" err="1">
                <a:latin typeface="Times New Roman" panose="02020603050405020304" pitchFamily="18" charset="0"/>
                <a:cs typeface="Times New Roman" panose="02020603050405020304" pitchFamily="18" charset="0"/>
              </a:rPr>
              <a:t>pantouflage</a:t>
            </a:r>
            <a:r>
              <a:rPr lang="it-IT" sz="1600" dirty="0">
                <a:latin typeface="Times New Roman" panose="02020603050405020304" pitchFamily="18" charset="0"/>
                <a:cs typeface="Times New Roman" panose="02020603050405020304" pitchFamily="18" charset="0"/>
              </a:rPr>
              <a:t>.  In questo caso il periodo di raffreddamento è stato fatto decorrere non dalla cessazione dal servizio bensì dalla data dell’ultimo atto che aveva comportato l’esercizio di quei poteri (fattispecie di un’impresa privata che aveva chiesto di poter avvalersi della consulenza di un generale della Guardia di finanza cessato dal servizio per l’attività finalizzata alla partecipazione alle procedure di gara bandite dalla stessa Guardia di finanza)</a:t>
            </a:r>
          </a:p>
          <a:p>
            <a:endParaRPr lang="it-IT" dirty="0"/>
          </a:p>
        </p:txBody>
      </p:sp>
      <p:sp>
        <p:nvSpPr>
          <p:cNvPr id="3" name="Titolo 2">
            <a:extLst>
              <a:ext uri="{FF2B5EF4-FFF2-40B4-BE49-F238E27FC236}">
                <a16:creationId xmlns:a16="http://schemas.microsoft.com/office/drawing/2014/main" id="{809C1D0B-37F4-410B-9EE1-1A7D5AD1E3BA}"/>
              </a:ext>
            </a:extLst>
          </p:cNvPr>
          <p:cNvSpPr>
            <a:spLocks noGrp="1"/>
          </p:cNvSpPr>
          <p:nvPr>
            <p:ph type="title"/>
          </p:nvPr>
        </p:nvSpPr>
        <p:spPr>
          <a:xfrm>
            <a:off x="443706" y="0"/>
            <a:ext cx="8256587" cy="666750"/>
          </a:xfrm>
        </p:spPr>
        <p:txBody>
          <a:bodyPr/>
          <a:lstStyle/>
          <a:p>
            <a:r>
              <a:rPr lang="it-IT" dirty="0"/>
              <a:t>   </a:t>
            </a:r>
            <a:r>
              <a:rPr lang="it-IT" sz="2400" b="1" dirty="0">
                <a:latin typeface="Times New Roman" panose="02020603050405020304" pitchFamily="18" charset="0"/>
                <a:cs typeface="Times New Roman" panose="02020603050405020304" pitchFamily="18" charset="0"/>
              </a:rPr>
              <a:t>L’attività dell’ANAC in materia di </a:t>
            </a:r>
            <a:r>
              <a:rPr lang="it-IT" sz="2400" b="1" dirty="0" err="1">
                <a:latin typeface="Times New Roman" panose="02020603050405020304" pitchFamily="18" charset="0"/>
                <a:cs typeface="Times New Roman" panose="02020603050405020304" pitchFamily="18" charset="0"/>
              </a:rPr>
              <a:t>pantouflage</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7075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C907A2BE-9B1E-42DD-AF54-49350BD91F51}"/>
              </a:ext>
            </a:extLst>
          </p:cNvPr>
          <p:cNvSpPr>
            <a:spLocks noGrp="1"/>
          </p:cNvSpPr>
          <p:nvPr>
            <p:ph sz="quarter" idx="1"/>
          </p:nvPr>
        </p:nvSpPr>
        <p:spPr>
          <a:xfrm>
            <a:off x="436288" y="666750"/>
            <a:ext cx="8256587" cy="5112568"/>
          </a:xfrm>
        </p:spPr>
        <p:txBody>
          <a:bodyPr/>
          <a:lstStyle/>
          <a:p>
            <a:pPr marL="0" indent="0">
              <a:buNone/>
            </a:pPr>
            <a:r>
              <a:rPr lang="it-IT" sz="1800" dirty="0">
                <a:latin typeface="Times New Roman" panose="02020603050405020304" pitchFamily="18" charset="0"/>
                <a:cs typeface="Times New Roman" panose="02020603050405020304" pitchFamily="18" charset="0"/>
              </a:rPr>
              <a:t>Gli obblighi di formazione in materia di prevenzione della corruzione e di trasparenza sono previsti da specifiche disposizioni della legge 190/2012, e in particolare:</a:t>
            </a:r>
          </a:p>
          <a:p>
            <a:pPr marL="0" indent="0">
              <a:buFontTx/>
              <a:buChar char="-"/>
            </a:pPr>
            <a:r>
              <a:rPr lang="it-IT" sz="1800" dirty="0">
                <a:latin typeface="Times New Roman" panose="02020603050405020304" pitchFamily="18" charset="0"/>
                <a:cs typeface="Times New Roman" panose="02020603050405020304" pitchFamily="18" charset="0"/>
              </a:rPr>
              <a:t> Comma 5 lett. b): «Le pubbliche amministrazioni centrali definiscono e trasmettono al dipartimento della Funzione pubblica: «procedure appropriate per selezionare e formare, in collaborazione con la Scuola superiore della pubblica amministrazione, i dipendenti chiamati ad operare in settori particolarmente esposti alla corruzione, prevedendo, negli stessi settori la rotazione di dirigenti e funzionari».</a:t>
            </a:r>
          </a:p>
          <a:p>
            <a:pPr marL="0" indent="0">
              <a:buFontTx/>
              <a:buChar char="-"/>
            </a:pPr>
            <a:r>
              <a:rPr lang="it-IT" sz="1800" dirty="0">
                <a:latin typeface="Times New Roman" panose="02020603050405020304" pitchFamily="18" charset="0"/>
                <a:cs typeface="Times New Roman" panose="02020603050405020304" pitchFamily="18" charset="0"/>
              </a:rPr>
              <a:t> Comma 8: «Il responsabile della prevenzione…definisce procedure appropriate per selezionare e formare, ai sensi del comma 10, i dipendenti destinati ad operare n settori particolarmente esposti alla corruzione. Le attività a rischio di corruzione devono essere svolte, ove possibile, dal personale di cui al comma 11».</a:t>
            </a:r>
          </a:p>
          <a:p>
            <a:pPr marL="0" indent="0">
              <a:buFontTx/>
              <a:buChar char="-"/>
            </a:pPr>
            <a:r>
              <a:rPr lang="it-IT" sz="1800" dirty="0">
                <a:latin typeface="Times New Roman" panose="02020603050405020304" pitchFamily="18" charset="0"/>
                <a:cs typeface="Times New Roman" panose="02020603050405020304" pitchFamily="18" charset="0"/>
              </a:rPr>
              <a:t> Comma 9 lett. b): il piano deve «prevedere, per le attività individuate ai sensi della lett. a)  meccanismi di formazione, attuazione e controllo delle decisioni idonei a prevenire il rischio di corruzione».</a:t>
            </a:r>
          </a:p>
          <a:p>
            <a:pPr marL="0" indent="0">
              <a:buFontTx/>
              <a:buChar char="-"/>
            </a:pPr>
            <a:r>
              <a:rPr lang="it-IT" sz="1800" dirty="0">
                <a:latin typeface="Times New Roman" panose="02020603050405020304" pitchFamily="18" charset="0"/>
                <a:cs typeface="Times New Roman" panose="02020603050405020304" pitchFamily="18" charset="0"/>
              </a:rPr>
              <a:t>  </a:t>
            </a:r>
          </a:p>
          <a:p>
            <a:endParaRPr lang="it-IT" dirty="0"/>
          </a:p>
        </p:txBody>
      </p:sp>
      <p:sp>
        <p:nvSpPr>
          <p:cNvPr id="3" name="Titolo 2">
            <a:extLst>
              <a:ext uri="{FF2B5EF4-FFF2-40B4-BE49-F238E27FC236}">
                <a16:creationId xmlns:a16="http://schemas.microsoft.com/office/drawing/2014/main" id="{809C1D0B-37F4-410B-9EE1-1A7D5AD1E3BA}"/>
              </a:ext>
            </a:extLst>
          </p:cNvPr>
          <p:cNvSpPr>
            <a:spLocks noGrp="1"/>
          </p:cNvSpPr>
          <p:nvPr>
            <p:ph type="title"/>
          </p:nvPr>
        </p:nvSpPr>
        <p:spPr>
          <a:xfrm>
            <a:off x="443706" y="0"/>
            <a:ext cx="8256587" cy="666750"/>
          </a:xfrm>
        </p:spPr>
        <p:txBody>
          <a:bodyPr/>
          <a:lstStyle/>
          <a:p>
            <a:r>
              <a:rPr lang="it-IT" dirty="0"/>
              <a:t>   </a:t>
            </a:r>
            <a:r>
              <a:rPr lang="it-IT" sz="2400" b="1" dirty="0">
                <a:latin typeface="Times New Roman" panose="02020603050405020304" pitchFamily="18" charset="0"/>
                <a:cs typeface="Times New Roman" panose="02020603050405020304" pitchFamily="18" charset="0"/>
              </a:rPr>
              <a:t>La formazione nelle disposizioni della legge 190/2012</a:t>
            </a:r>
          </a:p>
        </p:txBody>
      </p:sp>
    </p:spTree>
    <p:extLst>
      <p:ext uri="{BB962C8B-B14F-4D97-AF65-F5344CB8AC3E}">
        <p14:creationId xmlns:p14="http://schemas.microsoft.com/office/powerpoint/2010/main" val="10822791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C907A2BE-9B1E-42DD-AF54-49350BD91F51}"/>
              </a:ext>
            </a:extLst>
          </p:cNvPr>
          <p:cNvSpPr>
            <a:spLocks noGrp="1"/>
          </p:cNvSpPr>
          <p:nvPr>
            <p:ph sz="quarter" idx="1"/>
          </p:nvPr>
        </p:nvSpPr>
        <p:spPr>
          <a:xfrm>
            <a:off x="436288" y="666750"/>
            <a:ext cx="8256587" cy="5112568"/>
          </a:xfrm>
        </p:spPr>
        <p:txBody>
          <a:bodyPr/>
          <a:lstStyle/>
          <a:p>
            <a:pPr marL="0" indent="0">
              <a:buNone/>
            </a:pPr>
            <a:r>
              <a:rPr lang="it-IT" sz="1600" dirty="0">
                <a:latin typeface="Times New Roman" panose="02020603050405020304" pitchFamily="18" charset="0"/>
                <a:cs typeface="Times New Roman" panose="02020603050405020304" pitchFamily="18" charset="0"/>
              </a:rPr>
              <a:t> </a:t>
            </a:r>
          </a:p>
          <a:p>
            <a:pPr marL="0" indent="0">
              <a:buFontTx/>
              <a:buChar char="-"/>
            </a:pPr>
            <a:r>
              <a:rPr lang="it-IT" sz="1800" dirty="0">
                <a:latin typeface="Times New Roman" panose="02020603050405020304" pitchFamily="18" charset="0"/>
                <a:cs typeface="Times New Roman" panose="02020603050405020304" pitchFamily="18" charset="0"/>
              </a:rPr>
              <a:t>  Comma 10 lett. c): Il responsabile provvede anche «ad individuare il personale da inserire nei programmi di formazione di cui al comma 11»</a:t>
            </a:r>
          </a:p>
          <a:p>
            <a:pPr marL="0" indent="0">
              <a:buFontTx/>
              <a:buChar char="-"/>
            </a:pPr>
            <a:r>
              <a:rPr lang="it-IT" sz="1800" dirty="0">
                <a:latin typeface="Times New Roman" panose="02020603050405020304" pitchFamily="18" charset="0"/>
                <a:cs typeface="Times New Roman" panose="02020603050405020304" pitchFamily="18" charset="0"/>
              </a:rPr>
              <a:t> Comma 11: «La Scuola superiore della pubblica amministrazione, senza nuovi o maggiori oneri per la finanza pubblica e utilizzando le risorse umane, strumentali e finanziarie disponibili a legislazione vigente, predispone percorsi, anche specifici e settoriali, di formazione dei dipendenti delle pubbliche amministrazioni statali sui temi dell’etica e della legalità. Con cadenza periodica e d’intesa con le amministrazioni, provvede alla formazione dei dipendenti pubblici chiamati ad operare nei settori in cui è più elevato, sulla base dei piani adottati dalle singole amministrazioni, il rischio che siano commessi reati di corruzione».</a:t>
            </a:r>
          </a:p>
          <a:p>
            <a:endParaRPr lang="it-IT" dirty="0"/>
          </a:p>
        </p:txBody>
      </p:sp>
      <p:sp>
        <p:nvSpPr>
          <p:cNvPr id="3" name="Titolo 2">
            <a:extLst>
              <a:ext uri="{FF2B5EF4-FFF2-40B4-BE49-F238E27FC236}">
                <a16:creationId xmlns:a16="http://schemas.microsoft.com/office/drawing/2014/main" id="{809C1D0B-37F4-410B-9EE1-1A7D5AD1E3BA}"/>
              </a:ext>
            </a:extLst>
          </p:cNvPr>
          <p:cNvSpPr>
            <a:spLocks noGrp="1"/>
          </p:cNvSpPr>
          <p:nvPr>
            <p:ph type="title"/>
          </p:nvPr>
        </p:nvSpPr>
        <p:spPr>
          <a:xfrm>
            <a:off x="443706" y="0"/>
            <a:ext cx="8256587" cy="666750"/>
          </a:xfrm>
        </p:spPr>
        <p:txBody>
          <a:bodyPr/>
          <a:lstStyle/>
          <a:p>
            <a:r>
              <a:rPr lang="it-IT" dirty="0"/>
              <a:t>   </a:t>
            </a:r>
            <a:r>
              <a:rPr lang="it-IT" sz="2400" b="1" dirty="0">
                <a:latin typeface="Times New Roman" panose="02020603050405020304" pitchFamily="18" charset="0"/>
                <a:cs typeface="Times New Roman" panose="02020603050405020304" pitchFamily="18" charset="0"/>
              </a:rPr>
              <a:t>La formazione nelle disposizioni della legge 190/2012</a:t>
            </a:r>
          </a:p>
        </p:txBody>
      </p:sp>
    </p:spTree>
    <p:extLst>
      <p:ext uri="{BB962C8B-B14F-4D97-AF65-F5344CB8AC3E}">
        <p14:creationId xmlns:p14="http://schemas.microsoft.com/office/powerpoint/2010/main" val="18785565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C907A2BE-9B1E-42DD-AF54-49350BD91F51}"/>
              </a:ext>
            </a:extLst>
          </p:cNvPr>
          <p:cNvSpPr>
            <a:spLocks noGrp="1"/>
          </p:cNvSpPr>
          <p:nvPr>
            <p:ph sz="quarter" idx="1"/>
          </p:nvPr>
        </p:nvSpPr>
        <p:spPr>
          <a:xfrm>
            <a:off x="436288" y="666750"/>
            <a:ext cx="8256587" cy="5112568"/>
          </a:xfrm>
        </p:spPr>
        <p:txBody>
          <a:bodyPr/>
          <a:lstStyle/>
          <a:p>
            <a:pPr marL="0" indent="0">
              <a:buNone/>
            </a:pPr>
            <a:endParaRPr lang="it-IT" sz="1600" dirty="0">
              <a:latin typeface="Times New Roman" panose="02020603050405020304" pitchFamily="18" charset="0"/>
              <a:cs typeface="Times New Roman" panose="02020603050405020304" pitchFamily="18" charset="0"/>
            </a:endParaRPr>
          </a:p>
          <a:p>
            <a:pPr marL="0" indent="0">
              <a:buNone/>
            </a:pPr>
            <a:endParaRPr lang="it-IT" sz="16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L’art. 15 quinto comma del DPR 62/2013 dispone che:</a:t>
            </a:r>
          </a:p>
          <a:p>
            <a:pPr marL="0" indent="0">
              <a:buNone/>
            </a:pPr>
            <a:r>
              <a:rPr lang="it-IT" sz="2000" dirty="0">
                <a:latin typeface="Times New Roman" panose="02020603050405020304" pitchFamily="18" charset="0"/>
                <a:cs typeface="Times New Roman" panose="02020603050405020304" pitchFamily="18" charset="0"/>
              </a:rPr>
              <a:t>«Al personale delle pubbliche amministrazioni sono rivolte attività formative in materia di trasparenza e integrità, che consentano ai dipendenti di conseguire una piena conoscenza dei contenuti del codice di comportamento, nonché un aggiornamento annuale e sistematico sulle misure e sulle disposizioni applicabili in tali ambiti</a:t>
            </a:r>
            <a:r>
              <a:rPr lang="it-IT" dirty="0">
                <a:latin typeface="Times New Roman" panose="02020603050405020304" pitchFamily="18" charset="0"/>
                <a:cs typeface="Times New Roman" panose="02020603050405020304" pitchFamily="18" charset="0"/>
              </a:rPr>
              <a:t>.»</a:t>
            </a:r>
          </a:p>
        </p:txBody>
      </p:sp>
      <p:sp>
        <p:nvSpPr>
          <p:cNvPr id="3" name="Titolo 2">
            <a:extLst>
              <a:ext uri="{FF2B5EF4-FFF2-40B4-BE49-F238E27FC236}">
                <a16:creationId xmlns:a16="http://schemas.microsoft.com/office/drawing/2014/main" id="{809C1D0B-37F4-410B-9EE1-1A7D5AD1E3BA}"/>
              </a:ext>
            </a:extLst>
          </p:cNvPr>
          <p:cNvSpPr>
            <a:spLocks noGrp="1"/>
          </p:cNvSpPr>
          <p:nvPr>
            <p:ph type="title"/>
          </p:nvPr>
        </p:nvSpPr>
        <p:spPr>
          <a:xfrm>
            <a:off x="443706" y="0"/>
            <a:ext cx="8256587" cy="666750"/>
          </a:xfrm>
        </p:spPr>
        <p:txBody>
          <a:bodyPr/>
          <a:lstStyle/>
          <a:p>
            <a:r>
              <a:rPr lang="it-IT" dirty="0"/>
              <a:t>   </a:t>
            </a:r>
            <a:r>
              <a:rPr lang="it-IT" sz="2400" b="1" dirty="0">
                <a:latin typeface="Times New Roman" panose="02020603050405020304" pitchFamily="18" charset="0"/>
                <a:cs typeface="Times New Roman" panose="02020603050405020304" pitchFamily="18" charset="0"/>
              </a:rPr>
              <a:t>L’art. 15 del DPR 62/2013</a:t>
            </a:r>
          </a:p>
        </p:txBody>
      </p:sp>
    </p:spTree>
    <p:extLst>
      <p:ext uri="{BB962C8B-B14F-4D97-AF65-F5344CB8AC3E}">
        <p14:creationId xmlns:p14="http://schemas.microsoft.com/office/powerpoint/2010/main" val="1832429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2000" dirty="0">
                <a:latin typeface="Times New Roman" panose="02020603050405020304" pitchFamily="18" charset="0"/>
                <a:cs typeface="Times New Roman" panose="02020603050405020304" pitchFamily="18" charset="0"/>
              </a:rPr>
              <a:t>L’art. 1 comma 16 della legge 190/2012 indica espressamente tra i procedimenti per i quali la trasparenza costituisce livello essenziale delle prestazioni anche:</a:t>
            </a:r>
          </a:p>
          <a:p>
            <a:pPr>
              <a:buFontTx/>
              <a:buChar char="-"/>
            </a:pPr>
            <a:r>
              <a:rPr lang="it-IT" sz="2000" dirty="0">
                <a:latin typeface="Times New Roman" panose="02020603050405020304" pitchFamily="18" charset="0"/>
                <a:cs typeface="Times New Roman" panose="02020603050405020304" pitchFamily="18" charset="0"/>
              </a:rPr>
              <a:t>Concorsi e prove selettive per l’assunzione del personale e progressioni di carriera ex art. 24 del </a:t>
            </a:r>
            <a:r>
              <a:rPr lang="it-IT" sz="2000" dirty="0" err="1">
                <a:latin typeface="Times New Roman" panose="02020603050405020304" pitchFamily="18" charset="0"/>
                <a:cs typeface="Times New Roman" panose="02020603050405020304" pitchFamily="18" charset="0"/>
              </a:rPr>
              <a:t>DLgs</a:t>
            </a:r>
            <a:r>
              <a:rPr lang="it-IT" sz="2000" dirty="0">
                <a:latin typeface="Times New Roman" panose="02020603050405020304" pitchFamily="18" charset="0"/>
                <a:cs typeface="Times New Roman" panose="02020603050405020304" pitchFamily="18" charset="0"/>
              </a:rPr>
              <a:t> 150/2009*.</a:t>
            </a:r>
          </a:p>
          <a:p>
            <a:pPr>
              <a:buFontTx/>
              <a:buChar char="-"/>
            </a:pPr>
            <a:endParaRPr lang="it-IT" sz="2000" dirty="0">
              <a:latin typeface="Times New Roman" panose="02020603050405020304" pitchFamily="18" charset="0"/>
              <a:cs typeface="Times New Roman" panose="02020603050405020304" pitchFamily="18" charset="0"/>
            </a:endParaRPr>
          </a:p>
          <a:p>
            <a:pPr marL="0" indent="0">
              <a:buNone/>
            </a:pPr>
            <a:endParaRPr lang="it-IT" sz="1600" dirty="0">
              <a:latin typeface="Times New Roman" panose="02020603050405020304" pitchFamily="18" charset="0"/>
              <a:cs typeface="Times New Roman" panose="02020603050405020304" pitchFamily="18" charset="0"/>
            </a:endParaRPr>
          </a:p>
          <a:p>
            <a:pPr marL="0" indent="0">
              <a:buNone/>
            </a:pPr>
            <a:endParaRPr lang="it-IT" sz="1600" dirty="0">
              <a:latin typeface="Times New Roman" panose="02020603050405020304" pitchFamily="18" charset="0"/>
              <a:cs typeface="Times New Roman" panose="02020603050405020304" pitchFamily="18" charset="0"/>
            </a:endParaRPr>
          </a:p>
          <a:p>
            <a:pPr marL="0" indent="0">
              <a:buNone/>
            </a:pPr>
            <a:endParaRPr lang="it-IT" sz="1600" dirty="0">
              <a:latin typeface="Times New Roman" panose="02020603050405020304" pitchFamily="18" charset="0"/>
              <a:cs typeface="Times New Roman" panose="02020603050405020304" pitchFamily="18" charset="0"/>
            </a:endParaRPr>
          </a:p>
          <a:p>
            <a:pPr marL="0" indent="0">
              <a:buNone/>
            </a:pPr>
            <a:r>
              <a:rPr lang="it-IT" sz="1600" dirty="0">
                <a:latin typeface="Times New Roman" panose="02020603050405020304" pitchFamily="18" charset="0"/>
                <a:cs typeface="Times New Roman" panose="02020603050405020304" pitchFamily="18" charset="0"/>
              </a:rPr>
              <a:t>*Art. 24 </a:t>
            </a:r>
            <a:r>
              <a:rPr lang="it-IT" sz="1600" dirty="0" err="1">
                <a:latin typeface="Times New Roman" panose="02020603050405020304" pitchFamily="18" charset="0"/>
                <a:cs typeface="Times New Roman" panose="02020603050405020304" pitchFamily="18" charset="0"/>
              </a:rPr>
              <a:t>DLgs</a:t>
            </a:r>
            <a:r>
              <a:rPr lang="it-IT" sz="1600" dirty="0">
                <a:latin typeface="Times New Roman" panose="02020603050405020304" pitchFamily="18" charset="0"/>
                <a:cs typeface="Times New Roman" panose="02020603050405020304" pitchFamily="18" charset="0"/>
              </a:rPr>
              <a:t> 150/2009: «1. Ai sensi dell'articolo 52, comma 1-bis, del decreto legislativo n. 165 del 2001, ((...)) le amministrazioni pubbliche, a decorrere dal 1° gennaio 2010, coprono i posti disponibili nella dotazione organica attraverso concorsi pubblici, con riserva non superiore al cinquanta per cento a favore del personale interno, nel rispetto delle disposizioni vigenti in materia di assunzioni. 2. L'attribuzione dei posti riservati al personale interno è finalizzata a riconoscere e valorizzare le competenze professionali sviluppate dai dipendenti, in relazione alle specifiche esigenze delle amministrazioni.»</a:t>
            </a: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Le procedure di reclutamento e di selezione</a:t>
            </a:r>
          </a:p>
        </p:txBody>
      </p:sp>
    </p:spTree>
    <p:extLst>
      <p:ext uri="{BB962C8B-B14F-4D97-AF65-F5344CB8AC3E}">
        <p14:creationId xmlns:p14="http://schemas.microsoft.com/office/powerpoint/2010/main" val="11712130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C907A2BE-9B1E-42DD-AF54-49350BD91F51}"/>
              </a:ext>
            </a:extLst>
          </p:cNvPr>
          <p:cNvSpPr>
            <a:spLocks noGrp="1"/>
          </p:cNvSpPr>
          <p:nvPr>
            <p:ph sz="quarter" idx="1"/>
          </p:nvPr>
        </p:nvSpPr>
        <p:spPr>
          <a:xfrm>
            <a:off x="436288" y="666750"/>
            <a:ext cx="8256587" cy="5112568"/>
          </a:xfrm>
        </p:spPr>
        <p:txBody>
          <a:bodyPr/>
          <a:lstStyle/>
          <a:p>
            <a:pPr marL="0" indent="0">
              <a:buNone/>
            </a:pPr>
            <a:r>
              <a:rPr lang="it-IT" sz="1600" dirty="0">
                <a:latin typeface="Times New Roman" panose="02020603050405020304" pitchFamily="18" charset="0"/>
                <a:cs typeface="Times New Roman" panose="02020603050405020304" pitchFamily="18" charset="0"/>
              </a:rPr>
              <a:t>L’ANAC a più riprese ha ribadito che la formazione riveste un ruolo strategico nella prevenzione della corruzione e deve essere rivolta ai dipendenti prevedendo due livelli differenziati:</a:t>
            </a:r>
          </a:p>
          <a:p>
            <a:pPr>
              <a:buFontTx/>
              <a:buChar char="-"/>
            </a:pPr>
            <a:r>
              <a:rPr lang="it-IT" sz="1600" dirty="0">
                <a:latin typeface="Times New Roman" panose="02020603050405020304" pitchFamily="18" charset="0"/>
                <a:cs typeface="Times New Roman" panose="02020603050405020304" pitchFamily="18" charset="0"/>
              </a:rPr>
              <a:t>Un livello generale rivolto a tutti i dipendenti, riguardante l’aggiornamento delle competenze e le tematiche dell’etica e della legalità</a:t>
            </a:r>
          </a:p>
          <a:p>
            <a:pPr>
              <a:buFontTx/>
              <a:buChar char="-"/>
            </a:pPr>
            <a:r>
              <a:rPr lang="it-IT" sz="1600" dirty="0">
                <a:latin typeface="Times New Roman" panose="02020603050405020304" pitchFamily="18" charset="0"/>
                <a:cs typeface="Times New Roman" panose="02020603050405020304" pitchFamily="18" charset="0"/>
              </a:rPr>
              <a:t>Un livello specifico, rivolto al RPCT, ai referenti, ai componenti degli organismi di controllo, ai dirigenti e funzionati addetti alle aree a rischio, con una formazione che deve riguardare le politiche, i programmi e i vari strumenti utilizzati per la prevenzione e le tematiche settoriali in relazione al ruolo svolto da ciascuno</a:t>
            </a:r>
          </a:p>
          <a:p>
            <a:pPr marL="0" indent="0">
              <a:buNone/>
            </a:pPr>
            <a:r>
              <a:rPr lang="it-IT" sz="1600" dirty="0">
                <a:latin typeface="Times New Roman" panose="02020603050405020304" pitchFamily="18" charset="0"/>
                <a:cs typeface="Times New Roman" panose="02020603050405020304" pitchFamily="18" charset="0"/>
              </a:rPr>
              <a:t>Nel PTPC deve essere previsto uno specifico capitolo sulla formazione, nel quale debbono essere quantificati gli interventi formativi (ore/giornate annue) definendo le categorie di dipendenti interessati.</a:t>
            </a:r>
          </a:p>
          <a:p>
            <a:pPr marL="0" indent="0">
              <a:buNone/>
            </a:pPr>
            <a:r>
              <a:rPr lang="it-IT" sz="1600" dirty="0">
                <a:latin typeface="Times New Roman" panose="02020603050405020304" pitchFamily="18" charset="0"/>
                <a:cs typeface="Times New Roman" panose="02020603050405020304" pitchFamily="18" charset="0"/>
              </a:rPr>
              <a:t>La Relazione annuale del RPCT da pubblicare sul sito web istituzionale deve dedicare uno specifica sezione all’attività formativa svolta.</a:t>
            </a:r>
          </a:p>
          <a:p>
            <a:pPr marL="0" indent="0">
              <a:buNone/>
            </a:pPr>
            <a:r>
              <a:rPr lang="it-IT" sz="1600" dirty="0">
                <a:latin typeface="Times New Roman" panose="02020603050405020304" pitchFamily="18" charset="0"/>
                <a:cs typeface="Times New Roman" panose="02020603050405020304" pitchFamily="18" charset="0"/>
              </a:rPr>
              <a:t>La formazione deve prevedere anche, per quanto attiene la trasparenza, i riferimenti al tema della tutela dei dati personali, in attuazione della normativa di settore. A questo riguardo i soggetti direttamente interessati alla formazione sono quindi il Responsabile della protezione dei dati (RPD), i responsabili del trattamento dei dati, i sub-responsabili e gli incaricati del trattamento.</a:t>
            </a:r>
          </a:p>
          <a:p>
            <a:pPr marL="0" indent="0">
              <a:buNone/>
            </a:pPr>
            <a:endParaRPr lang="it-IT" sz="16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endParaRPr lang="it-IT" dirty="0">
              <a:latin typeface="Times New Roman" panose="02020603050405020304" pitchFamily="18" charset="0"/>
              <a:cs typeface="Times New Roman" panose="02020603050405020304" pitchFamily="18" charset="0"/>
            </a:endParaRPr>
          </a:p>
        </p:txBody>
      </p:sp>
      <p:sp>
        <p:nvSpPr>
          <p:cNvPr id="3" name="Titolo 2">
            <a:extLst>
              <a:ext uri="{FF2B5EF4-FFF2-40B4-BE49-F238E27FC236}">
                <a16:creationId xmlns:a16="http://schemas.microsoft.com/office/drawing/2014/main" id="{809C1D0B-37F4-410B-9EE1-1A7D5AD1E3BA}"/>
              </a:ext>
            </a:extLst>
          </p:cNvPr>
          <p:cNvSpPr>
            <a:spLocks noGrp="1"/>
          </p:cNvSpPr>
          <p:nvPr>
            <p:ph type="title"/>
          </p:nvPr>
        </p:nvSpPr>
        <p:spPr>
          <a:xfrm>
            <a:off x="443706" y="0"/>
            <a:ext cx="8256587" cy="666750"/>
          </a:xfrm>
        </p:spPr>
        <p:txBody>
          <a:bodyPr/>
          <a:lstStyle/>
          <a:p>
            <a:r>
              <a:rPr lang="it-IT" dirty="0"/>
              <a:t>   </a:t>
            </a:r>
            <a:r>
              <a:rPr lang="it-IT" sz="2400" b="1" dirty="0">
                <a:latin typeface="Times New Roman" panose="02020603050405020304" pitchFamily="18" charset="0"/>
                <a:cs typeface="Times New Roman" panose="02020603050405020304" pitchFamily="18" charset="0"/>
              </a:rPr>
              <a:t>La formazione nelle indicazioni dell’ANAC</a:t>
            </a:r>
          </a:p>
        </p:txBody>
      </p:sp>
    </p:spTree>
    <p:extLst>
      <p:ext uri="{BB962C8B-B14F-4D97-AF65-F5344CB8AC3E}">
        <p14:creationId xmlns:p14="http://schemas.microsoft.com/office/powerpoint/2010/main" val="23780166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C907A2BE-9B1E-42DD-AF54-49350BD91F51}"/>
              </a:ext>
            </a:extLst>
          </p:cNvPr>
          <p:cNvSpPr>
            <a:spLocks noGrp="1"/>
          </p:cNvSpPr>
          <p:nvPr>
            <p:ph sz="quarter" idx="1"/>
          </p:nvPr>
        </p:nvSpPr>
        <p:spPr>
          <a:xfrm>
            <a:off x="436288" y="666750"/>
            <a:ext cx="8256587" cy="5112568"/>
          </a:xfrm>
        </p:spPr>
        <p:txBody>
          <a:bodyPr/>
          <a:lstStyle/>
          <a:p>
            <a:pPr marL="0" indent="0">
              <a:buNone/>
            </a:pPr>
            <a:endParaRPr lang="it-IT" sz="1600" dirty="0">
              <a:latin typeface="Times New Roman" panose="02020603050405020304" pitchFamily="18" charset="0"/>
              <a:cs typeface="Times New Roman" panose="02020603050405020304" pitchFamily="18" charset="0"/>
            </a:endParaRPr>
          </a:p>
          <a:p>
            <a:pPr marL="0" indent="0">
              <a:buNone/>
            </a:pPr>
            <a:r>
              <a:rPr lang="it-IT" sz="1600" dirty="0">
                <a:latin typeface="Times New Roman" panose="02020603050405020304" pitchFamily="18" charset="0"/>
                <a:cs typeface="Times New Roman" panose="02020603050405020304" pitchFamily="18" charset="0"/>
              </a:rPr>
              <a:t>Il PNA 2019 dedica ampio spazio alla formazione segnalando che «l’incremento della formazione dei dipendenti, l’innalzamento del livello qualitativo e il monitoraggio sulla qualità della formazione erogata in materia di prevenzione della corruzione e della trasparenza possono costituire obiettivi strategici che gli organi di indirizzo dell’amministrazione sono tenuti ad individuare quale contenuto necessario del PTPC».</a:t>
            </a:r>
          </a:p>
          <a:p>
            <a:pPr marL="0" indent="0">
              <a:buNone/>
            </a:pPr>
            <a:r>
              <a:rPr lang="it-IT" sz="1600" dirty="0">
                <a:latin typeface="Times New Roman" panose="02020603050405020304" pitchFamily="18" charset="0"/>
                <a:cs typeface="Times New Roman" panose="02020603050405020304" pitchFamily="18" charset="0"/>
              </a:rPr>
              <a:t> «Sulla base dell’esperienza maturata dall’Autorità nella vigilanza e nella funzione consultiva si è spesso riscontrata un’impostazione della formazione in materia di prevenzione della corruzione basata prevalentemente sull’analisi della regolazione e delle disposizioni normative rilevanti in materia. Tale approccio non vuole essere assolutamente svalutato, ma si ritiene debba essere arricchito sia con un ruolo più attivo dei discenti, valorizzando le loro esperienze, sia con un lavoro su casi concreti che tengano conto delle specificità di ogni amministrazione. </a:t>
            </a:r>
          </a:p>
          <a:p>
            <a:pPr marL="0" indent="0">
              <a:buNone/>
            </a:pPr>
            <a:r>
              <a:rPr lang="it-IT" sz="1600" dirty="0">
                <a:latin typeface="Times New Roman" panose="02020603050405020304" pitchFamily="18" charset="0"/>
                <a:cs typeface="Times New Roman" panose="02020603050405020304" pitchFamily="18" charset="0"/>
              </a:rPr>
              <a:t>Tutti i dipendenti pubblici, a prescindere alle tipologie contrattuali (ad esempio, a tempo determinato o indeterminato) dovrebbero ricevere una formazione iniziale sulle regole di condotta definite nel Codice di comportamento nazionale (DPR 62/2013) e nel Codice di amministrazione.</a:t>
            </a:r>
          </a:p>
          <a:p>
            <a:pPr marL="0" indent="0">
              <a:buNone/>
            </a:pPr>
            <a:r>
              <a:rPr lang="it-IT" dirty="0">
                <a:latin typeface="Times New Roman" panose="02020603050405020304" pitchFamily="18" charset="0"/>
                <a:cs typeface="Times New Roman" panose="02020603050405020304" pitchFamily="18" charset="0"/>
              </a:rPr>
              <a:t> </a:t>
            </a:r>
          </a:p>
        </p:txBody>
      </p:sp>
      <p:sp>
        <p:nvSpPr>
          <p:cNvPr id="3" name="Titolo 2">
            <a:extLst>
              <a:ext uri="{FF2B5EF4-FFF2-40B4-BE49-F238E27FC236}">
                <a16:creationId xmlns:a16="http://schemas.microsoft.com/office/drawing/2014/main" id="{809C1D0B-37F4-410B-9EE1-1A7D5AD1E3BA}"/>
              </a:ext>
            </a:extLst>
          </p:cNvPr>
          <p:cNvSpPr>
            <a:spLocks noGrp="1"/>
          </p:cNvSpPr>
          <p:nvPr>
            <p:ph type="title"/>
          </p:nvPr>
        </p:nvSpPr>
        <p:spPr>
          <a:xfrm>
            <a:off x="443706" y="0"/>
            <a:ext cx="8256587" cy="666750"/>
          </a:xfrm>
        </p:spPr>
        <p:txBody>
          <a:bodyPr/>
          <a:lstStyle/>
          <a:p>
            <a:r>
              <a:rPr lang="it-IT" dirty="0"/>
              <a:t>   </a:t>
            </a:r>
            <a:r>
              <a:rPr lang="it-IT" sz="2400" b="1" dirty="0">
                <a:latin typeface="Times New Roman" panose="02020603050405020304" pitchFamily="18" charset="0"/>
                <a:cs typeface="Times New Roman" panose="02020603050405020304" pitchFamily="18" charset="0"/>
              </a:rPr>
              <a:t>La formazione nel PNA 2019</a:t>
            </a:r>
          </a:p>
        </p:txBody>
      </p:sp>
    </p:spTree>
    <p:extLst>
      <p:ext uri="{BB962C8B-B14F-4D97-AF65-F5344CB8AC3E}">
        <p14:creationId xmlns:p14="http://schemas.microsoft.com/office/powerpoint/2010/main" val="37745210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C28559C1-6509-4218-8219-CD162B5DA116}"/>
              </a:ext>
            </a:extLst>
          </p:cNvPr>
          <p:cNvSpPr>
            <a:spLocks noGrp="1"/>
          </p:cNvSpPr>
          <p:nvPr>
            <p:ph sz="quarter" idx="1"/>
          </p:nvPr>
        </p:nvSpPr>
        <p:spPr/>
        <p:txBody>
          <a:bodyPr/>
          <a:lstStyle/>
          <a:p>
            <a:pPr marL="0" indent="0">
              <a:buNone/>
            </a:pPr>
            <a:r>
              <a:rPr lang="it-IT" sz="1600" dirty="0">
                <a:latin typeface="Times New Roman" panose="02020603050405020304" pitchFamily="18" charset="0"/>
                <a:cs typeface="Times New Roman" panose="02020603050405020304" pitchFamily="18" charset="0"/>
              </a:rPr>
              <a:t>Il PNA 2019  contiene anche alcune indicazioni di carattere generale sulla formazione in materia:</a:t>
            </a:r>
          </a:p>
          <a:p>
            <a:pPr>
              <a:buFontTx/>
              <a:buChar char="-"/>
            </a:pPr>
            <a:r>
              <a:rPr lang="it-IT" sz="1600" dirty="0">
                <a:latin typeface="Times New Roman" panose="02020603050405020304" pitchFamily="18" charset="0"/>
                <a:cs typeface="Times New Roman" panose="02020603050405020304" pitchFamily="18" charset="0"/>
              </a:rPr>
              <a:t>includere nei percorsi formativi anche il contenuto dei codici di comportamento e dei codici disciplinari per i quali proprio attraverso la discussione di casi concreti può emergere il principio comportamentale adeguato nelle diverse situazioni</a:t>
            </a:r>
          </a:p>
          <a:p>
            <a:pPr>
              <a:buFontTx/>
              <a:buChar char="-"/>
            </a:pPr>
            <a:r>
              <a:rPr lang="it-IT" sz="1600" dirty="0">
                <a:latin typeface="Times New Roman" panose="02020603050405020304" pitchFamily="18" charset="0"/>
                <a:cs typeface="Times New Roman" panose="02020603050405020304" pitchFamily="18" charset="0"/>
              </a:rPr>
              <a:t>prevedere che la formazioni riguardi tutte le fasi di predisposizione del PTPC e della relazione annuale (ad esempio l’analisi di contesto esterno e interno, la mappatura dei processi, l’individuazione e la valutazione del rischio)</a:t>
            </a:r>
          </a:p>
          <a:p>
            <a:pPr>
              <a:buFontTx/>
              <a:buChar char="-"/>
            </a:pPr>
            <a:r>
              <a:rPr lang="it-IT" sz="1600" dirty="0">
                <a:latin typeface="Times New Roman" panose="02020603050405020304" pitchFamily="18" charset="0"/>
                <a:cs typeface="Times New Roman" panose="02020603050405020304" pitchFamily="18" charset="0"/>
              </a:rPr>
              <a:t>tenere conto dell’importante contributo che può essere dato dagli operatori interni all’amministrazione inseriti come docenti nell’ambito di percorsi di aggiornamento e formativi in house</a:t>
            </a:r>
          </a:p>
          <a:p>
            <a:pPr>
              <a:buFontTx/>
              <a:buChar char="-"/>
            </a:pPr>
            <a:r>
              <a:rPr lang="it-IT" sz="1600" dirty="0">
                <a:latin typeface="Times New Roman" panose="02020603050405020304" pitchFamily="18" charset="0"/>
                <a:cs typeface="Times New Roman" panose="02020603050405020304" pitchFamily="18" charset="0"/>
              </a:rPr>
              <a:t>monitorare e verificare il livello di attuazione dei processi di formazione e la loro adeguatezza. Il monitoraggio potrà essere realizzato ad esempio attraverso questionari da somministrare ai soggetti destinatari della formazione al fine di rilevare le conseguenti ulteriori priorità formative e il grado di soddisfazione dei percorsi già avviati</a:t>
            </a:r>
          </a:p>
          <a:p>
            <a:endParaRPr lang="it-IT" dirty="0"/>
          </a:p>
        </p:txBody>
      </p:sp>
      <p:sp>
        <p:nvSpPr>
          <p:cNvPr id="3" name="Titolo 2">
            <a:extLst>
              <a:ext uri="{FF2B5EF4-FFF2-40B4-BE49-F238E27FC236}">
                <a16:creationId xmlns:a16="http://schemas.microsoft.com/office/drawing/2014/main" id="{26716C83-3B36-4C8E-ACF3-015922A52BD2}"/>
              </a:ext>
            </a:extLst>
          </p:cNvPr>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Le indicazioni del PNA 2019 sulla formazione</a:t>
            </a:r>
          </a:p>
        </p:txBody>
      </p:sp>
    </p:spTree>
    <p:extLst>
      <p:ext uri="{BB962C8B-B14F-4D97-AF65-F5344CB8AC3E}">
        <p14:creationId xmlns:p14="http://schemas.microsoft.com/office/powerpoint/2010/main" val="190230509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C907A2BE-9B1E-42DD-AF54-49350BD91F51}"/>
              </a:ext>
            </a:extLst>
          </p:cNvPr>
          <p:cNvSpPr>
            <a:spLocks noGrp="1"/>
          </p:cNvSpPr>
          <p:nvPr>
            <p:ph sz="quarter" idx="1"/>
          </p:nvPr>
        </p:nvSpPr>
        <p:spPr>
          <a:xfrm>
            <a:off x="436288" y="666750"/>
            <a:ext cx="8256587" cy="5112568"/>
          </a:xfrm>
        </p:spPr>
        <p:txBody>
          <a:bodyPr/>
          <a:lstStyle/>
          <a:p>
            <a:pPr marL="0" indent="0">
              <a:buNone/>
            </a:pPr>
            <a:endParaRPr lang="it-IT" sz="1600" dirty="0">
              <a:latin typeface="Times New Roman" panose="02020603050405020304" pitchFamily="18" charset="0"/>
              <a:cs typeface="Times New Roman" panose="02020603050405020304" pitchFamily="18" charset="0"/>
            </a:endParaRPr>
          </a:p>
          <a:p>
            <a:pPr marL="0" indent="0">
              <a:buNone/>
            </a:pPr>
            <a:r>
              <a:rPr lang="it-IT" sz="1600" dirty="0">
                <a:latin typeface="Times New Roman" panose="02020603050405020304" pitchFamily="18" charset="0"/>
                <a:cs typeface="Times New Roman" panose="02020603050405020304" pitchFamily="18" charset="0"/>
              </a:rPr>
              <a:t>L’amministrazione deve quindi organizzare la propria attività per:</a:t>
            </a:r>
          </a:p>
          <a:p>
            <a:pPr>
              <a:buFontTx/>
              <a:buChar char="-"/>
            </a:pPr>
            <a:r>
              <a:rPr lang="it-IT" sz="1600" dirty="0">
                <a:latin typeface="Times New Roman" panose="02020603050405020304" pitchFamily="18" charset="0"/>
                <a:cs typeface="Times New Roman" panose="02020603050405020304" pitchFamily="18" charset="0"/>
              </a:rPr>
              <a:t>pianificare il percorso di formazione per tutte le figure coinvolte, inserendolo nel Piano formativo annuale</a:t>
            </a:r>
          </a:p>
          <a:p>
            <a:pPr>
              <a:buFontTx/>
              <a:buChar char="-"/>
            </a:pPr>
            <a:r>
              <a:rPr lang="it-IT" sz="1600" dirty="0">
                <a:latin typeface="Times New Roman" panose="02020603050405020304" pitchFamily="18" charset="0"/>
                <a:cs typeface="Times New Roman" panose="02020603050405020304" pitchFamily="18" charset="0"/>
              </a:rPr>
              <a:t>prevedere idonee risorse in sede di approvazione del bilancio</a:t>
            </a:r>
          </a:p>
          <a:p>
            <a:pPr>
              <a:buFontTx/>
              <a:buChar char="-"/>
            </a:pPr>
            <a:r>
              <a:rPr lang="it-IT" sz="1600" dirty="0">
                <a:latin typeface="Times New Roman" panose="02020603050405020304" pitchFamily="18" charset="0"/>
                <a:cs typeface="Times New Roman" panose="02020603050405020304" pitchFamily="18" charset="0"/>
              </a:rPr>
              <a:t>prevedere eventuali prove finali di verifica del percorso formativo e sessioni di aggiornamento in base alle modifiche normative, organizzative e tecniche che interverranno</a:t>
            </a:r>
          </a:p>
          <a:p>
            <a:pPr>
              <a:buFontTx/>
              <a:buChar char="-"/>
            </a:pPr>
            <a:r>
              <a:rPr lang="it-IT" sz="1600" dirty="0">
                <a:latin typeface="Times New Roman" panose="02020603050405020304" pitchFamily="18" charset="0"/>
                <a:cs typeface="Times New Roman" panose="02020603050405020304" pitchFamily="18" charset="0"/>
              </a:rPr>
              <a:t>stabilire aree di priorità nell’attività formativa</a:t>
            </a:r>
          </a:p>
          <a:p>
            <a:pPr>
              <a:buFontTx/>
              <a:buChar char="-"/>
            </a:pPr>
            <a:endParaRPr lang="it-IT" sz="1600" dirty="0">
              <a:latin typeface="Times New Roman" panose="02020603050405020304" pitchFamily="18" charset="0"/>
              <a:cs typeface="Times New Roman" panose="02020603050405020304" pitchFamily="18" charset="0"/>
            </a:endParaRPr>
          </a:p>
          <a:p>
            <a:pPr marL="0" indent="0">
              <a:buNone/>
            </a:pPr>
            <a:r>
              <a:rPr lang="it-IT" sz="1600" dirty="0">
                <a:latin typeface="Times New Roman" panose="02020603050405020304" pitchFamily="18" charset="0"/>
                <a:cs typeface="Times New Roman" panose="02020603050405020304" pitchFamily="18" charset="0"/>
              </a:rPr>
              <a:t>La formazione non deve essere considerata un mero adempimento burocratico, ma un’opportunità per:</a:t>
            </a:r>
          </a:p>
          <a:p>
            <a:pPr>
              <a:buFontTx/>
              <a:buChar char="-"/>
            </a:pPr>
            <a:r>
              <a:rPr lang="it-IT" sz="1600" dirty="0">
                <a:latin typeface="Times New Roman" panose="02020603050405020304" pitchFamily="18" charset="0"/>
                <a:cs typeface="Times New Roman" panose="02020603050405020304" pitchFamily="18" charset="0"/>
              </a:rPr>
              <a:t>rendere consapevoli gli operatori dei rischi e delle misure di contrasto</a:t>
            </a:r>
          </a:p>
          <a:p>
            <a:pPr>
              <a:buFontTx/>
              <a:buChar char="-"/>
            </a:pPr>
            <a:r>
              <a:rPr lang="it-IT" sz="1600" dirty="0">
                <a:latin typeface="Times New Roman" panose="02020603050405020304" pitchFamily="18" charset="0"/>
                <a:cs typeface="Times New Roman" panose="02020603050405020304" pitchFamily="18" charset="0"/>
              </a:rPr>
              <a:t>migliorare i processi organizzativi e i servizi erogati</a:t>
            </a:r>
          </a:p>
          <a:p>
            <a:pPr>
              <a:buFontTx/>
              <a:buChar char="-"/>
            </a:pPr>
            <a:r>
              <a:rPr lang="it-IT" sz="1600" dirty="0">
                <a:latin typeface="Times New Roman" panose="02020603050405020304" pitchFamily="18" charset="0"/>
                <a:cs typeface="Times New Roman" panose="02020603050405020304" pitchFamily="18" charset="0"/>
              </a:rPr>
              <a:t>evitare danni reputazionali</a:t>
            </a:r>
          </a:p>
          <a:p>
            <a:pPr>
              <a:buFontTx/>
              <a:buChar char="-"/>
            </a:pPr>
            <a:r>
              <a:rPr lang="it-IT" sz="1600" dirty="0">
                <a:latin typeface="Times New Roman" panose="02020603050405020304" pitchFamily="18" charset="0"/>
                <a:cs typeface="Times New Roman" panose="02020603050405020304" pitchFamily="18" charset="0"/>
              </a:rPr>
              <a:t>ridurre i rischi di sanzioni</a:t>
            </a:r>
            <a:endParaRPr lang="it-IT" dirty="0">
              <a:latin typeface="Times New Roman" panose="02020603050405020304" pitchFamily="18" charset="0"/>
              <a:cs typeface="Times New Roman" panose="02020603050405020304" pitchFamily="18" charset="0"/>
            </a:endParaRPr>
          </a:p>
        </p:txBody>
      </p:sp>
      <p:sp>
        <p:nvSpPr>
          <p:cNvPr id="3" name="Titolo 2">
            <a:extLst>
              <a:ext uri="{FF2B5EF4-FFF2-40B4-BE49-F238E27FC236}">
                <a16:creationId xmlns:a16="http://schemas.microsoft.com/office/drawing/2014/main" id="{809C1D0B-37F4-410B-9EE1-1A7D5AD1E3BA}"/>
              </a:ext>
            </a:extLst>
          </p:cNvPr>
          <p:cNvSpPr>
            <a:spLocks noGrp="1"/>
          </p:cNvSpPr>
          <p:nvPr>
            <p:ph type="title"/>
          </p:nvPr>
        </p:nvSpPr>
        <p:spPr>
          <a:xfrm>
            <a:off x="443706" y="0"/>
            <a:ext cx="8256587" cy="666750"/>
          </a:xfrm>
        </p:spPr>
        <p:txBody>
          <a:bodyPr/>
          <a:lstStyle/>
          <a:p>
            <a:r>
              <a:rPr lang="it-IT" dirty="0"/>
              <a:t>   </a:t>
            </a:r>
            <a:r>
              <a:rPr lang="it-IT" sz="2400" b="1" dirty="0">
                <a:latin typeface="Times New Roman" panose="02020603050405020304" pitchFamily="18" charset="0"/>
                <a:cs typeface="Times New Roman" panose="02020603050405020304" pitchFamily="18" charset="0"/>
              </a:rPr>
              <a:t>Le attività dell’amministrazione in materia di formazione</a:t>
            </a:r>
          </a:p>
        </p:txBody>
      </p:sp>
    </p:spTree>
    <p:extLst>
      <p:ext uri="{BB962C8B-B14F-4D97-AF65-F5344CB8AC3E}">
        <p14:creationId xmlns:p14="http://schemas.microsoft.com/office/powerpoint/2010/main" val="3406655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1800" dirty="0">
                <a:latin typeface="Times New Roman" panose="02020603050405020304" pitchFamily="18" charset="0"/>
                <a:cs typeface="Times New Roman" panose="02020603050405020304" pitchFamily="18" charset="0"/>
              </a:rPr>
              <a:t>Art. 52 1-bis </a:t>
            </a:r>
            <a:r>
              <a:rPr lang="it-IT" sz="1800" dirty="0" err="1">
                <a:latin typeface="Times New Roman" panose="02020603050405020304" pitchFamily="18" charset="0"/>
                <a:cs typeface="Times New Roman" panose="02020603050405020304" pitchFamily="18" charset="0"/>
              </a:rPr>
              <a:t>DLgs</a:t>
            </a:r>
            <a:r>
              <a:rPr lang="it-IT" sz="1800" dirty="0">
                <a:latin typeface="Times New Roman" panose="02020603050405020304" pitchFamily="18" charset="0"/>
                <a:cs typeface="Times New Roman" panose="02020603050405020304" pitchFamily="18" charset="0"/>
              </a:rPr>
              <a:t> 165/2001: «I dipendenti pubblici, con esclusione dei dirigenti e del personale docente della scuola, delle accademie, conservatori e istituti assimilati, sono inquadrati in almeno tre distinte aree funzionali. Le progressioni all'interno della stessa area avvengono secondo principi di selettività, in funzione delle qualità culturali e professionali, dell'attività svolta e dei risultati conseguiti, attraverso l'attribuzione di fasce di merito. Le progressioni fra le aree avvengono tramite concorso pubblico, ferma restando la possibilità per l'amministrazione di destinare al personale interno, in possesso dei titoli di studio richiesti per l'accesso dall'esterno, una riserva di posti comunque non superiore al 50 per cento di quelli messi a concorso. La valutazione positiva conseguita dal dipendente per almeno tre anni costituisce titolo rilevante ai fini della progressione economica e dell'attribuzione dei posti riservati nei concorsi per l'accesso all'area superiore. ((La contrattazione collettiva assicura che nella determinazione dei criteri per l'attribuzione delle progressioni economiche sia adeguatamente valorizzato il possesso del titolo di dottore di ricerca nonché degli altri titoli di studio e di abilitazione professionale di cui all'articolo 35, comma 3-quater)).</a:t>
            </a:r>
          </a:p>
        </p:txBody>
      </p:sp>
      <p:sp>
        <p:nvSpPr>
          <p:cNvPr id="3" name="Titolo 2"/>
          <p:cNvSpPr>
            <a:spLocks noGrp="1"/>
          </p:cNvSpPr>
          <p:nvPr>
            <p:ph type="title"/>
          </p:nvPr>
        </p:nvSpPr>
        <p:spPr/>
        <p:txBody>
          <a:bodyPr/>
          <a:lstStyle/>
          <a:p>
            <a:r>
              <a:rPr lang="it-IT" sz="2000" b="1" dirty="0">
                <a:latin typeface="Times New Roman" panose="02020603050405020304" pitchFamily="18" charset="0"/>
                <a:cs typeface="Times New Roman" panose="02020603050405020304" pitchFamily="18" charset="0"/>
              </a:rPr>
              <a:t>Le qualità culturali e professionali nella progressione della carriera</a:t>
            </a:r>
          </a:p>
        </p:txBody>
      </p:sp>
    </p:spTree>
    <p:extLst>
      <p:ext uri="{BB962C8B-B14F-4D97-AF65-F5344CB8AC3E}">
        <p14:creationId xmlns:p14="http://schemas.microsoft.com/office/powerpoint/2010/main" val="2898953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71049" y="836712"/>
            <a:ext cx="8229600" cy="4802088"/>
          </a:xfrm>
        </p:spPr>
        <p:txBody>
          <a:bodyPr/>
          <a:lstStyle/>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Nel PNA 2013 (</a:t>
            </a:r>
            <a:r>
              <a:rPr lang="it-IT" sz="1800" dirty="0" err="1">
                <a:latin typeface="Times New Roman" panose="02020603050405020304" pitchFamily="18" charset="0"/>
                <a:cs typeface="Times New Roman" panose="02020603050405020304" pitchFamily="18" charset="0"/>
              </a:rPr>
              <a:t>all</a:t>
            </a:r>
            <a:r>
              <a:rPr lang="it-IT" sz="1800" dirty="0">
                <a:latin typeface="Times New Roman" panose="02020603050405020304" pitchFamily="18" charset="0"/>
                <a:cs typeface="Times New Roman" panose="02020603050405020304" pitchFamily="18" charset="0"/>
              </a:rPr>
              <a:t>. 3) i rischi relativi alla gestione del personale venivano così individuati:</a:t>
            </a:r>
          </a:p>
          <a:p>
            <a:pPr>
              <a:buFontTx/>
              <a:buChar char="-"/>
            </a:pPr>
            <a:r>
              <a:rPr lang="it-IT" sz="1600" dirty="0">
                <a:latin typeface="Times New Roman" panose="02020603050405020304" pitchFamily="18" charset="0"/>
                <a:cs typeface="Times New Roman" panose="02020603050405020304" pitchFamily="18" charset="0"/>
              </a:rPr>
              <a:t>previsioni di requisiti di accesso “personalizzati” ed insufficienza di meccanismi oggettivi e trasparenti idonei a verificare il possesso dei requisiti attitudinali e professionali richiesti in relazione alla posizione da ricoprire allo scopo di reclutare candidati particolari; </a:t>
            </a:r>
          </a:p>
          <a:p>
            <a:pPr>
              <a:buFontTx/>
              <a:buChar char="-"/>
            </a:pPr>
            <a:r>
              <a:rPr lang="it-IT" sz="1600" dirty="0">
                <a:latin typeface="Times New Roman" panose="02020603050405020304" pitchFamily="18" charset="0"/>
                <a:cs typeface="Times New Roman" panose="02020603050405020304" pitchFamily="18" charset="0"/>
              </a:rPr>
              <a:t>abuso nei processi di stabilizzazione finalizzato al reclutamento di candidati particolari; </a:t>
            </a:r>
          </a:p>
          <a:p>
            <a:pPr>
              <a:buFontTx/>
              <a:buChar char="-"/>
            </a:pPr>
            <a:r>
              <a:rPr lang="it-IT" sz="1600" dirty="0">
                <a:latin typeface="Times New Roman" panose="02020603050405020304" pitchFamily="18" charset="0"/>
                <a:cs typeface="Times New Roman" panose="02020603050405020304" pitchFamily="18" charset="0"/>
              </a:rPr>
              <a:t>irregolare composizione della commissione di concorso finalizzata al reclutamento di candidati particolari; </a:t>
            </a:r>
          </a:p>
          <a:p>
            <a:pPr>
              <a:buFontTx/>
              <a:buChar char="-"/>
            </a:pPr>
            <a:r>
              <a:rPr lang="it-IT" sz="1600" dirty="0">
                <a:latin typeface="Times New Roman" panose="02020603050405020304" pitchFamily="18" charset="0"/>
                <a:cs typeface="Times New Roman" panose="02020603050405020304" pitchFamily="18" charset="0"/>
              </a:rPr>
              <a:t>inosservanza delle regole procedurali a garanzia della trasparenza e dell’imparzialità della selezione, quali, a titolo esemplificativo, la cogenza della regola dell'anonimato nel caso di prova scritta e la predeterminazione dei criteri di valutazione delle prove allo scopo di reclutare candidati particolari; </a:t>
            </a:r>
          </a:p>
          <a:p>
            <a:pPr>
              <a:buFontTx/>
              <a:buChar char="-"/>
            </a:pPr>
            <a:r>
              <a:rPr lang="it-IT" sz="1600" dirty="0">
                <a:latin typeface="Times New Roman" panose="02020603050405020304" pitchFamily="18" charset="0"/>
                <a:cs typeface="Times New Roman" panose="02020603050405020304" pitchFamily="18" charset="0"/>
              </a:rPr>
              <a:t>progressioni economiche o di carriera accordate illegittimamente allo scopo di agevolare dipendenti/candidati particolari; </a:t>
            </a:r>
          </a:p>
          <a:p>
            <a:pPr>
              <a:buFontTx/>
              <a:buChar char="-"/>
            </a:pPr>
            <a:r>
              <a:rPr lang="it-IT" sz="1600" dirty="0">
                <a:latin typeface="Times New Roman" panose="02020603050405020304" pitchFamily="18" charset="0"/>
                <a:cs typeface="Times New Roman" panose="02020603050405020304" pitchFamily="18" charset="0"/>
              </a:rPr>
              <a:t>motivazione generica e tautologica circa la sussistenza dei presupposti di legge per il conferimento di incarichi professionali allo scopo di agevolare soggetti particolari.  </a:t>
            </a:r>
          </a:p>
        </p:txBody>
      </p:sp>
      <p:sp>
        <p:nvSpPr>
          <p:cNvPr id="3" name="Titolo 2"/>
          <p:cNvSpPr>
            <a:spLocks noGrp="1"/>
          </p:cNvSpPr>
          <p:nvPr>
            <p:ph type="title"/>
          </p:nvPr>
        </p:nvSpPr>
        <p:spPr>
          <a:xfrm>
            <a:off x="457200" y="12438"/>
            <a:ext cx="8256587" cy="666750"/>
          </a:xfrm>
        </p:spPr>
        <p:txBody>
          <a:bodyPr/>
          <a:lstStyle/>
          <a:p>
            <a:r>
              <a:rPr lang="it-IT" sz="2400" b="1" dirty="0">
                <a:latin typeface="Times New Roman" panose="02020603050405020304" pitchFamily="18" charset="0"/>
                <a:cs typeface="Times New Roman" panose="02020603050405020304" pitchFamily="18" charset="0"/>
              </a:rPr>
              <a:t>I rischi nelle procedure di reclutamento e di selezione</a:t>
            </a:r>
          </a:p>
        </p:txBody>
      </p:sp>
    </p:spTree>
    <p:extLst>
      <p:ext uri="{BB962C8B-B14F-4D97-AF65-F5344CB8AC3E}">
        <p14:creationId xmlns:p14="http://schemas.microsoft.com/office/powerpoint/2010/main" val="3485952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71049" y="836712"/>
            <a:ext cx="8229600" cy="4802088"/>
          </a:xfrm>
        </p:spPr>
        <p:txBody>
          <a:bodyPr/>
          <a:lstStyle/>
          <a:p>
            <a:pPr marL="0" indent="0">
              <a:buNone/>
            </a:pPr>
            <a:r>
              <a:rPr lang="it-IT" sz="1800" dirty="0">
                <a:latin typeface="Times New Roman" panose="02020603050405020304" pitchFamily="18" charset="0"/>
                <a:cs typeface="Times New Roman" panose="02020603050405020304" pitchFamily="18" charset="0"/>
              </a:rPr>
              <a:t> </a:t>
            </a:r>
          </a:p>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Rinvio alle indicazioni fornite riguardo al conflitto di interessi</a:t>
            </a:r>
            <a:endParaRPr lang="it-IT" sz="16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57200" y="12438"/>
            <a:ext cx="8256587" cy="666750"/>
          </a:xfrm>
        </p:spPr>
        <p:txBody>
          <a:bodyPr/>
          <a:lstStyle/>
          <a:p>
            <a:r>
              <a:rPr lang="it-IT" sz="2400" b="1" dirty="0">
                <a:latin typeface="Times New Roman" panose="02020603050405020304" pitchFamily="18" charset="0"/>
                <a:cs typeface="Times New Roman" panose="02020603050405020304" pitchFamily="18" charset="0"/>
              </a:rPr>
              <a:t>La composizione delle commissioni giudicatrici</a:t>
            </a:r>
          </a:p>
        </p:txBody>
      </p:sp>
    </p:spTree>
    <p:extLst>
      <p:ext uri="{BB962C8B-B14F-4D97-AF65-F5344CB8AC3E}">
        <p14:creationId xmlns:p14="http://schemas.microsoft.com/office/powerpoint/2010/main" val="4266288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199" y="665120"/>
            <a:ext cx="8229600" cy="4802088"/>
          </a:xfrm>
        </p:spPr>
        <p:txBody>
          <a:bodyPr/>
          <a:lstStyle/>
          <a:p>
            <a:pPr marL="0" indent="0">
              <a:buNone/>
            </a:pPr>
            <a:r>
              <a:rPr lang="it-IT" sz="1800" dirty="0">
                <a:latin typeface="Times New Roman" panose="02020603050405020304" pitchFamily="18" charset="0"/>
                <a:cs typeface="Times New Roman" panose="02020603050405020304" pitchFamily="18" charset="0"/>
              </a:rPr>
              <a:t>La «rotazione» da meccanismo di buona gestione del personale è diventato strumento ordinario di contrasto della corruzione indicato e imposto dall’art. 1 quarto comma lett. e della legge 190/2012 sia pure con espresso riferimento ai dirigenti: il DFP «definisce i criteri per assicurare la rotazione dei dirigenti nei settori particolarmente esposti alla corruzione…». </a:t>
            </a:r>
          </a:p>
          <a:p>
            <a:pPr marL="0" indent="0">
              <a:buNone/>
            </a:pPr>
            <a:r>
              <a:rPr lang="it-IT" sz="1800" dirty="0">
                <a:latin typeface="Times New Roman" panose="02020603050405020304" pitchFamily="18" charset="0"/>
                <a:cs typeface="Times New Roman" panose="02020603050405020304" pitchFamily="18" charset="0"/>
              </a:rPr>
              <a:t>Altre disposizioni della legge 190/2012 si occupano della rotazione:</a:t>
            </a:r>
          </a:p>
          <a:p>
            <a:pPr>
              <a:buFontTx/>
              <a:buChar char="-"/>
            </a:pPr>
            <a:r>
              <a:rPr lang="it-IT" sz="1800" dirty="0">
                <a:latin typeface="Times New Roman" panose="02020603050405020304" pitchFamily="18" charset="0"/>
                <a:cs typeface="Times New Roman" panose="02020603050405020304" pitchFamily="18" charset="0"/>
              </a:rPr>
              <a:t>l’art. 1 quinto comma lett. b), il quale prevede che le pubbliche amministrazioni devono definire e trasmettere ad ANAC «procedure appropriate per selezionare e formare, in collaborazione con la Scuola superiore della pubblica amministrazione, i dipendenti chiamati ad operare in settori particolarmente esposti alla corruzione, prevedendo, negli stessi settori, la rotazione di dirigenti e funzionari». </a:t>
            </a:r>
          </a:p>
          <a:p>
            <a:pPr>
              <a:buFontTx/>
              <a:buChar char="-"/>
            </a:pPr>
            <a:r>
              <a:rPr lang="it-IT" sz="1800" dirty="0">
                <a:latin typeface="Times New Roman" panose="02020603050405020304" pitchFamily="18" charset="0"/>
                <a:cs typeface="Times New Roman" panose="02020603050405020304" pitchFamily="18" charset="0"/>
              </a:rPr>
              <a:t>l’art. 1 decimo comma lett. b), secondo cui, il RPCT deve verificare, d’intesa con il dirigente competente, «l'effettiva rotazione degli incarichi negli uffici preposti allo svolgimento delle attività nel cui ambito è più elevato il rischio che siano commessi reati di corruzione </a:t>
            </a:r>
          </a:p>
          <a:p>
            <a:pPr marL="0" indent="0">
              <a:buNone/>
            </a:pPr>
            <a:r>
              <a:rPr lang="it-IT" sz="1800" dirty="0">
                <a:latin typeface="Times New Roman" panose="02020603050405020304" pitchFamily="18" charset="0"/>
                <a:cs typeface="Times New Roman" panose="02020603050405020304" pitchFamily="18" charset="0"/>
              </a:rPr>
              <a:t>Rotazione «ordinaria» da distinguere da quella «straordinaria», nel caso di pendenza di procedimenti penali.</a:t>
            </a:r>
          </a:p>
          <a:p>
            <a:pPr marL="0" indent="0">
              <a:buNone/>
            </a:pPr>
            <a:r>
              <a:rPr lang="it-IT" sz="18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a:xfrm>
            <a:off x="443706" y="-1630"/>
            <a:ext cx="8256587" cy="666750"/>
          </a:xfrm>
        </p:spPr>
        <p:txBody>
          <a:bodyPr/>
          <a:lstStyle/>
          <a:p>
            <a:r>
              <a:rPr lang="it-IT" sz="2400" b="1" dirty="0">
                <a:latin typeface="Times New Roman" panose="02020603050405020304" pitchFamily="18" charset="0"/>
                <a:cs typeface="Times New Roman" panose="02020603050405020304" pitchFamily="18" charset="0"/>
              </a:rPr>
              <a:t>La rotazione ordinaria del personale</a:t>
            </a:r>
          </a:p>
        </p:txBody>
      </p:sp>
    </p:spTree>
    <p:extLst>
      <p:ext uri="{BB962C8B-B14F-4D97-AF65-F5344CB8AC3E}">
        <p14:creationId xmlns:p14="http://schemas.microsoft.com/office/powerpoint/2010/main" val="35539574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ello slide Anutel per Office 2010 o successivi">
  <a:themeElements>
    <a:clrScheme name="Satellit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atellit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tellit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Modello slide Anutel per Office 2010 o successivi</Template>
  <TotalTime>9158</TotalTime>
  <Words>8233</Words>
  <Application>Microsoft Office PowerPoint</Application>
  <PresentationFormat>Presentazione su schermo (4:3)</PresentationFormat>
  <Paragraphs>323</Paragraphs>
  <Slides>53</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53</vt:i4>
      </vt:variant>
    </vt:vector>
  </HeadingPairs>
  <TitlesOfParts>
    <vt:vector size="59" baseType="lpstr">
      <vt:lpstr>Arial</vt:lpstr>
      <vt:lpstr>Gill Sans MT</vt:lpstr>
      <vt:lpstr>Times New Roman</vt:lpstr>
      <vt:lpstr>Wingdings</vt:lpstr>
      <vt:lpstr>Wingdings 3</vt:lpstr>
      <vt:lpstr>Modello slide Anutel per Office 2010 o successivi</vt:lpstr>
      <vt:lpstr>Presentazione standard di PowerPoint</vt:lpstr>
      <vt:lpstr>Presentazione standard di PowerPoint</vt:lpstr>
      <vt:lpstr>I principi della Costituzione</vt:lpstr>
      <vt:lpstr>La gestione del personale</vt:lpstr>
      <vt:lpstr>Le procedure di reclutamento e di selezione</vt:lpstr>
      <vt:lpstr>Le qualità culturali e professionali nella progressione della carriera</vt:lpstr>
      <vt:lpstr>I rischi nelle procedure di reclutamento e di selezione</vt:lpstr>
      <vt:lpstr>La composizione delle commissioni giudicatrici</vt:lpstr>
      <vt:lpstr>La rotazione ordinaria del personale</vt:lpstr>
      <vt:lpstr>La rotazione ordinaria del personale</vt:lpstr>
      <vt:lpstr>La rotazione ordinaria del personale</vt:lpstr>
      <vt:lpstr>I vincoli soggettivi alla rotazione ordinaria</vt:lpstr>
      <vt:lpstr>I vincoli oggettivi alla rotazione ordinaria</vt:lpstr>
      <vt:lpstr>La connessione tra rotazione ordinaria e formazione</vt:lpstr>
      <vt:lpstr>Le misure alternative alla rotazione del personale</vt:lpstr>
      <vt:lpstr>Ulteriori misure alternative alla rotazione del personale</vt:lpstr>
      <vt:lpstr>La programmazione della rotazione del personale</vt:lpstr>
      <vt:lpstr>Principi di attuazione della rotazione ordinaria</vt:lpstr>
      <vt:lpstr>Monitoraggio e verifica dell’attuazione della rotazione ordinaria</vt:lpstr>
      <vt:lpstr>La rotazione del personale dirigenziale</vt:lpstr>
      <vt:lpstr>La rotazione del personale non dirigenziale</vt:lpstr>
      <vt:lpstr>Le posizioni «infungibili» e il potere d’ordine dell’ANAC</vt:lpstr>
      <vt:lpstr>La rotazione nei piccoli Comuni</vt:lpstr>
      <vt:lpstr>La rotazione straordinaria</vt:lpstr>
      <vt:lpstr>I presupposti e l’attuazione della rotazione straordinaria</vt:lpstr>
      <vt:lpstr>Il procedimento per  l’attuazione della rotazione straordinaria</vt:lpstr>
      <vt:lpstr>L’art. 3 della L.  2001 n. 97 </vt:lpstr>
      <vt:lpstr>L’art. 3 della L.  2001 n. 97 </vt:lpstr>
      <vt:lpstr>Il procedimento per  l’attuazione della rotazione straordinaria </vt:lpstr>
      <vt:lpstr>L’art. 129 disp. att. Cod. proc. pen.</vt:lpstr>
      <vt:lpstr>Le attività extraistituzionali</vt:lpstr>
      <vt:lpstr>Le attività extraistituzionali</vt:lpstr>
      <vt:lpstr>Le attività extraistituzionali consentite</vt:lpstr>
      <vt:lpstr>L’espletamento di attività non autorizzata</vt:lpstr>
      <vt:lpstr>Il divieto di «pantouflage»</vt:lpstr>
      <vt:lpstr>L’art. 21 del DLgs 39/2013</vt:lpstr>
      <vt:lpstr>Il carattere generale del divieto di «pantouflage» della legge 190/2012</vt:lpstr>
      <vt:lpstr>Il carattere generale del divieto di «pantouflage» della legge 190/2012</vt:lpstr>
      <vt:lpstr>L’estensione del divieto di «pantouflage»</vt:lpstr>
      <vt:lpstr>L’estensione del divieto di «pantouflage» agli enti pubblici economici</vt:lpstr>
      <vt:lpstr>I soggetti privati destinatari dell’attività della pubblica amministrazione  </vt:lpstr>
      <vt:lpstr>Gli obblighi di dichiarazione dei soggetti privati nell’attività contrattuale</vt:lpstr>
      <vt:lpstr>La violazione del divieto e il sistema sanzionatorio</vt:lpstr>
      <vt:lpstr>  I poteri dell’ANAC e il regolamento 7 dicembre 2018 </vt:lpstr>
      <vt:lpstr>  Le misure di prevenzione del pantougflage</vt:lpstr>
      <vt:lpstr>   L’attività dell’ANAC in materia di pantouflage</vt:lpstr>
      <vt:lpstr>   La formazione nelle disposizioni della legge 190/2012</vt:lpstr>
      <vt:lpstr>   La formazione nelle disposizioni della legge 190/2012</vt:lpstr>
      <vt:lpstr>   L’art. 15 del DPR 62/2013</vt:lpstr>
      <vt:lpstr>   La formazione nelle indicazioni dell’ANAC</vt:lpstr>
      <vt:lpstr>   La formazione nel PNA 2019</vt:lpstr>
      <vt:lpstr>Le indicazioni del PNA 2019 sulla formazione</vt:lpstr>
      <vt:lpstr>   Le attività dell’amministrazione in materia di formazione</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Hp</dc:creator>
  <cp:lastModifiedBy>Claudio Galtieri</cp:lastModifiedBy>
  <cp:revision>143</cp:revision>
  <cp:lastPrinted>2020-06-09T07:42:01Z</cp:lastPrinted>
  <dcterms:created xsi:type="dcterms:W3CDTF">2019-11-12T10:51:11Z</dcterms:created>
  <dcterms:modified xsi:type="dcterms:W3CDTF">2020-06-09T12:10:54Z</dcterms:modified>
</cp:coreProperties>
</file>