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handoutMasterIdLst>
    <p:handoutMasterId r:id="rId22"/>
  </p:handoutMasterIdLst>
  <p:sldIdLst>
    <p:sldId id="256" r:id="rId2"/>
    <p:sldId id="639" r:id="rId3"/>
    <p:sldId id="612" r:id="rId4"/>
    <p:sldId id="654" r:id="rId5"/>
    <p:sldId id="638" r:id="rId6"/>
    <p:sldId id="640" r:id="rId7"/>
    <p:sldId id="641" r:id="rId8"/>
    <p:sldId id="613" r:id="rId9"/>
    <p:sldId id="642" r:id="rId10"/>
    <p:sldId id="643" r:id="rId11"/>
    <p:sldId id="644" r:id="rId12"/>
    <p:sldId id="646" r:id="rId13"/>
    <p:sldId id="647" r:id="rId14"/>
    <p:sldId id="648" r:id="rId15"/>
    <p:sldId id="649" r:id="rId16"/>
    <p:sldId id="650" r:id="rId17"/>
    <p:sldId id="651" r:id="rId18"/>
    <p:sldId id="652" r:id="rId19"/>
    <p:sldId id="653" r:id="rId20"/>
  </p:sldIdLst>
  <p:sldSz cx="9144000" cy="6858000" type="screen4x3"/>
  <p:notesSz cx="6797675" cy="9926638"/>
  <p:defaultTex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CCECFF"/>
    <a:srgbClr val="666699"/>
    <a:srgbClr val="727C7B"/>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30" autoAdjust="0"/>
    <p:restoredTop sz="93381" autoAdjust="0"/>
  </p:normalViewPr>
  <p:slideViewPr>
    <p:cSldViewPr>
      <p:cViewPr varScale="1">
        <p:scale>
          <a:sx n="68" d="100"/>
          <a:sy n="68" d="100"/>
        </p:scale>
        <p:origin x="17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327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atin typeface="Arial" charset="0"/>
                <a:cs typeface="Arial" charset="0"/>
              </a:defRPr>
            </a:lvl1pPr>
          </a:lstStyle>
          <a:p>
            <a:pPr>
              <a:defRPr/>
            </a:pPr>
            <a:fld id="{FF2A732D-C45E-4330-ABA5-35837F385C21}" type="datetimeFigureOut">
              <a:rPr lang="it-IT"/>
              <a:pPr>
                <a:defRPr/>
              </a:pPr>
              <a:t>08/06/2020</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8272DB3F-123F-4ADE-9BB0-C0DB42FEAA30}" type="slidenum">
              <a:rPr lang="it-IT"/>
              <a:pPr>
                <a:defRPr/>
              </a:pPr>
              <a:t>‹N›</a:t>
            </a:fld>
            <a:endParaRPr lang="it-IT"/>
          </a:p>
        </p:txBody>
      </p:sp>
    </p:spTree>
    <p:extLst>
      <p:ext uri="{BB962C8B-B14F-4D97-AF65-F5344CB8AC3E}">
        <p14:creationId xmlns:p14="http://schemas.microsoft.com/office/powerpoint/2010/main" val="1649623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cs typeface="Arial" charset="0"/>
              </a:defRPr>
            </a:lvl1pPr>
          </a:lstStyle>
          <a:p>
            <a:pPr>
              <a:defRPr/>
            </a:pPr>
            <a:endParaRPr lang="it-IT"/>
          </a:p>
        </p:txBody>
      </p:sp>
      <p:sp>
        <p:nvSpPr>
          <p:cNvPr id="103427"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cs typeface="Arial" charset="0"/>
              </a:defRPr>
            </a:lvl1pPr>
          </a:lstStyle>
          <a:p>
            <a:pPr>
              <a:defRPr/>
            </a:pPr>
            <a:endParaRPr lang="it-IT"/>
          </a:p>
        </p:txBody>
      </p:sp>
      <p:sp>
        <p:nvSpPr>
          <p:cNvPr id="71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30"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cs typeface="Arial" charset="0"/>
              </a:defRPr>
            </a:lvl1pPr>
          </a:lstStyle>
          <a:p>
            <a:pPr>
              <a:defRPr/>
            </a:pPr>
            <a:endParaRPr lang="it-IT"/>
          </a:p>
        </p:txBody>
      </p:sp>
    </p:spTree>
    <p:extLst>
      <p:ext uri="{BB962C8B-B14F-4D97-AF65-F5344CB8AC3E}">
        <p14:creationId xmlns:p14="http://schemas.microsoft.com/office/powerpoint/2010/main" val="2361233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2" name="Rettangolo 1"/>
          <p:cNvSpPr/>
          <p:nvPr userDrawn="1"/>
        </p:nvSpPr>
        <p:spPr>
          <a:xfrm>
            <a:off x="914400" y="549275"/>
            <a:ext cx="7413625" cy="2951163"/>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ttangolo 2"/>
          <p:cNvSpPr/>
          <p:nvPr/>
        </p:nvSpPr>
        <p:spPr>
          <a:xfrm>
            <a:off x="914400" y="4365625"/>
            <a:ext cx="7315200" cy="1223963"/>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Rettangolo 3"/>
          <p:cNvSpPr/>
          <p:nvPr userDrawn="1"/>
        </p:nvSpPr>
        <p:spPr>
          <a:xfrm>
            <a:off x="914400" y="549275"/>
            <a:ext cx="228600" cy="29591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ttangolo 4"/>
          <p:cNvSpPr/>
          <p:nvPr/>
        </p:nvSpPr>
        <p:spPr>
          <a:xfrm>
            <a:off x="914400" y="4365625"/>
            <a:ext cx="228600" cy="1223963"/>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276348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8" name="Segnaposto contenuto 7"/>
          <p:cNvSpPr>
            <a:spLocks noGrp="1"/>
          </p:cNvSpPr>
          <p:nvPr>
            <p:ph sz="quarter" idx="1"/>
          </p:nvPr>
        </p:nvSpPr>
        <p:spPr>
          <a:xfrm>
            <a:off x="457200" y="1219200"/>
            <a:ext cx="8229600" cy="4802088"/>
          </a:xfrm>
        </p:spPr>
        <p:txBody>
          <a:bodyPr/>
          <a:lstStyle>
            <a:lvl1pPr algn="just">
              <a:defRPr/>
            </a:lvl1pPr>
            <a:lvl2pPr algn="just">
              <a:defRPr/>
            </a:lvl2pPr>
            <a:lvl3pPr algn="just">
              <a:defRPr/>
            </a:lvl3pPr>
            <a:lvl4pPr algn="just">
              <a:defRPr/>
            </a:lvl4pPr>
            <a:lvl5pPr algn="just">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Segnaposto titolo 21"/>
          <p:cNvSpPr>
            <a:spLocks noGrp="1"/>
          </p:cNvSpPr>
          <p:nvPr>
            <p:ph type="title"/>
          </p:nvPr>
        </p:nvSpPr>
        <p:spPr bwMode="auto">
          <a:xfrm>
            <a:off x="457200" y="476250"/>
            <a:ext cx="8256587" cy="666750"/>
          </a:xfrm>
          <a:prstGeom prst="rect">
            <a:avLst/>
          </a:prstGeom>
          <a:solidFill>
            <a:srgbClr val="EAEAEA">
              <a:alpha val="41176"/>
            </a:srgbClr>
          </a:solidFill>
          <a:ln>
            <a:noFill/>
          </a:ln>
        </p:spPr>
        <p:txBody>
          <a:bodyPr/>
          <a:lstStyle/>
          <a:p>
            <a:pPr lvl="0"/>
            <a:r>
              <a:rPr lang="it-IT" altLang="it-IT"/>
              <a:t>Fare clic per modificare lo stile del titolo</a:t>
            </a:r>
            <a:endParaRPr lang="en-US" altLang="it-IT"/>
          </a:p>
        </p:txBody>
      </p:sp>
    </p:spTree>
    <p:extLst>
      <p:ext uri="{BB962C8B-B14F-4D97-AF65-F5344CB8AC3E}">
        <p14:creationId xmlns:p14="http://schemas.microsoft.com/office/powerpoint/2010/main" val="3232871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21"/>
          <p:cNvSpPr>
            <a:spLocks noGrp="1"/>
          </p:cNvSpPr>
          <p:nvPr>
            <p:ph type="title"/>
          </p:nvPr>
        </p:nvSpPr>
        <p:spPr bwMode="auto">
          <a:xfrm>
            <a:off x="457200" y="476250"/>
            <a:ext cx="8256588" cy="666750"/>
          </a:xfrm>
          <a:prstGeom prst="rect">
            <a:avLst/>
          </a:prstGeom>
          <a:solidFill>
            <a:srgbClr val="EAEAEA">
              <a:alpha val="4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endParaRPr lang="en-US" altLang="it-IT"/>
          </a:p>
        </p:txBody>
      </p:sp>
      <p:sp>
        <p:nvSpPr>
          <p:cNvPr id="1027" name="Segnaposto testo 12"/>
          <p:cNvSpPr>
            <a:spLocks noGrp="1"/>
          </p:cNvSpPr>
          <p:nvPr>
            <p:ph type="body" idx="1"/>
          </p:nvPr>
        </p:nvSpPr>
        <p:spPr bwMode="auto">
          <a:xfrm>
            <a:off x="457200" y="1219200"/>
            <a:ext cx="82296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28" name="Connettore 1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6" name="Segnaposto numero diapositiva 5"/>
          <p:cNvSpPr txBox="1">
            <a:spLocks/>
          </p:cNvSpPr>
          <p:nvPr/>
        </p:nvSpPr>
        <p:spPr>
          <a:xfrm>
            <a:off x="6732588" y="6165850"/>
            <a:ext cx="1981200" cy="365125"/>
          </a:xfrm>
          <a:prstGeom prst="rect">
            <a:avLst/>
          </a:prstGeom>
        </p:spPr>
        <p:txBody>
          <a:bodyPr/>
          <a:lstStyle>
            <a:defPPr>
              <a:defRPr lang="it-IT"/>
            </a:defPPr>
            <a:lvl1pPr algn="l" rtl="0" eaLnBrk="1" fontAlgn="base" latinLnBrk="0" hangingPunct="1">
              <a:spcBef>
                <a:spcPct val="0"/>
              </a:spcBef>
              <a:spcAft>
                <a:spcPct val="0"/>
              </a:spcAft>
              <a:defRPr kumimoji="0" sz="1400" b="1" kern="1200">
                <a:solidFill>
                  <a:schemeClr val="tx2"/>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a:lstStyle>
          <a:p>
            <a:pPr algn="r">
              <a:defRPr/>
            </a:pPr>
            <a:fld id="{BA521925-76C2-44A7-BFC4-8C7B9E22EDC6}" type="slidenum">
              <a:rPr lang="it-IT" b="0" i="1" smtClean="0"/>
              <a:pPr algn="r">
                <a:defRPr/>
              </a:pPr>
              <a:t>‹N›</a:t>
            </a:fld>
            <a:endParaRPr lang="it-IT" b="0" i="1" dirty="0"/>
          </a:p>
        </p:txBody>
      </p:sp>
      <p:sp>
        <p:nvSpPr>
          <p:cNvPr id="1031" name="CasellaDiTesto 1"/>
          <p:cNvSpPr txBox="1">
            <a:spLocks noChangeArrowheads="1"/>
          </p:cNvSpPr>
          <p:nvPr/>
        </p:nvSpPr>
        <p:spPr bwMode="auto">
          <a:xfrm>
            <a:off x="2124075" y="6165850"/>
            <a:ext cx="5329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defRPr/>
            </a:pPr>
            <a:r>
              <a:rPr lang="it-IT" altLang="it-IT" sz="1400" b="0" i="1" dirty="0"/>
              <a:t>Autore: Nome Cognome</a:t>
            </a:r>
          </a:p>
        </p:txBody>
      </p:sp>
      <p:sp>
        <p:nvSpPr>
          <p:cNvPr id="11" name="Rettangolo 10"/>
          <p:cNvSpPr/>
          <p:nvPr/>
        </p:nvSpPr>
        <p:spPr>
          <a:xfrm>
            <a:off x="454025" y="1268413"/>
            <a:ext cx="8259763" cy="4752975"/>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3" name="CasellaDiTesto 1"/>
          <p:cNvSpPr txBox="1">
            <a:spLocks noChangeArrowheads="1"/>
          </p:cNvSpPr>
          <p:nvPr/>
        </p:nvSpPr>
        <p:spPr bwMode="auto">
          <a:xfrm>
            <a:off x="-3997325" y="-892175"/>
            <a:ext cx="185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defRPr/>
            </a:pPr>
            <a:endParaRPr lang="it-IT" altLang="it-IT"/>
          </a:p>
        </p:txBody>
      </p:sp>
      <p:sp>
        <p:nvSpPr>
          <p:cNvPr id="10" name="CasellaDiTesto 1"/>
          <p:cNvSpPr txBox="1">
            <a:spLocks noChangeArrowheads="1"/>
          </p:cNvSpPr>
          <p:nvPr/>
        </p:nvSpPr>
        <p:spPr bwMode="auto">
          <a:xfrm>
            <a:off x="3528553" y="6421258"/>
            <a:ext cx="252028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a:lstStyle>
          <a:p>
            <a:pPr algn="ctr" eaLnBrk="1" hangingPunct="1">
              <a:defRPr/>
            </a:pPr>
            <a:r>
              <a:rPr lang="it-IT" sz="800" b="0" i="1" u="none" strike="noStrike" kern="1200" baseline="0" dirty="0">
                <a:solidFill>
                  <a:schemeClr val="tx1"/>
                </a:solidFill>
                <a:latin typeface="Arial" pitchFamily="34" charset="0"/>
                <a:ea typeface="+mn-ea"/>
                <a:cs typeface="Arial" pitchFamily="34" charset="0"/>
              </a:rPr>
              <a:t>© Copyright - E' vietata ogni forma di riproduzione</a:t>
            </a:r>
            <a:endParaRPr lang="it-IT" altLang="it-IT" sz="800" b="0" i="1" dirty="0"/>
          </a:p>
        </p:txBody>
      </p:sp>
    </p:spTree>
  </p:cSld>
  <p:clrMap bg1="lt1" tx1="dk1" bg2="lt2" tx2="dk2" accent1="accent1" accent2="accent2" accent3="accent3" accent4="accent4" accent5="accent5" accent6="accent6" hlink="hlink" folHlink="folHlink"/>
  <p:sldLayoutIdLst>
    <p:sldLayoutId id="2147483711" r:id="rId1"/>
    <p:sldLayoutId id="2147483710" r:id="rId2"/>
  </p:sldLayoutIdLst>
  <p:txStyles>
    <p:titleStyle>
      <a:lvl1pPr algn="ctr" rtl="0" eaLnBrk="1" fontAlgn="base" hangingPunct="1">
        <a:spcBef>
          <a:spcPct val="0"/>
        </a:spcBef>
        <a:spcAft>
          <a:spcPct val="0"/>
        </a:spcAft>
        <a:defRPr sz="3000" kern="1200">
          <a:solidFill>
            <a:schemeClr val="tx2"/>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000">
          <a:solidFill>
            <a:schemeClr val="tx2"/>
          </a:solidFill>
          <a:latin typeface="Arial" pitchFamily="34" charset="0"/>
          <a:cs typeface="Arial" pitchFamily="34" charset="0"/>
        </a:defRPr>
      </a:lvl2pPr>
      <a:lvl3pPr algn="ctr" rtl="0" eaLnBrk="1" fontAlgn="base" hangingPunct="1">
        <a:spcBef>
          <a:spcPct val="0"/>
        </a:spcBef>
        <a:spcAft>
          <a:spcPct val="0"/>
        </a:spcAft>
        <a:defRPr sz="3000">
          <a:solidFill>
            <a:schemeClr val="tx2"/>
          </a:solidFill>
          <a:latin typeface="Arial" pitchFamily="34" charset="0"/>
          <a:cs typeface="Arial" pitchFamily="34" charset="0"/>
        </a:defRPr>
      </a:lvl3pPr>
      <a:lvl4pPr algn="ctr" rtl="0" eaLnBrk="1" fontAlgn="base" hangingPunct="1">
        <a:spcBef>
          <a:spcPct val="0"/>
        </a:spcBef>
        <a:spcAft>
          <a:spcPct val="0"/>
        </a:spcAft>
        <a:defRPr sz="3000">
          <a:solidFill>
            <a:schemeClr val="tx2"/>
          </a:solidFill>
          <a:latin typeface="Arial" pitchFamily="34" charset="0"/>
          <a:cs typeface="Arial" pitchFamily="34" charset="0"/>
        </a:defRPr>
      </a:lvl4pPr>
      <a:lvl5pPr algn="ctr" rtl="0" eaLnBrk="1" fontAlgn="base" hangingPunct="1">
        <a:spcBef>
          <a:spcPct val="0"/>
        </a:spcBef>
        <a:spcAft>
          <a:spcPct val="0"/>
        </a:spcAft>
        <a:defRPr sz="3000">
          <a:solidFill>
            <a:schemeClr val="tx2"/>
          </a:solidFill>
          <a:latin typeface="Arial" pitchFamily="34" charset="0"/>
          <a:cs typeface="Arial" pitchFamily="34" charset="0"/>
        </a:defRPr>
      </a:lvl5pPr>
      <a:lvl6pPr marL="457200" algn="l" rtl="0" eaLnBrk="1" fontAlgn="base" hangingPunct="1">
        <a:spcBef>
          <a:spcPct val="0"/>
        </a:spcBef>
        <a:spcAft>
          <a:spcPct val="0"/>
        </a:spcAft>
        <a:defRPr sz="3000">
          <a:solidFill>
            <a:schemeClr val="tx2"/>
          </a:solidFill>
          <a:latin typeface="Arial" pitchFamily="34" charset="0"/>
          <a:cs typeface="Arial" pitchFamily="34" charset="0"/>
        </a:defRPr>
      </a:lvl6pPr>
      <a:lvl7pPr marL="914400" algn="l" rtl="0" eaLnBrk="1" fontAlgn="base" hangingPunct="1">
        <a:spcBef>
          <a:spcPct val="0"/>
        </a:spcBef>
        <a:spcAft>
          <a:spcPct val="0"/>
        </a:spcAft>
        <a:defRPr sz="3000">
          <a:solidFill>
            <a:schemeClr val="tx2"/>
          </a:solidFill>
          <a:latin typeface="Arial" pitchFamily="34" charset="0"/>
          <a:cs typeface="Arial" pitchFamily="34" charset="0"/>
        </a:defRPr>
      </a:lvl7pPr>
      <a:lvl8pPr marL="1371600" algn="l" rtl="0" eaLnBrk="1" fontAlgn="base" hangingPunct="1">
        <a:spcBef>
          <a:spcPct val="0"/>
        </a:spcBef>
        <a:spcAft>
          <a:spcPct val="0"/>
        </a:spcAft>
        <a:defRPr sz="3000">
          <a:solidFill>
            <a:schemeClr val="tx2"/>
          </a:solidFill>
          <a:latin typeface="Arial" pitchFamily="34" charset="0"/>
          <a:cs typeface="Arial" pitchFamily="34" charset="0"/>
        </a:defRPr>
      </a:lvl8pPr>
      <a:lvl9pPr marL="1828800" algn="l" rtl="0" eaLnBrk="1" fontAlgn="base" hangingPunct="1">
        <a:spcBef>
          <a:spcPct val="0"/>
        </a:spcBef>
        <a:spcAft>
          <a:spcPct val="0"/>
        </a:spcAft>
        <a:defRPr sz="3000">
          <a:solidFill>
            <a:schemeClr val="tx2"/>
          </a:solidFill>
          <a:latin typeface="Arial" pitchFamily="34" charset="0"/>
          <a:cs typeface="Arial" pitchFamily="34" charset="0"/>
        </a:defRPr>
      </a:lvl9pPr>
    </p:titleStyle>
    <p:bodyStyle>
      <a:lvl1pPr marL="273050" indent="-273050" algn="just"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547688" indent="-273050" algn="just"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Arial" panose="020B0604020202020204" pitchFamily="34" charset="0"/>
          <a:ea typeface="+mn-ea"/>
          <a:cs typeface="Arial" panose="020B0604020202020204" pitchFamily="34" charset="0"/>
        </a:defRPr>
      </a:lvl2pPr>
      <a:lvl3pPr marL="822325" indent="-228600" algn="just" rtl="0" eaLnBrk="1" fontAlgn="base" hangingPunct="1">
        <a:spcBef>
          <a:spcPts val="500"/>
        </a:spcBef>
        <a:spcAft>
          <a:spcPct val="0"/>
        </a:spcAft>
        <a:buClr>
          <a:srgbClr val="BCBCBC"/>
        </a:buClr>
        <a:buSzPct val="76000"/>
        <a:buFont typeface="Wingdings 3" pitchFamily="18" charset="2"/>
        <a:buChar char=""/>
        <a:defRPr sz="2000" kern="1200">
          <a:solidFill>
            <a:srgbClr val="7F7F7F"/>
          </a:solidFill>
          <a:latin typeface="Arial" panose="020B0604020202020204" pitchFamily="34" charset="0"/>
          <a:ea typeface="+mn-ea"/>
          <a:cs typeface="Arial" panose="020B0604020202020204" pitchFamily="34" charset="0"/>
        </a:defRPr>
      </a:lvl3pPr>
      <a:lvl4pPr marL="1096963" indent="-228600" algn="just" rtl="0" eaLnBrk="1" fontAlgn="base" hangingPunct="1">
        <a:spcBef>
          <a:spcPts val="400"/>
        </a:spcBef>
        <a:spcAft>
          <a:spcPct val="0"/>
        </a:spcAft>
        <a:buClr>
          <a:srgbClr val="8BA2B4"/>
        </a:buClr>
        <a:buSzPct val="70000"/>
        <a:buFont typeface="Wingdings" pitchFamily="2" charset="2"/>
        <a:buChar char=""/>
        <a:defRPr kern="1200">
          <a:solidFill>
            <a:srgbClr val="7F7F7F"/>
          </a:solidFill>
          <a:latin typeface="Arial" panose="020B0604020202020204" pitchFamily="34" charset="0"/>
          <a:ea typeface="+mn-ea"/>
          <a:cs typeface="Arial" panose="020B0604020202020204" pitchFamily="34" charset="0"/>
        </a:defRPr>
      </a:lvl4pPr>
      <a:lvl5pPr marL="1371600" indent="-228600" algn="just" rtl="0" eaLnBrk="1" fontAlgn="base" hangingPunct="1">
        <a:spcBef>
          <a:spcPts val="300"/>
        </a:spcBef>
        <a:spcAft>
          <a:spcPct val="0"/>
        </a:spcAft>
        <a:buClr>
          <a:schemeClr val="accent2"/>
        </a:buClr>
        <a:buSzPct val="70000"/>
        <a:buFont typeface="Wingdings" pitchFamily="2" charset="2"/>
        <a:buChar char=""/>
        <a:defRPr sz="1600" kern="1200">
          <a:solidFill>
            <a:srgbClr val="7F7F7F"/>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anticorruzione.eu/2018/03/i-patti-di-integrita-come-strumento-di-legalita/#_ftn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600" dirty="0">
                <a:solidFill>
                  <a:srgbClr val="666699"/>
                </a:solidFill>
              </a:rPr>
              <a:t> </a:t>
            </a:r>
            <a:r>
              <a:rPr lang="it-IT" altLang="it-IT" sz="3200" dirty="0">
                <a:solidFill>
                  <a:srgbClr val="666699"/>
                </a:solidFill>
                <a:latin typeface="Times New Roman" panose="02020603050405020304" pitchFamily="18" charset="0"/>
                <a:cs typeface="Times New Roman" panose="02020603050405020304" pitchFamily="18" charset="0"/>
              </a:rPr>
              <a:t>ANTICORRUZIONE, TRASPARENZA E INTEGRITA’</a:t>
            </a:r>
          </a:p>
          <a:p>
            <a:pPr algn="ctr" eaLnBrk="1" hangingPunct="1">
              <a:spcBef>
                <a:spcPct val="0"/>
              </a:spcBef>
              <a:buClrTx/>
              <a:buSzTx/>
              <a:buFontTx/>
              <a:buNone/>
            </a:pPr>
            <a:endParaRPr lang="it-IT" altLang="it-IT" sz="32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3200" dirty="0">
                <a:solidFill>
                  <a:srgbClr val="666699"/>
                </a:solidFill>
                <a:latin typeface="Times New Roman" panose="02020603050405020304" pitchFamily="18" charset="0"/>
                <a:cs typeface="Times New Roman" panose="02020603050405020304" pitchFamily="18" charset="0"/>
              </a:rPr>
              <a:t>III GIORNATA </a:t>
            </a:r>
            <a:endParaRPr lang="it-IT" altLang="it-IT" sz="2000" dirty="0">
              <a:solidFill>
                <a:srgbClr val="666699"/>
              </a:solidFill>
            </a:endParaRP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55121"/>
            <a:ext cx="8256587" cy="666750"/>
          </a:xfrm>
        </p:spPr>
        <p:txBody>
          <a:bodyPr/>
          <a:lstStyle/>
          <a:p>
            <a:r>
              <a:rPr lang="it-IT" sz="2400" b="1" dirty="0">
                <a:latin typeface="Times New Roman" panose="02020603050405020304" pitchFamily="18" charset="0"/>
                <a:cs typeface="Times New Roman" panose="02020603050405020304" pitchFamily="18" charset="0"/>
              </a:rPr>
              <a:t>La determinazione ANAC 8/2015</a:t>
            </a:r>
          </a:p>
        </p:txBody>
      </p:sp>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6" name="Segnaposto contenuto 3">
            <a:extLst>
              <a:ext uri="{FF2B5EF4-FFF2-40B4-BE49-F238E27FC236}">
                <a16:creationId xmlns:a16="http://schemas.microsoft.com/office/drawing/2014/main" id="{90F1A325-DB7F-4D18-9278-65F5F9FD119D}"/>
              </a:ext>
            </a:extLst>
          </p:cNvPr>
          <p:cNvSpPr>
            <a:spLocks noGrp="1"/>
          </p:cNvSpPr>
          <p:nvPr>
            <p:ph sz="quarter" idx="1"/>
          </p:nvPr>
        </p:nvSpPr>
        <p:spPr>
          <a:xfrm>
            <a:off x="457200" y="675616"/>
            <a:ext cx="8229600" cy="4802088"/>
          </a:xfrm>
        </p:spPr>
        <p:txBody>
          <a:bodyPr/>
          <a:lstStyle/>
          <a:p>
            <a:pPr marL="0" indent="0">
              <a:buNone/>
            </a:pPr>
            <a:r>
              <a:rPr lang="it-IT" sz="1600" dirty="0">
                <a:latin typeface="Times New Roman" panose="02020603050405020304" pitchFamily="18" charset="0"/>
                <a:cs typeface="Times New Roman" panose="02020603050405020304" pitchFamily="18" charset="0"/>
              </a:rPr>
              <a:t> L’ANAC con la determinazione 17 giugno 2015 n. 8, nel dettare le linee guida in materia di anticorruzione per le società partecipate da enti pubblici, ha affermato che anche per «gli altri enti di diritto privato partecipati» (e cioè quelli le cui decisioni e la cui attività non risultano soggette al controllo dell’amministrazione), in considerazione delle loro finalità istituzionali non viene meno l’interesse generale alla prevenzione della corruzione.</a:t>
            </a:r>
          </a:p>
          <a:p>
            <a:pPr marL="0" indent="0">
              <a:buNone/>
            </a:pPr>
            <a:r>
              <a:rPr lang="it-IT" sz="1600" dirty="0">
                <a:latin typeface="Times New Roman" panose="02020603050405020304" pitchFamily="18" charset="0"/>
                <a:cs typeface="Times New Roman" panose="02020603050405020304" pitchFamily="18" charset="0"/>
              </a:rPr>
              <a:t>Pur non essendo tenuti tali enti ad adottare le misure previste dalla legge 190/2012 né a nominare un RPCT, le amministrazioni partecipanti dovrebbero promuovere  «l’adozione di protocolli di legalità che disciplinino specifici obblighi di prevenzione della corruzione e di trasparenza, diversamente calibrati e specificati in base alla tipologia di poteri, di vigilanza, di finanziamento o di nomina che l’amministrazione esercita. In questi casi i protocolli di legalità devono disciplinare, ad esempio, gli obblighi di trasparenza e di informazione sull’uso delle risorse pubbliche da parte dei beneficiari. Nel caso di esercizio di soli poteri di vigilanza, occorre che nei protocolli siano indicate le modalità per rendere tale attività efficace e trasparente, assicurandone la conoscibilità degli esiti».</a:t>
            </a:r>
          </a:p>
          <a:p>
            <a:endParaRPr lang="it-IT" dirty="0"/>
          </a:p>
        </p:txBody>
      </p:sp>
    </p:spTree>
    <p:extLst>
      <p:ext uri="{BB962C8B-B14F-4D97-AF65-F5344CB8AC3E}">
        <p14:creationId xmlns:p14="http://schemas.microsoft.com/office/powerpoint/2010/main" val="3972924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55121"/>
            <a:ext cx="8256587" cy="666750"/>
          </a:xfrm>
        </p:spPr>
        <p:txBody>
          <a:bodyPr/>
          <a:lstStyle/>
          <a:p>
            <a:r>
              <a:rPr lang="it-IT" sz="2400" b="1" dirty="0">
                <a:latin typeface="Times New Roman" panose="02020603050405020304" pitchFamily="18" charset="0"/>
                <a:cs typeface="Times New Roman" panose="02020603050405020304" pitchFamily="18" charset="0"/>
              </a:rPr>
              <a:t>Il patto di legalità del Ministero dell’interno</a:t>
            </a:r>
          </a:p>
        </p:txBody>
      </p:sp>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6" name="Segnaposto contenuto 3">
            <a:extLst>
              <a:ext uri="{FF2B5EF4-FFF2-40B4-BE49-F238E27FC236}">
                <a16:creationId xmlns:a16="http://schemas.microsoft.com/office/drawing/2014/main" id="{90F1A325-DB7F-4D18-9278-65F5F9FD119D}"/>
              </a:ext>
            </a:extLst>
          </p:cNvPr>
          <p:cNvSpPr>
            <a:spLocks noGrp="1"/>
          </p:cNvSpPr>
          <p:nvPr>
            <p:ph sz="quarter" idx="1"/>
          </p:nvPr>
        </p:nvSpPr>
        <p:spPr>
          <a:xfrm>
            <a:off x="457200" y="675616"/>
            <a:ext cx="8229600" cy="4802088"/>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Il Ministero dell’interno con la circolare 10 febbraio 2017 ha diramato lo schema del patto di legalità da stipulare per tutte le procedure di affidamento di valore superiore o inferiore alla soglia comunitaria che «dovrà essere inserito, a cura di ciascuna delle strutture che svolgono attività contrattuale, nella documentazione di ogni relativa procedura per essere, poi, obbligatoriamente prodotto da ciascun partecipante debitamente sottoscritto per accettazione. Nel caso di carenza della dichiarazione di accettazione del Patto o nel caso di mancata produzione dello stesso debitamente sottoscritto dal concorrente, l’Autorità Nazionale Anticorruzione, espressamente interessata, con l’allegata delibera n.1374 del 21 dicembre 2016, ha confermato l’applicabilità dell’istituto del soccorso istruttorio di cui all’art.83, comma 9, del d.lgs.n.50/2016, </a:t>
            </a:r>
            <a:r>
              <a:rPr lang="it-IT" sz="1800" i="1" dirty="0">
                <a:latin typeface="Times New Roman" panose="02020603050405020304" pitchFamily="18" charset="0"/>
                <a:cs typeface="Times New Roman" panose="02020603050405020304" pitchFamily="18" charset="0"/>
              </a:rPr>
              <a:t>[con l’erogazione della sanzione pecuniaria stabilita nella relativa procedura di gara].» </a:t>
            </a:r>
          </a:p>
        </p:txBody>
      </p:sp>
    </p:spTree>
    <p:extLst>
      <p:ext uri="{BB962C8B-B14F-4D97-AF65-F5344CB8AC3E}">
        <p14:creationId xmlns:p14="http://schemas.microsoft.com/office/powerpoint/2010/main" val="4138880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55121"/>
            <a:ext cx="8256587" cy="666750"/>
          </a:xfrm>
        </p:spPr>
        <p:txBody>
          <a:bodyPr/>
          <a:lstStyle/>
          <a:p>
            <a:r>
              <a:rPr lang="it-IT" sz="2400" b="1" dirty="0">
                <a:latin typeface="Times New Roman" panose="02020603050405020304" pitchFamily="18" charset="0"/>
                <a:cs typeface="Times New Roman" panose="02020603050405020304" pitchFamily="18" charset="0"/>
              </a:rPr>
              <a:t>Lo schema del patto di legalità del Ministero dell’interno</a:t>
            </a:r>
          </a:p>
        </p:txBody>
      </p:sp>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6" name="Segnaposto contenuto 3">
            <a:extLst>
              <a:ext uri="{FF2B5EF4-FFF2-40B4-BE49-F238E27FC236}">
                <a16:creationId xmlns:a16="http://schemas.microsoft.com/office/drawing/2014/main" id="{90F1A325-DB7F-4D18-9278-65F5F9FD119D}"/>
              </a:ext>
            </a:extLst>
          </p:cNvPr>
          <p:cNvSpPr>
            <a:spLocks noGrp="1"/>
          </p:cNvSpPr>
          <p:nvPr>
            <p:ph sz="quarter" idx="1"/>
          </p:nvPr>
        </p:nvSpPr>
        <p:spPr>
          <a:xfrm>
            <a:off x="457200" y="675616"/>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Articolo 1 (Ambito di applicazione e finalità) </a:t>
            </a:r>
          </a:p>
          <a:p>
            <a:pPr marL="0" indent="0">
              <a:buNone/>
            </a:pPr>
            <a:r>
              <a:rPr lang="it-IT" sz="1800" dirty="0">
                <a:latin typeface="Times New Roman" panose="02020603050405020304" pitchFamily="18" charset="0"/>
                <a:cs typeface="Times New Roman" panose="02020603050405020304" pitchFamily="18" charset="0"/>
              </a:rPr>
              <a:t>1.Il presente Patto va applicato in tutte le procedure di gara sopra e sotto soglia comunitaria, salvo che per l’affidamento specifico sussista già un apposito Patto di integrità predisposto da altro soggetto giuridico (Consip). Nelle procedure sotto soglia vanno ricompresi anche gli affidamenti effettuati sotto il limite dei 40.000,00 euro (</a:t>
            </a:r>
            <a:r>
              <a:rPr lang="it-IT" sz="1800" dirty="0" err="1">
                <a:latin typeface="Times New Roman" panose="02020603050405020304" pitchFamily="18" charset="0"/>
                <a:cs typeface="Times New Roman" panose="02020603050405020304" pitchFamily="18" charset="0"/>
              </a:rPr>
              <a:t>quarantamilaeuro</a:t>
            </a:r>
            <a:r>
              <a:rPr lang="it-IT" sz="1800" dirty="0">
                <a:latin typeface="Times New Roman" panose="02020603050405020304" pitchFamily="18" charset="0"/>
                <a:cs typeface="Times New Roman" panose="02020603050405020304" pitchFamily="18" charset="0"/>
              </a:rPr>
              <a:t>). </a:t>
            </a:r>
          </a:p>
          <a:p>
            <a:pPr marL="0" indent="0">
              <a:buNone/>
            </a:pPr>
            <a:r>
              <a:rPr lang="it-IT" sz="1800" dirty="0">
                <a:latin typeface="Times New Roman" panose="02020603050405020304" pitchFamily="18" charset="0"/>
                <a:cs typeface="Times New Roman" panose="02020603050405020304" pitchFamily="18" charset="0"/>
              </a:rPr>
              <a:t>2.Il presente Patto di integrità rappresenta una misura di prevenzione nei confronti di pratiche corruttive, </a:t>
            </a:r>
            <a:r>
              <a:rPr lang="it-IT" sz="1800" dirty="0" err="1">
                <a:latin typeface="Times New Roman" panose="02020603050405020304" pitchFamily="18" charset="0"/>
                <a:cs typeface="Times New Roman" panose="02020603050405020304" pitchFamily="18" charset="0"/>
              </a:rPr>
              <a:t>concussive</a:t>
            </a:r>
            <a:r>
              <a:rPr lang="it-IT" sz="1800" dirty="0">
                <a:latin typeface="Times New Roman" panose="02020603050405020304" pitchFamily="18" charset="0"/>
                <a:cs typeface="Times New Roman" panose="02020603050405020304" pitchFamily="18" charset="0"/>
              </a:rPr>
              <a:t> o comunque tendenti ad inficiare il corretto svolgimento dell’azione amministrativa nell’ambito dei pubblici appalti banditi dall’Amministrazione. </a:t>
            </a:r>
          </a:p>
          <a:p>
            <a:pPr marL="0" indent="0">
              <a:buNone/>
            </a:pPr>
            <a:r>
              <a:rPr lang="it-IT" sz="1800" dirty="0">
                <a:latin typeface="Times New Roman" panose="02020603050405020304" pitchFamily="18" charset="0"/>
                <a:cs typeface="Times New Roman" panose="02020603050405020304" pitchFamily="18" charset="0"/>
              </a:rPr>
              <a:t>3.Il Patto disciplina e regola i comportamenti degli operatori economici che prendono parte alle procedure di affidamento e gestione degli appalti di lavori, servizi e forniture, nonché del personale appartenente all’Amministrazione. 4.Nel Patto sono stabilite reciproche e formali obbligazioni tra l’Amministrazione e l’ Impresa partecipante alla procedura di gara ed eventualmente aggiudicataria della gara medesima, affinché i propri comportamenti siano improntati all’osservanza dei principi di lealtà, trasparenza e correttezza in tutte le fasi dell’appalto, dalla partecipazione alla esecuzione contrattuale. </a:t>
            </a:r>
          </a:p>
          <a:p>
            <a:pPr marL="0" indent="0">
              <a:buNone/>
            </a:pPr>
            <a:r>
              <a:rPr lang="it-IT" sz="1800" dirty="0">
                <a:latin typeface="Times New Roman" panose="02020603050405020304" pitchFamily="18" charset="0"/>
                <a:cs typeface="Times New Roman" panose="02020603050405020304" pitchFamily="18" charset="0"/>
              </a:rPr>
              <a:t> </a:t>
            </a:r>
            <a:endParaRPr lang="it-IT" sz="1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9447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6" name="Segnaposto contenuto 3">
            <a:extLst>
              <a:ext uri="{FF2B5EF4-FFF2-40B4-BE49-F238E27FC236}">
                <a16:creationId xmlns:a16="http://schemas.microsoft.com/office/drawing/2014/main" id="{90F1A325-DB7F-4D18-9278-65F5F9FD119D}"/>
              </a:ext>
            </a:extLst>
          </p:cNvPr>
          <p:cNvSpPr>
            <a:spLocks noGrp="1"/>
          </p:cNvSpPr>
          <p:nvPr>
            <p:ph sz="quarter" idx="1"/>
          </p:nvPr>
        </p:nvSpPr>
        <p:spPr>
          <a:xfrm>
            <a:off x="457199" y="188640"/>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(segue)</a:t>
            </a:r>
          </a:p>
          <a:p>
            <a:pPr marL="0" indent="0">
              <a:buNone/>
            </a:pPr>
            <a:r>
              <a:rPr lang="it-IT" sz="1800" dirty="0">
                <a:latin typeface="Times New Roman" panose="02020603050405020304" pitchFamily="18" charset="0"/>
                <a:cs typeface="Times New Roman" panose="02020603050405020304" pitchFamily="18" charset="0"/>
              </a:rPr>
              <a:t>5. Il Patto, sottoscritto per accettazione dal legale rappresentante dell’ Impresa e dall’eventuale Direttore/i Tecnico/i, è presentato dalla Impresa medesima allegato alla documentazione relativa alla procedura di gara oppure, nel caso di affidamenti con gara informale, unitamente alla propria offerta, per formarne, in entrambi i casi, parte integrante e sostanziale. Nel caso di Consorzi o Raggruppamenti Temporanei di Imprese, il Patto va sottoscritto dal legale rappresentante del Consorzio nonché di ciascuna delle Imprese consorziate o raggruppate e dall’eventuale loro Direttore/i Tecnico/i. Nel caso di ricorso all’avvalimento, il Patto va sottoscritto anche dal legale rappresentante della Impresa e/o Imprese ausiliaria/e </a:t>
            </a:r>
            <a:r>
              <a:rPr lang="it-IT" sz="1800" dirty="0" err="1">
                <a:latin typeface="Times New Roman" panose="02020603050405020304" pitchFamily="18" charset="0"/>
                <a:cs typeface="Times New Roman" panose="02020603050405020304" pitchFamily="18" charset="0"/>
              </a:rPr>
              <a:t>e</a:t>
            </a:r>
            <a:r>
              <a:rPr lang="it-IT" sz="1800" dirty="0">
                <a:latin typeface="Times New Roman" panose="02020603050405020304" pitchFamily="18" charset="0"/>
                <a:cs typeface="Times New Roman" panose="02020603050405020304" pitchFamily="18" charset="0"/>
              </a:rPr>
              <a:t> dall’eventuale/i Direttore/i Tecnico/i. Nel caso di subappalto – laddove consentito – il Patto va sottoscritto anche dal legale rappresentante del soggetto affidatario del subappalto medesimo, e dall’eventuale/i Direttore/i Tecnici. </a:t>
            </a:r>
          </a:p>
          <a:p>
            <a:pPr marL="0" indent="0">
              <a:buNone/>
            </a:pPr>
            <a:r>
              <a:rPr lang="it-IT" sz="1800" dirty="0">
                <a:latin typeface="Times New Roman" panose="02020603050405020304" pitchFamily="18" charset="0"/>
                <a:cs typeface="Times New Roman" panose="02020603050405020304" pitchFamily="18" charset="0"/>
              </a:rPr>
              <a:t>6.In caso di aggiudicazione della gara il presente Patto verrà allegato al contratto, da cui sarà espressamente richiamato, così da formarne parte integrante e sostanziale. </a:t>
            </a:r>
          </a:p>
          <a:p>
            <a:pPr marL="0" indent="0">
              <a:buNone/>
            </a:pPr>
            <a:r>
              <a:rPr lang="it-IT" sz="1800" dirty="0">
                <a:latin typeface="Times New Roman" panose="02020603050405020304" pitchFamily="18" charset="0"/>
                <a:cs typeface="Times New Roman" panose="02020603050405020304" pitchFamily="18" charset="0"/>
              </a:rPr>
              <a:t>7.La presentazione del Patto, sottoscritto per accettazione incondizionata delle relative prescrizioni, costituisce per l’ Impresa concorrente condizione essenziale per l’ammissione alla procedura di gara sopra indicata, pena l’esclusione dalla medesima. La carenza della dichiarazione di accettazione del Patto di integrità o la mancata produzione dello stesso debitamente sottoscritto dal concorrente, sono regolarizzabili attraverso la procedura di soccorso. </a:t>
            </a:r>
            <a:endParaRPr lang="it-IT" sz="1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2087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7" name="Segnaposto contenuto 1">
            <a:extLst>
              <a:ext uri="{FF2B5EF4-FFF2-40B4-BE49-F238E27FC236}">
                <a16:creationId xmlns:a16="http://schemas.microsoft.com/office/drawing/2014/main" id="{7F74AD46-6709-44FC-B51F-BF920508111F}"/>
              </a:ext>
            </a:extLst>
          </p:cNvPr>
          <p:cNvSpPr>
            <a:spLocks noGrp="1"/>
          </p:cNvSpPr>
          <p:nvPr>
            <p:ph sz="quarter" idx="1"/>
          </p:nvPr>
        </p:nvSpPr>
        <p:spPr>
          <a:xfrm>
            <a:off x="611560" y="260648"/>
            <a:ext cx="8075240" cy="5760640"/>
          </a:xfrm>
        </p:spPr>
        <p:txBody>
          <a:bodyPr/>
          <a:lstStyle/>
          <a:p>
            <a:pPr marL="0" indent="0">
              <a:buNone/>
            </a:pPr>
            <a:r>
              <a:rPr lang="it-IT" sz="1800" dirty="0">
                <a:latin typeface="Times New Roman" panose="02020603050405020304" pitchFamily="18" charset="0"/>
                <a:cs typeface="Times New Roman" panose="02020603050405020304" pitchFamily="18" charset="0"/>
              </a:rPr>
              <a:t>(segue)</a:t>
            </a:r>
          </a:p>
          <a:p>
            <a:pPr marL="0" indent="0">
              <a:buNone/>
            </a:pPr>
            <a:r>
              <a:rPr lang="it-IT" sz="1800" dirty="0">
                <a:latin typeface="Times New Roman" panose="02020603050405020304" pitchFamily="18" charset="0"/>
                <a:cs typeface="Times New Roman" panose="02020603050405020304" pitchFamily="18" charset="0"/>
              </a:rPr>
              <a:t>Articolo 2 (Obblighi dell’ Impresa) </a:t>
            </a:r>
          </a:p>
          <a:p>
            <a:pPr marL="0" indent="0">
              <a:buNone/>
            </a:pPr>
            <a:r>
              <a:rPr lang="it-IT" sz="1800" dirty="0">
                <a:latin typeface="Times New Roman" panose="02020603050405020304" pitchFamily="18" charset="0"/>
                <a:cs typeface="Times New Roman" panose="02020603050405020304" pitchFamily="18" charset="0"/>
              </a:rPr>
              <a:t>1.L’Impresa conforma la propria condotta ai principi di lealtà, trasparenza e correttezza. </a:t>
            </a:r>
          </a:p>
          <a:p>
            <a:pPr marL="0" indent="0">
              <a:buNone/>
            </a:pPr>
            <a:r>
              <a:rPr lang="it-IT" sz="1800" dirty="0">
                <a:latin typeface="Times New Roman" panose="02020603050405020304" pitchFamily="18" charset="0"/>
                <a:cs typeface="Times New Roman" panose="02020603050405020304" pitchFamily="18" charset="0"/>
              </a:rPr>
              <a:t>2.L’Impresa si impegna a non offrire somme di denaro, utilità, vantaggi, benefici o qualsiasi altra ricompensa, sia direttamente che indirettamente tramite intermediari, al personale dell’Amministrazione, ovvero a terzi, ai fini dell’aggiudicazione della gara o di distorcerne il corretto svolgimento. </a:t>
            </a:r>
          </a:p>
          <a:p>
            <a:pPr marL="0" indent="0">
              <a:buNone/>
            </a:pPr>
            <a:r>
              <a:rPr lang="it-IT" sz="1800" dirty="0">
                <a:latin typeface="Times New Roman" panose="02020603050405020304" pitchFamily="18" charset="0"/>
                <a:cs typeface="Times New Roman" panose="02020603050405020304" pitchFamily="18" charset="0"/>
              </a:rPr>
              <a:t>3.L’Impresa si impegna a non offrire somme di denaro, utilità, vantaggi, benefici o qualsiasi altra ricompensa, sia direttamente che indirettamente tramite intermediari, al personale dell’Amministrazione, ovvero a terzi, ai fini dell’assegnazione del contratto o di distorcerne la corretta e regolare esecuzione. </a:t>
            </a:r>
          </a:p>
          <a:p>
            <a:pPr marL="0" indent="0">
              <a:buNone/>
            </a:pPr>
            <a:r>
              <a:rPr lang="it-IT" sz="1800" dirty="0">
                <a:latin typeface="Times New Roman" panose="02020603050405020304" pitchFamily="18" charset="0"/>
                <a:cs typeface="Times New Roman" panose="02020603050405020304" pitchFamily="18" charset="0"/>
              </a:rPr>
              <a:t>4.L’Impresa, salvi ed impregiudicati gli obblighi legali di denuncia alla competente Autorità Giudiziaria, segnala tempestivamente all’Amministrazione qualsiasi fatto o circostanza di cui sia a conoscenza, anomalo, corruttivo o costituente altra fattispecie di illecito ovvero suscettibile di generare turbativa, irregolarità o distorsione nelle fasi di svolgimento del procedimento di gara. Agli stessi obblighi, è tenuta anche l’impresa aggiudicataria della gara nella fase dell’esecuzione del contratto. .</a:t>
            </a:r>
          </a:p>
        </p:txBody>
      </p:sp>
    </p:spTree>
    <p:extLst>
      <p:ext uri="{BB962C8B-B14F-4D97-AF65-F5344CB8AC3E}">
        <p14:creationId xmlns:p14="http://schemas.microsoft.com/office/powerpoint/2010/main" val="2390332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7" name="Segnaposto contenuto 1">
            <a:extLst>
              <a:ext uri="{FF2B5EF4-FFF2-40B4-BE49-F238E27FC236}">
                <a16:creationId xmlns:a16="http://schemas.microsoft.com/office/drawing/2014/main" id="{7F74AD46-6709-44FC-B51F-BF920508111F}"/>
              </a:ext>
            </a:extLst>
          </p:cNvPr>
          <p:cNvSpPr>
            <a:spLocks noGrp="1"/>
          </p:cNvSpPr>
          <p:nvPr>
            <p:ph sz="quarter" idx="1"/>
          </p:nvPr>
        </p:nvSpPr>
        <p:spPr>
          <a:xfrm>
            <a:off x="611560" y="260648"/>
            <a:ext cx="8075240" cy="5760640"/>
          </a:xfrm>
        </p:spPr>
        <p:txBody>
          <a:bodyPr/>
          <a:lstStyle/>
          <a:p>
            <a:pPr marL="0" indent="0">
              <a:buNone/>
            </a:pPr>
            <a:r>
              <a:rPr lang="it-IT" sz="1800" dirty="0">
                <a:latin typeface="Times New Roman" panose="02020603050405020304" pitchFamily="18" charset="0"/>
                <a:cs typeface="Times New Roman" panose="02020603050405020304" pitchFamily="18" charset="0"/>
              </a:rPr>
              <a:t> (segue)</a:t>
            </a:r>
          </a:p>
          <a:p>
            <a:pPr marL="0" indent="0">
              <a:buNone/>
            </a:pPr>
            <a:r>
              <a:rPr lang="it-IT" sz="1800" dirty="0">
                <a:latin typeface="Times New Roman" panose="02020603050405020304" pitchFamily="18" charset="0"/>
                <a:cs typeface="Times New Roman" panose="02020603050405020304" pitchFamily="18" charset="0"/>
              </a:rPr>
              <a:t>5.Il legale rappresentante dell’Impresa informa prontamente e puntualmente tutto il personale di cui si avvale, circa il presente Patto di integrità e gli obblighi in esso contenuti e vigila scrupolosamente sulla loro osservanza. </a:t>
            </a:r>
          </a:p>
          <a:p>
            <a:pPr marL="0" indent="0">
              <a:buNone/>
            </a:pPr>
            <a:r>
              <a:rPr lang="it-IT" sz="1800" dirty="0">
                <a:latin typeface="Times New Roman" panose="02020603050405020304" pitchFamily="18" charset="0"/>
                <a:cs typeface="Times New Roman" panose="02020603050405020304" pitchFamily="18" charset="0"/>
              </a:rPr>
              <a:t>6.Il legale rappresentante dell’Impresa segnala eventuali situazioni di conflitto di interesse, di cui sia a conoscenza, rispetto al personale dell’Amministrazione. </a:t>
            </a:r>
          </a:p>
          <a:p>
            <a:pPr marL="0" indent="0">
              <a:buNone/>
            </a:pPr>
            <a:r>
              <a:rPr lang="it-IT" sz="1800" dirty="0">
                <a:latin typeface="Times New Roman" panose="02020603050405020304" pitchFamily="18" charset="0"/>
                <a:cs typeface="Times New Roman" panose="02020603050405020304" pitchFamily="18" charset="0"/>
              </a:rPr>
              <a:t>7.Il legale rappresentante dell’Impresa dichiara : </a:t>
            </a:r>
          </a:p>
          <a:p>
            <a:pPr>
              <a:buFontTx/>
              <a:buChar char="-"/>
            </a:pPr>
            <a:r>
              <a:rPr lang="it-IT" sz="1800" dirty="0">
                <a:latin typeface="Times New Roman" panose="02020603050405020304" pitchFamily="18" charset="0"/>
                <a:cs typeface="Times New Roman" panose="02020603050405020304" pitchFamily="18" charset="0"/>
              </a:rPr>
              <a:t>di non avere in alcun modo influenzato il procedimento amministrativo diretto a stabilire il contenuto del bando di gara e della documentazione tecnica e normativa ad esso allegata, al fine di condizionare la determinazione del prezzo posto a base d’asta ed i criteri di scelta del contraente, ivi compresi i requisiti di ordine generale, tecnici, professionali, finanziari richiesti per la partecipazione ed i requisiti tecnici del bene, servizio o opera oggetto dell’appalto.</a:t>
            </a:r>
          </a:p>
          <a:p>
            <a:pPr>
              <a:buFontTx/>
              <a:buChar char="-"/>
            </a:pPr>
            <a:r>
              <a:rPr lang="it-IT" sz="1800" dirty="0">
                <a:latin typeface="Times New Roman" panose="02020603050405020304" pitchFamily="18" charset="0"/>
                <a:cs typeface="Times New Roman" panose="02020603050405020304" pitchFamily="18" charset="0"/>
              </a:rPr>
              <a:t>di non trovarsi in situazioni di controllo o di collegamento (formale e/o sostanziale) con altri concorrenti e che non si è accordato e non si accorderà con altri partecipanti alla gara per limitare la libera concorrenza e, comunque, di non trovarsi in altre situazioni ritenute incompatibili con la partecipazione alle gare dal Codice degli Appalti, dal Codice Civile ovvero dalle altre disposizioni normative vigenti; </a:t>
            </a:r>
          </a:p>
          <a:p>
            <a:pPr>
              <a:buFontTx/>
              <a:buChar char="-"/>
            </a:pPr>
            <a:endParaRPr lang="it-IT" sz="1800" dirty="0">
              <a:latin typeface="Times New Roman" panose="02020603050405020304" pitchFamily="18" charset="0"/>
              <a:cs typeface="Times New Roman" panose="02020603050405020304" pitchFamily="18" charset="0"/>
            </a:endParaRPr>
          </a:p>
          <a:p>
            <a:pPr>
              <a:buFontTx/>
              <a:buChar char="-"/>
            </a:pPr>
            <a:endParaRPr lang="it-IT" sz="1800" dirty="0">
              <a:latin typeface="Times New Roman" panose="02020603050405020304" pitchFamily="18" charset="0"/>
              <a:cs typeface="Times New Roman" panose="02020603050405020304" pitchFamily="18" charset="0"/>
            </a:endParaRPr>
          </a:p>
          <a:p>
            <a:pPr>
              <a:buFontTx/>
              <a:buChar char="-"/>
            </a:pPr>
            <a:r>
              <a:rPr lang="it-IT" sz="1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945236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7" name="Segnaposto contenuto 1">
            <a:extLst>
              <a:ext uri="{FF2B5EF4-FFF2-40B4-BE49-F238E27FC236}">
                <a16:creationId xmlns:a16="http://schemas.microsoft.com/office/drawing/2014/main" id="{7F74AD46-6709-44FC-B51F-BF920508111F}"/>
              </a:ext>
            </a:extLst>
          </p:cNvPr>
          <p:cNvSpPr>
            <a:spLocks noGrp="1"/>
          </p:cNvSpPr>
          <p:nvPr>
            <p:ph sz="quarter" idx="1"/>
          </p:nvPr>
        </p:nvSpPr>
        <p:spPr>
          <a:xfrm>
            <a:off x="611560" y="260648"/>
            <a:ext cx="8075240" cy="5760640"/>
          </a:xfrm>
        </p:spPr>
        <p:txBody>
          <a:bodyPr/>
          <a:lstStyle/>
          <a:p>
            <a:pPr marL="0" indent="0">
              <a:buNone/>
            </a:pPr>
            <a:r>
              <a:rPr lang="it-IT" sz="1800" dirty="0">
                <a:latin typeface="Times New Roman" panose="02020603050405020304" pitchFamily="18" charset="0"/>
                <a:cs typeface="Times New Roman" panose="02020603050405020304" pitchFamily="18" charset="0"/>
              </a:rPr>
              <a:t> </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(segue)</a:t>
            </a:r>
          </a:p>
          <a:p>
            <a:pPr>
              <a:buFontTx/>
              <a:buChar char="-"/>
            </a:pPr>
            <a:r>
              <a:rPr lang="it-IT" sz="1800" dirty="0">
                <a:latin typeface="Times New Roman" panose="02020603050405020304" pitchFamily="18" charset="0"/>
                <a:cs typeface="Times New Roman" panose="02020603050405020304" pitchFamily="18" charset="0"/>
              </a:rPr>
              <a:t>di non aver conferito incarichi ai soggetti di cui all’art. 53, c. 16-ter, del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n. 165 del 30 marzo 2001 così come integrato dall’art.21 del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8.4.2013, n.39, o di non aver stipulato contratti con i medesimi soggetti; [divieto di </a:t>
            </a:r>
            <a:r>
              <a:rPr lang="it-IT" sz="1800" dirty="0" err="1">
                <a:latin typeface="Times New Roman" panose="02020603050405020304" pitchFamily="18" charset="0"/>
                <a:cs typeface="Times New Roman" panose="02020603050405020304" pitchFamily="18" charset="0"/>
              </a:rPr>
              <a:t>pantouflage</a:t>
            </a:r>
            <a:r>
              <a:rPr lang="it-IT" sz="1800" dirty="0">
                <a:latin typeface="Times New Roman" panose="02020603050405020304" pitchFamily="18" charset="0"/>
                <a:cs typeface="Times New Roman" panose="02020603050405020304" pitchFamily="18" charset="0"/>
              </a:rPr>
              <a:t>]</a:t>
            </a:r>
          </a:p>
          <a:p>
            <a:pPr>
              <a:buFontTx/>
              <a:buChar char="-"/>
            </a:pPr>
            <a:r>
              <a:rPr lang="it-IT" sz="1800" dirty="0">
                <a:latin typeface="Times New Roman" panose="02020603050405020304" pitchFamily="18" charset="0"/>
                <a:cs typeface="Times New Roman" panose="02020603050405020304" pitchFamily="18" charset="0"/>
              </a:rPr>
              <a:t>di essere consapevole che, qualora venga accertata la violazione del suddetto divieto di cui all’art.53, comma 16-ter, del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30 marzo 2001, n. 165 così come integrato dall’art.21 del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8.4.2013, n.39 verrà disposta l’immediata esclusione dell’ Impresa dalla partecipazione alla procedura d’affidamento. </a:t>
            </a:r>
          </a:p>
          <a:p>
            <a:pPr>
              <a:buFontTx/>
              <a:buChar char="-"/>
            </a:pPr>
            <a:r>
              <a:rPr lang="it-IT" sz="1800" dirty="0">
                <a:latin typeface="Times New Roman" panose="02020603050405020304" pitchFamily="18" charset="0"/>
                <a:cs typeface="Times New Roman" panose="02020603050405020304" pitchFamily="18" charset="0"/>
              </a:rPr>
              <a:t>di impegnarsi a rendere noti, su richiesta dell’Amministrazione, tutti i pagamenti eseguiti e riguardanti il contratto eventualmente aggiudicatole a seguito della procedura di affidamento.</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75653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7" name="Segnaposto contenuto 1">
            <a:extLst>
              <a:ext uri="{FF2B5EF4-FFF2-40B4-BE49-F238E27FC236}">
                <a16:creationId xmlns:a16="http://schemas.microsoft.com/office/drawing/2014/main" id="{7F74AD46-6709-44FC-B51F-BF920508111F}"/>
              </a:ext>
            </a:extLst>
          </p:cNvPr>
          <p:cNvSpPr>
            <a:spLocks noGrp="1"/>
          </p:cNvSpPr>
          <p:nvPr>
            <p:ph sz="quarter" idx="1"/>
          </p:nvPr>
        </p:nvSpPr>
        <p:spPr>
          <a:xfrm>
            <a:off x="395536" y="260648"/>
            <a:ext cx="8291264" cy="5760640"/>
          </a:xfrm>
        </p:spPr>
        <p:txBody>
          <a:bodyPr/>
          <a:lstStyle/>
          <a:p>
            <a:pPr marL="0" indent="0">
              <a:buNone/>
            </a:pPr>
            <a:r>
              <a:rPr lang="it-IT" sz="1800" dirty="0">
                <a:latin typeface="Times New Roman" panose="02020603050405020304" pitchFamily="18" charset="0"/>
                <a:cs typeface="Times New Roman" panose="02020603050405020304" pitchFamily="18" charset="0"/>
              </a:rPr>
              <a:t> (segue)</a:t>
            </a:r>
          </a:p>
          <a:p>
            <a:pPr marL="0" indent="0">
              <a:buNone/>
            </a:pPr>
            <a:r>
              <a:rPr lang="it-IT" sz="1800" dirty="0">
                <a:latin typeface="Times New Roman" panose="02020603050405020304" pitchFamily="18" charset="0"/>
                <a:cs typeface="Times New Roman" panose="02020603050405020304" pitchFamily="18" charset="0"/>
              </a:rPr>
              <a:t>Articolo 3 (Obblighi dell’Amministrazione) </a:t>
            </a:r>
          </a:p>
          <a:p>
            <a:pPr marL="0" indent="0">
              <a:buNone/>
            </a:pPr>
            <a:r>
              <a:rPr lang="it-IT" sz="1800" dirty="0">
                <a:latin typeface="Times New Roman" panose="02020603050405020304" pitchFamily="18" charset="0"/>
                <a:cs typeface="Times New Roman" panose="02020603050405020304" pitchFamily="18" charset="0"/>
              </a:rPr>
              <a:t>1.L’Amministrazione conforma la propria condotta ai principi di lealtà, trasparenza e correttezza. </a:t>
            </a:r>
          </a:p>
          <a:p>
            <a:pPr marL="0" indent="0">
              <a:buNone/>
            </a:pPr>
            <a:r>
              <a:rPr lang="it-IT" sz="1800" dirty="0">
                <a:latin typeface="Times New Roman" panose="02020603050405020304" pitchFamily="18" charset="0"/>
                <a:cs typeface="Times New Roman" panose="02020603050405020304" pitchFamily="18" charset="0"/>
              </a:rPr>
              <a:t>2.L’Amministrazione informa il proprio personale e tutti i soggetti in essa operanti, a qualsiasi titolo coinvolti nella procedura di gara sopra indicata e nelle fasi di vigilanza, controllo e gestione dell’esecuzione del relativo contratto qualora assegnato, circa il presente Patto di integrità e gli obblighi in esso contenuti, vigilando sulla loro osservanza. </a:t>
            </a:r>
          </a:p>
          <a:p>
            <a:pPr marL="0" indent="0">
              <a:buNone/>
            </a:pPr>
            <a:r>
              <a:rPr lang="it-IT" sz="1800" dirty="0">
                <a:latin typeface="Times New Roman" panose="02020603050405020304" pitchFamily="18" charset="0"/>
                <a:cs typeface="Times New Roman" panose="02020603050405020304" pitchFamily="18" charset="0"/>
              </a:rPr>
              <a:t>3.L’Amministrazione attiverà le procedure di legge nei confronti del personale che non conformi il proprio operato ai principi richiamati al comma primo, ed alle disposizioni contenute nel codice di comportamento dei dipendenti pubblici di cui al D.P.R. 16 aprile 2013, n.62, ovvero nel Codice di comportamento dei dipendenti del Ministero dell’Interno. </a:t>
            </a:r>
          </a:p>
          <a:p>
            <a:pPr marL="0" indent="0">
              <a:buNone/>
            </a:pPr>
            <a:r>
              <a:rPr lang="it-IT" sz="1800" dirty="0">
                <a:latin typeface="Times New Roman" panose="02020603050405020304" pitchFamily="18" charset="0"/>
                <a:cs typeface="Times New Roman" panose="02020603050405020304" pitchFamily="18" charset="0"/>
              </a:rPr>
              <a:t>4.L’Amministrazione aprirà un procedimento istruttorio per la verifica di ogni eventuale segnalazione ricevuta in merito a condotte anomale, poste in essere dal proprio personale in relazione al procedimento di gara ed alle fasi di esecuzione del contratto. </a:t>
            </a:r>
          </a:p>
          <a:p>
            <a:pPr marL="0" indent="0">
              <a:buNone/>
            </a:pPr>
            <a:r>
              <a:rPr lang="it-IT" sz="1800" dirty="0">
                <a:latin typeface="Times New Roman" panose="02020603050405020304" pitchFamily="18" charset="0"/>
                <a:cs typeface="Times New Roman" panose="02020603050405020304" pitchFamily="18" charset="0"/>
              </a:rPr>
              <a:t>5.L’Amministrazione formalizza l’accertamento delle violazioni del presente Patto di integrità, nel rispetto del principio del contraddittorio. </a:t>
            </a:r>
          </a:p>
        </p:txBody>
      </p:sp>
    </p:spTree>
    <p:extLst>
      <p:ext uri="{BB962C8B-B14F-4D97-AF65-F5344CB8AC3E}">
        <p14:creationId xmlns:p14="http://schemas.microsoft.com/office/powerpoint/2010/main" val="2587127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7" name="Segnaposto contenuto 1">
            <a:extLst>
              <a:ext uri="{FF2B5EF4-FFF2-40B4-BE49-F238E27FC236}">
                <a16:creationId xmlns:a16="http://schemas.microsoft.com/office/drawing/2014/main" id="{7F74AD46-6709-44FC-B51F-BF920508111F}"/>
              </a:ext>
            </a:extLst>
          </p:cNvPr>
          <p:cNvSpPr>
            <a:spLocks noGrp="1"/>
          </p:cNvSpPr>
          <p:nvPr>
            <p:ph sz="quarter" idx="1"/>
          </p:nvPr>
        </p:nvSpPr>
        <p:spPr>
          <a:xfrm>
            <a:off x="426367" y="188640"/>
            <a:ext cx="8291264" cy="5760640"/>
          </a:xfrm>
        </p:spPr>
        <p:txBody>
          <a:bodyPr/>
          <a:lstStyle/>
          <a:p>
            <a:pPr marL="0" indent="0">
              <a:buNone/>
            </a:pPr>
            <a:r>
              <a:rPr lang="it-IT" sz="1800" dirty="0">
                <a:latin typeface="Times New Roman" panose="02020603050405020304" pitchFamily="18" charset="0"/>
                <a:cs typeface="Times New Roman" panose="02020603050405020304" pitchFamily="18" charset="0"/>
              </a:rPr>
              <a:t> (segue)</a:t>
            </a:r>
          </a:p>
          <a:p>
            <a:pPr marL="0" indent="0">
              <a:buNone/>
            </a:pPr>
            <a:r>
              <a:rPr lang="it-IT" sz="1800" dirty="0">
                <a:latin typeface="Times New Roman" panose="02020603050405020304" pitchFamily="18" charset="0"/>
                <a:cs typeface="Times New Roman" panose="02020603050405020304" pitchFamily="18" charset="0"/>
              </a:rPr>
              <a:t> Articolo 4 (Sanzioni) </a:t>
            </a:r>
          </a:p>
          <a:p>
            <a:pPr marL="0" indent="0">
              <a:buNone/>
            </a:pPr>
            <a:r>
              <a:rPr lang="it-IT" sz="1800" dirty="0">
                <a:latin typeface="Times New Roman" panose="02020603050405020304" pitchFamily="18" charset="0"/>
                <a:cs typeface="Times New Roman" panose="02020603050405020304" pitchFamily="18" charset="0"/>
              </a:rPr>
              <a:t>1.L’accertamento del mancato rispetto da parte dell’Impresa anche di una sola delle prescrizioni indicate all’art.2 del presente Patto potrà comportare oltre alla segnalazione agli Organi competenti, l’applicazione, previa contestazione scritta, delle seguenti sanzioni: - esclusione dalla procedura di affidamento ed escussione della cauzione provvisoria a garanzia della serietà dell’offerta, se la violazione è accertata nella fase precedente all’aggiudicazione dell’appalto; - revoca dell’aggiudicazione ed escussione della cauzione se la violazione è accertata nella fase successiva all’aggiudicazione dell’appalto ma precedente alla stipula del contratto; - risoluzione del contratto ed escussione della cauzione definitiva a garanzia dell’adempimento del contratto, se la violazione è accertata nella fase di esecuzione dell’appalto. </a:t>
            </a:r>
          </a:p>
          <a:p>
            <a:pPr marL="0" indent="0">
              <a:buNone/>
            </a:pPr>
            <a:r>
              <a:rPr lang="it-IT" sz="1800" dirty="0">
                <a:latin typeface="Times New Roman" panose="02020603050405020304" pitchFamily="18" charset="0"/>
                <a:cs typeface="Times New Roman" panose="02020603050405020304" pitchFamily="18" charset="0"/>
              </a:rPr>
              <a:t>2.In ogni caso, l’accertamento di una violazione degli obblighi assunti con il presente Patto di Integrità costituisce legittima causa di esclusione dell’Impresa dalla partecipazione alle procedure di affidamento degli appalti di lavori, forniture e servizi bandite dall’Amministrazione dell’Interno per i successivi tre anni. </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Articolo 5 (Controversie) La risoluzione di ogni eventuale controversia relativa all’interpretazione ed alla esecuzione del presente Patto di Integrità è demandata all’Autorità Giudiziaria competente</a:t>
            </a:r>
          </a:p>
        </p:txBody>
      </p:sp>
    </p:spTree>
    <p:extLst>
      <p:ext uri="{BB962C8B-B14F-4D97-AF65-F5344CB8AC3E}">
        <p14:creationId xmlns:p14="http://schemas.microsoft.com/office/powerpoint/2010/main" val="3046022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Le PA hanno inserito i patti di legalità tra le misure di contrasto della corruzione contenute nel PTPC, con schemi sostanzialmente simili a quelli del Ministero dell’interno.</a:t>
            </a:r>
          </a:p>
          <a:p>
            <a:pPr marL="0" indent="0">
              <a:buNone/>
            </a:pPr>
            <a:r>
              <a:rPr lang="it-IT" sz="2000" dirty="0">
                <a:latin typeface="Times New Roman" panose="02020603050405020304" pitchFamily="18" charset="0"/>
                <a:cs typeface="Times New Roman" panose="02020603050405020304" pitchFamily="18" charset="0"/>
              </a:rPr>
              <a:t>Anche il CIPE con la delibera 6 agosto 2015 n. 62 ha approvato lo schema di «Protocollo di legalità» da allegare ai bandi di gara per l’affidamento di lavori di realizzazione di infrastrutture strategiche, con possibilità di non piena corrispondenza col protocollo di legalità della singola amministrazione procedente, e quindi necessità di coordinamento dei testi, soprattutto  - ed è interesse dell’amministrazione procedente – per quanto attiene alla fase dell’esecuzione del contratto.</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I patti di legalità di altre PA e il CIPE</a:t>
            </a:r>
          </a:p>
        </p:txBody>
      </p:sp>
    </p:spTree>
    <p:extLst>
      <p:ext uri="{BB962C8B-B14F-4D97-AF65-F5344CB8AC3E}">
        <p14:creationId xmlns:p14="http://schemas.microsoft.com/office/powerpoint/2010/main" val="1964795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200" dirty="0">
                <a:solidFill>
                  <a:srgbClr val="666699"/>
                </a:solidFill>
              </a:rPr>
              <a:t>L’estensione del sistema anticorruzione ai soggetti esterni che collaborano con la PA</a:t>
            </a: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extLst>
      <p:ext uri="{BB962C8B-B14F-4D97-AF65-F5344CB8AC3E}">
        <p14:creationId xmlns:p14="http://schemas.microsoft.com/office/powerpoint/2010/main" val="2240895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22013"/>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L’art. 2 terzo comma del DPR 62/2013 dispone che:</a:t>
            </a:r>
          </a:p>
          <a:p>
            <a:pPr marL="0" indent="0">
              <a:buNone/>
            </a:pPr>
            <a:r>
              <a:rPr lang="it-IT" dirty="0"/>
              <a:t>«</a:t>
            </a:r>
            <a:r>
              <a:rPr lang="it-IT" sz="2000" dirty="0">
                <a:latin typeface="Times New Roman" panose="02020603050405020304" pitchFamily="18" charset="0"/>
                <a:cs typeface="Times New Roman" panose="02020603050405020304" pitchFamily="18" charset="0"/>
              </a:rPr>
              <a:t>Le pubbliche amministrazioni …… estendono, per quanto compatibili, gli obblighi di condotta previsti dal presente codice a tutti i collaboratori o consulenti, con qualsiasi tipologia di contratto o incarico e a qualsiasi titolo, ai titolari di organi e di incarichi negli uffici di diretta collaborazione delle autorità politiche, nonché nei confronti dei collaboratori a qualsiasi titolo di imprese fornitrici di beni o servizi e che realizzano opere in favore dell'amministrazione. A tale fine, negli atti di incarico o nei contratti di acquisizioni delle collaborazioni, delle consulenze o dei servizi, le amministrazioni inseriscono apposite disposizioni o clausole di risoluzione o decadenza del rapporto in caso di violazione degli obblighi derivanti dal presente codice.»</a:t>
            </a:r>
          </a:p>
        </p:txBody>
      </p:sp>
      <p:sp>
        <p:nvSpPr>
          <p:cNvPr id="3" name="Titolo 2"/>
          <p:cNvSpPr>
            <a:spLocks noGrp="1"/>
          </p:cNvSpPr>
          <p:nvPr>
            <p:ph type="title"/>
          </p:nvPr>
        </p:nvSpPr>
        <p:spPr>
          <a:xfrm>
            <a:off x="430213" y="138528"/>
            <a:ext cx="8256587" cy="666750"/>
          </a:xfrm>
        </p:spPr>
        <p:txBody>
          <a:bodyPr/>
          <a:lstStyle/>
          <a:p>
            <a:r>
              <a:rPr lang="it-IT" sz="2400" b="1" dirty="0">
                <a:latin typeface="Times New Roman" panose="02020603050405020304" pitchFamily="18" charset="0"/>
                <a:cs typeface="Times New Roman" panose="02020603050405020304" pitchFamily="18" charset="0"/>
              </a:rPr>
              <a:t>L’art. 2 terzo comma del DPR 62/2013</a:t>
            </a:r>
          </a:p>
        </p:txBody>
      </p:sp>
    </p:spTree>
    <p:extLst>
      <p:ext uri="{BB962C8B-B14F-4D97-AF65-F5344CB8AC3E}">
        <p14:creationId xmlns:p14="http://schemas.microsoft.com/office/powerpoint/2010/main" val="1781150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22013"/>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L’art. 17 primo comma del DPR 62/2013 dispone che:</a:t>
            </a:r>
          </a:p>
          <a:p>
            <a:pPr marL="0" indent="0">
              <a:buNone/>
            </a:pPr>
            <a:r>
              <a:rPr lang="it-IT" dirty="0"/>
              <a:t>«</a:t>
            </a:r>
            <a:r>
              <a:rPr lang="it-IT" sz="2000" dirty="0">
                <a:latin typeface="Times New Roman" panose="02020603050405020304" pitchFamily="18" charset="0"/>
                <a:cs typeface="Times New Roman" panose="02020603050405020304" pitchFamily="18" charset="0"/>
              </a:rPr>
              <a:t>Le amministrazioni danno la più ampia diffusione al presente decreto, pubblicandolo sul proprio sito internet istituzionale e nella rete intranet, nonché trasmettendolo tramite e-mail a tutti i propri dipendenti e ai titolari di contratti di consulenza o collaborazione a qualsiasi titolo, anche professionale, ai titolari di organi e di incarichi negli uffici di diretta collaborazione dei vertici politici dell’amministrazione, nonché ai collaboratori a qualsiasi titolo, anche professionale, di imprese fornitrici di servizi in favore dell’amministrazione».</a:t>
            </a: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30213" y="138528"/>
            <a:ext cx="8256587" cy="666750"/>
          </a:xfrm>
        </p:spPr>
        <p:txBody>
          <a:bodyPr/>
          <a:lstStyle/>
          <a:p>
            <a:r>
              <a:rPr lang="it-IT" sz="2400" b="1" dirty="0">
                <a:latin typeface="Times New Roman" panose="02020603050405020304" pitchFamily="18" charset="0"/>
                <a:cs typeface="Times New Roman" panose="02020603050405020304" pitchFamily="18" charset="0"/>
              </a:rPr>
              <a:t>L’art. 17 primo comma del DPR 62/2013</a:t>
            </a:r>
          </a:p>
        </p:txBody>
      </p:sp>
    </p:spTree>
    <p:extLst>
      <p:ext uri="{BB962C8B-B14F-4D97-AF65-F5344CB8AC3E}">
        <p14:creationId xmlns:p14="http://schemas.microsoft.com/office/powerpoint/2010/main" val="2762821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L’art. 1 comma 17 della legge 190/2012  dispone che:</a:t>
            </a:r>
          </a:p>
          <a:p>
            <a:pPr marL="0" indent="0">
              <a:buNone/>
            </a:pPr>
            <a:r>
              <a:rPr lang="it-IT" sz="2000" dirty="0">
                <a:latin typeface="Times New Roman" panose="02020603050405020304" pitchFamily="18" charset="0"/>
                <a:cs typeface="Times New Roman" panose="02020603050405020304" pitchFamily="18" charset="0"/>
              </a:rPr>
              <a:t>«Le stazioni appaltanti possono prevedere negli avvisi, bandi di gara o lettere di invito che il mancato rispetto delle clausole contenute nei protocolli di legalità o nei patti di integrità costituisce causa di esclusione dalla gara».</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169962"/>
            <a:ext cx="8256587" cy="666750"/>
          </a:xfrm>
        </p:spPr>
        <p:txBody>
          <a:bodyPr/>
          <a:lstStyle/>
          <a:p>
            <a:r>
              <a:rPr lang="it-IT" sz="2400" b="1" dirty="0">
                <a:latin typeface="Times New Roman" panose="02020603050405020304" pitchFamily="18" charset="0"/>
                <a:cs typeface="Times New Roman" panose="02020603050405020304" pitchFamily="18" charset="0"/>
              </a:rPr>
              <a:t>I  Patti di integrità nell’attività contrattuale </a:t>
            </a:r>
          </a:p>
        </p:txBody>
      </p:sp>
    </p:spTree>
    <p:extLst>
      <p:ext uri="{BB962C8B-B14F-4D97-AF65-F5344CB8AC3E}">
        <p14:creationId xmlns:p14="http://schemas.microsoft.com/office/powerpoint/2010/main" val="626620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Nella prassi internazionale il patto di integrità è un accordo sottoscritto dall’autorità appaltante dai partecipanti ad una gara e da un organismo di controllo indipendente all’interno di una procedura d’appalto non solo pubblico.</a:t>
            </a:r>
          </a:p>
          <a:p>
            <a:pPr marL="0" indent="0">
              <a:buNone/>
            </a:pPr>
            <a:r>
              <a:rPr lang="it-IT" sz="1800" dirty="0">
                <a:latin typeface="Times New Roman" panose="02020603050405020304" pitchFamily="18" charset="0"/>
                <a:cs typeface="Times New Roman" panose="02020603050405020304" pitchFamily="18" charset="0"/>
              </a:rPr>
              <a:t>Nell’ambito di tale accordo tutte le parti pattuiscono che l’ente appaltante e gli offerenti si asterranno da qualsiasi pratica di corruzione durante la procedura e forniranno tutte le informazioni all’organismo di controllo indipendente</a:t>
            </a:r>
          </a:p>
          <a:p>
            <a:pPr marL="0" indent="0">
              <a:buNone/>
            </a:pPr>
            <a:r>
              <a:rPr lang="it-IT" sz="1800" dirty="0">
                <a:latin typeface="Times New Roman" panose="02020603050405020304" pitchFamily="18" charset="0"/>
                <a:cs typeface="Times New Roman" panose="02020603050405020304" pitchFamily="18" charset="0"/>
              </a:rPr>
              <a:t>La genesi dei patti di integrità risale agli anni Novanta ed è attribuibile a </a:t>
            </a:r>
            <a:r>
              <a:rPr lang="it-IT" sz="1800" dirty="0" err="1">
                <a:latin typeface="Times New Roman" panose="02020603050405020304" pitchFamily="18" charset="0"/>
                <a:cs typeface="Times New Roman" panose="02020603050405020304" pitchFamily="18" charset="0"/>
              </a:rPr>
              <a:t>Transparency</a:t>
            </a:r>
            <a:r>
              <a:rPr lang="it-IT" sz="1800" dirty="0">
                <a:latin typeface="Times New Roman" panose="02020603050405020304" pitchFamily="18" charset="0"/>
                <a:cs typeface="Times New Roman" panose="02020603050405020304" pitchFamily="18" charset="0"/>
              </a:rPr>
              <a:t> International</a:t>
            </a:r>
            <a:r>
              <a:rPr lang="it-IT" sz="1800" dirty="0">
                <a:latin typeface="Times New Roman" panose="02020603050405020304" pitchFamily="18" charset="0"/>
                <a:cs typeface="Times New Roman" panose="02020603050405020304" pitchFamily="18" charset="0"/>
                <a:hlinkClick r:id="rId2"/>
              </a:rPr>
              <a:t>[</a:t>
            </a:r>
            <a:r>
              <a:rPr lang="it-IT" sz="1800" dirty="0">
                <a:latin typeface="Times New Roman" panose="02020603050405020304" pitchFamily="18" charset="0"/>
                <a:cs typeface="Times New Roman" panose="02020603050405020304" pitchFamily="18" charset="0"/>
              </a:rPr>
              <a:t> ed in Italia sono stati introdotti, tra i primi, dal Comune di Milano nel 2001 determinando un ricorso giurisdizionale davanti al TAR Lombardia  che aveva accolto il ricorso contro l’escussione della cauzione, sentenza poi annullata dal Consiglio di Stato. (6 marzo 2006 n. 1053) che aveva ritenuto legittima l’applicazione della misura prevista dal patto di integrità. </a:t>
            </a:r>
          </a:p>
          <a:p>
            <a:pPr marL="0" indent="0">
              <a:buNone/>
            </a:pPr>
            <a:r>
              <a:rPr lang="it-IT" sz="1800" dirty="0">
                <a:latin typeface="Times New Roman" panose="02020603050405020304" pitchFamily="18" charset="0"/>
                <a:cs typeface="Times New Roman" panose="02020603050405020304" pitchFamily="18" charset="0"/>
              </a:rPr>
              <a:t>Da allora i patti, riconosciuti dall’ANAC come valido strumento anticorruzione,  sono stati adottati con intensità crescente da molte stazioni appaltanti con consistenti effetti deterrenti.</a:t>
            </a:r>
          </a:p>
          <a:p>
            <a:pPr marL="0" indent="0">
              <a:buNone/>
            </a:pPr>
            <a:r>
              <a:rPr lang="it-IT" sz="1800" dirty="0">
                <a:latin typeface="Times New Roman" panose="02020603050405020304" pitchFamily="18" charset="0"/>
                <a:cs typeface="Times New Roman" panose="02020603050405020304" pitchFamily="18" charset="0"/>
              </a:rPr>
              <a:t> </a:t>
            </a:r>
          </a:p>
          <a:p>
            <a:pPr marL="0" indent="0">
              <a:buNone/>
            </a:pPr>
            <a:r>
              <a:rPr lang="it-IT" dirty="0"/>
              <a:t> </a:t>
            </a:r>
          </a:p>
          <a:p>
            <a:r>
              <a:rPr lang="it-IT" dirty="0"/>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169962"/>
            <a:ext cx="8256587" cy="666750"/>
          </a:xfrm>
        </p:spPr>
        <p:txBody>
          <a:bodyPr/>
          <a:lstStyle/>
          <a:p>
            <a:r>
              <a:rPr lang="it-IT" sz="2400" b="1" dirty="0">
                <a:latin typeface="Times New Roman" panose="02020603050405020304" pitchFamily="18" charset="0"/>
                <a:cs typeface="Times New Roman" panose="02020603050405020304" pitchFamily="18" charset="0"/>
              </a:rPr>
              <a:t>I  Patti di integrità nell’attività contrattuale </a:t>
            </a:r>
          </a:p>
        </p:txBody>
      </p:sp>
    </p:spTree>
    <p:extLst>
      <p:ext uri="{BB962C8B-B14F-4D97-AF65-F5344CB8AC3E}">
        <p14:creationId xmlns:p14="http://schemas.microsoft.com/office/powerpoint/2010/main" val="2827604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 La sottoscrizione dei patti di integrità ha natura di condizione di presentazione dell’offerta, nel senso che la mancata sottoscrizione e presentazione insieme all’offerta determina l’esclusione dalla gara. Una volta sottoscritti i patti hanno natura di  veri e propri “contratti”, in quanto, dall’accertamento in contraddittorio del mancato rispetto degli obblighi assunti da una delle parti con la sottoscrizione del documento, derivano molteplici effetti sanzionatori tra cui l’esclusione dalla gara con incameramento della cauzione provvisoria,  la risoluzione del contratto, qualora questa non sia pregiudizievole agli interessi pubblici; l’eventuale irrogazione di una sanzione pecuniaria, la segnalazione del fatto all’ANAC, con conseguente annotazione nel Casellario, ed alle Autorità competenti per eventuali ulteriori seguiti (cancellazione da albi, valutazione di fini del rating d’impresa etc.)</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169962"/>
            <a:ext cx="8256587" cy="666750"/>
          </a:xfrm>
        </p:spPr>
        <p:txBody>
          <a:bodyPr/>
          <a:lstStyle/>
          <a:p>
            <a:r>
              <a:rPr lang="it-IT" sz="2000" b="1" dirty="0">
                <a:latin typeface="Times New Roman" panose="02020603050405020304" pitchFamily="18" charset="0"/>
                <a:cs typeface="Times New Roman" panose="02020603050405020304" pitchFamily="18" charset="0"/>
              </a:rPr>
              <a:t>La natura dei Patti di integrità e gli effetti della loro violazione</a:t>
            </a:r>
          </a:p>
        </p:txBody>
      </p:sp>
    </p:spTree>
    <p:extLst>
      <p:ext uri="{BB962C8B-B14F-4D97-AF65-F5344CB8AC3E}">
        <p14:creationId xmlns:p14="http://schemas.microsoft.com/office/powerpoint/2010/main" val="1321687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 </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55121"/>
            <a:ext cx="8256587" cy="666750"/>
          </a:xfrm>
        </p:spPr>
        <p:txBody>
          <a:bodyPr/>
          <a:lstStyle/>
          <a:p>
            <a:r>
              <a:rPr lang="it-IT" sz="2400" b="1" dirty="0">
                <a:latin typeface="Times New Roman" panose="02020603050405020304" pitchFamily="18" charset="0"/>
                <a:cs typeface="Times New Roman" panose="02020603050405020304" pitchFamily="18" charset="0"/>
              </a:rPr>
              <a:t>L’orientamento della Corte di giustizia dell’UE</a:t>
            </a:r>
          </a:p>
        </p:txBody>
      </p:sp>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5632311"/>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La Corte di giustizia dell’UE con la sentenza del 22 ottobre 2015 (causa C-425/14) ha dichiarato ammissibile l’esclusione automatica, da una procedura di gara relativa a un appalto pubblico, del candidato o offerente che non abbia depositato, unitamente alla sua offerta, un’accettazione scritta degli impegni e delle dichiarazioni contenuti nel protocollo di legalità (o “patto di integrità”) qualora previsto dalla stazione appaltante nell’avviso, bando di gara o lettera di invito ai sensi dell’art. 1  comma 17 della legge 190/2012. Secondo la Corte, infatti, la previsione a livello nazionale di un tale strumento costituisce espressione del potere discrezionale riconosciuto agli Stati membri nell’adozione di misure volte a garantire il rispetto dell’obbligo di trasparenza e del principio di parità di trattamento. Precisamente, il protocollo di legalità rappresenta una misura strategica nella prevenzione e nel contrasto del fenomeno delle infiltrazioni della criminalità organizzata nel settore degli appalti pubblici. Tuttavia, conformemente al principio di proporzionalità, che costituisce un principio generale del diritto dell’Unione Europea, una tale misura non deve eccedere quanto necessario per raggiungere l’obiettivo perseguito. Ne deriva che gli impegni e le dichiarazioni contenuti nel protocollo di legalità non possono oltrepassare i limiti di ciò che è necessario al fine di salvaguardare i principi di concorrenza, parità di trattamento e non discriminazione nonché l’obbligo di trasparenza che ne deriva. In caso contrario, tali impegni e dichiarazioni sono da interpretarsi contrari al principio di proporzionalità e, perciò, inidonei a produrre l’effetto di escludere il partecipante inadempiente.</a:t>
            </a:r>
          </a:p>
        </p:txBody>
      </p:sp>
    </p:spTree>
    <p:extLst>
      <p:ext uri="{BB962C8B-B14F-4D97-AF65-F5344CB8AC3E}">
        <p14:creationId xmlns:p14="http://schemas.microsoft.com/office/powerpoint/2010/main" val="1457679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55121"/>
            <a:ext cx="8256587" cy="666750"/>
          </a:xfrm>
        </p:spPr>
        <p:txBody>
          <a:bodyPr/>
          <a:lstStyle/>
          <a:p>
            <a:r>
              <a:rPr lang="it-IT" sz="2400" b="1" dirty="0">
                <a:latin typeface="Times New Roman" panose="02020603050405020304" pitchFamily="18" charset="0"/>
                <a:cs typeface="Times New Roman" panose="02020603050405020304" pitchFamily="18" charset="0"/>
              </a:rPr>
              <a:t>L’orientamento dell’ANAC</a:t>
            </a:r>
          </a:p>
        </p:txBody>
      </p:sp>
      <p:sp>
        <p:nvSpPr>
          <p:cNvPr id="5" name="Rettangolo 4">
            <a:extLst>
              <a:ext uri="{FF2B5EF4-FFF2-40B4-BE49-F238E27FC236}">
                <a16:creationId xmlns:a16="http://schemas.microsoft.com/office/drawing/2014/main" id="{08D32E7D-7F6A-4D64-A7E7-51CBB0AB9399}"/>
              </a:ext>
            </a:extLst>
          </p:cNvPr>
          <p:cNvSpPr/>
          <p:nvPr/>
        </p:nvSpPr>
        <p:spPr>
          <a:xfrm>
            <a:off x="299690" y="674618"/>
            <a:ext cx="8544619"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6" name="Segnaposto contenuto 3">
            <a:extLst>
              <a:ext uri="{FF2B5EF4-FFF2-40B4-BE49-F238E27FC236}">
                <a16:creationId xmlns:a16="http://schemas.microsoft.com/office/drawing/2014/main" id="{90F1A325-DB7F-4D18-9278-65F5F9FD119D}"/>
              </a:ext>
            </a:extLst>
          </p:cNvPr>
          <p:cNvSpPr>
            <a:spLocks noGrp="1"/>
          </p:cNvSpPr>
          <p:nvPr>
            <p:ph sz="quarter" idx="1"/>
          </p:nvPr>
        </p:nvSpPr>
        <p:spPr>
          <a:xfrm>
            <a:off x="457200" y="675616"/>
            <a:ext cx="8229600" cy="4802088"/>
          </a:xfrm>
        </p:spPr>
        <p:txBody>
          <a:bodyPr/>
          <a:lstStyle/>
          <a:p>
            <a:pPr marL="0" indent="0">
              <a:buNone/>
            </a:pPr>
            <a:r>
              <a:rPr lang="it-IT" sz="1600" dirty="0">
                <a:latin typeface="Times New Roman" panose="02020603050405020304" pitchFamily="18" charset="0"/>
                <a:cs typeface="Times New Roman" panose="02020603050405020304" pitchFamily="18" charset="0"/>
              </a:rPr>
              <a:t>Nel P.N.A. approvato dalla CIVIT con Delibera 72/2013, i patti di integrità e i protocolli di legalità rappresentano un sistema di condizioni la cui accettazione costituisce un presupposto necessario e condizionante per la partecipazione dei concorrenti ad una gara d’appalto. I patti e i protocolli contengono un complesso di regole di comportamento finalizzate a prevenire fenomeni di corruzione e a valorizzare comportamenti eticamente adeguati per tutti i concorrenti e per il personale impiegato ad ogni livello nell’espletamento delle procedure di affidamento di beni, servizi e lavori e nel controllo dell’esecuzione del relativo contratto assegnato.</a:t>
            </a:r>
          </a:p>
          <a:p>
            <a:pPr marL="0" indent="0">
              <a:buNone/>
            </a:pPr>
            <a:r>
              <a:rPr lang="it-IT" sz="1600" dirty="0">
                <a:latin typeface="Times New Roman" panose="02020603050405020304" pitchFamily="18" charset="0"/>
                <a:cs typeface="Times New Roman" panose="02020603050405020304" pitchFamily="18" charset="0"/>
              </a:rPr>
              <a:t>Le pattuizioni consentono poi alle stazioni appaltanti di avvalersi di un regime sanzionatorio che prevede l’esclusione dalla partecipazione alla gara nel caso di mancata sottoscrizione/accettazione del patto, e poi la revoca dell’aggiudicazione con conseguente applicazione delle misure accessorie (escussione della cauzione e segnalazione all’ANAC,  fino alla risoluzione del contratto eventualmente stipulato, nei casi di accertata  violazione delle clausole pattuite. </a:t>
            </a:r>
          </a:p>
          <a:p>
            <a:pPr marL="0" indent="0">
              <a:buNone/>
            </a:pPr>
            <a:r>
              <a:rPr lang="it-IT" sz="1600" dirty="0">
                <a:latin typeface="Times New Roman" panose="02020603050405020304" pitchFamily="18" charset="0"/>
                <a:cs typeface="Times New Roman" panose="02020603050405020304" pitchFamily="18" charset="0"/>
              </a:rPr>
              <a:t>A queste misure vanno aggiunte anche quelle interdittive connesse alla cancellazione dagli Albi degli operatori economici qualificati, laddove utilizzati, e al divieto di partecipazione a tutte le procedure di affidamento per un periodo predeterminato.</a:t>
            </a:r>
          </a:p>
          <a:p>
            <a:pPr marL="0" indent="0">
              <a:buNone/>
            </a:pPr>
            <a:r>
              <a:rPr lang="it-IT" sz="1600" dirty="0">
                <a:latin typeface="Times New Roman" panose="02020603050405020304" pitchFamily="18" charset="0"/>
                <a:cs typeface="Times New Roman" panose="02020603050405020304" pitchFamily="18" charset="0"/>
              </a:rPr>
              <a:t>Le Linee guida adottate con il Protocollo d’intesa sottoscritto il 15 luglio 2014  tra ANAC e Ministero dell’interno (che contengono anche orientamenti interpretativi per applicare le misure straordinarie di gestione e sostegno delle imprese coinvolte in procedimenti penali per gravi reati contro la P.A. previste dall’art. 32 del D.L. 90/2014) spingono le stazioni appaltanti ad ampliare l’ambito di operatività dei protocolli di legalità quali mezzi di prevenzione capaci di introdurre efficaci barriere contro le interferenze illecite nelle procedure di affidamento dei contratti pubblici </a:t>
            </a:r>
          </a:p>
          <a:p>
            <a:endParaRPr lang="it-IT" dirty="0"/>
          </a:p>
        </p:txBody>
      </p:sp>
    </p:spTree>
    <p:extLst>
      <p:ext uri="{BB962C8B-B14F-4D97-AF65-F5344CB8AC3E}">
        <p14:creationId xmlns:p14="http://schemas.microsoft.com/office/powerpoint/2010/main" val="8131322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llo slide Anutel per Office 2010 o successivi">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 slide Anutel per Office 2010 o successivi</Template>
  <TotalTime>8606</TotalTime>
  <Words>3194</Words>
  <Application>Microsoft Office PowerPoint</Application>
  <PresentationFormat>Presentazione su schermo (4:3)</PresentationFormat>
  <Paragraphs>102</Paragraphs>
  <Slides>19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19</vt:i4>
      </vt:variant>
    </vt:vector>
  </HeadingPairs>
  <TitlesOfParts>
    <vt:vector size="25" baseType="lpstr">
      <vt:lpstr>Arial</vt:lpstr>
      <vt:lpstr>Gill Sans MT</vt:lpstr>
      <vt:lpstr>Times New Roman</vt:lpstr>
      <vt:lpstr>Wingdings</vt:lpstr>
      <vt:lpstr>Wingdings 3</vt:lpstr>
      <vt:lpstr>Modello slide Anutel per Office 2010 o successivi</vt:lpstr>
      <vt:lpstr>Presentazione standard di PowerPoint</vt:lpstr>
      <vt:lpstr>Presentazione standard di PowerPoint</vt:lpstr>
      <vt:lpstr>L’art. 2 terzo comma del DPR 62/2013</vt:lpstr>
      <vt:lpstr>L’art. 17 primo comma del DPR 62/2013</vt:lpstr>
      <vt:lpstr>I  Patti di integrità nell’attività contrattuale </vt:lpstr>
      <vt:lpstr>I  Patti di integrità nell’attività contrattuale </vt:lpstr>
      <vt:lpstr>La natura dei Patti di integrità e gli effetti della loro violazione</vt:lpstr>
      <vt:lpstr>L’orientamento della Corte di giustizia dell’UE</vt:lpstr>
      <vt:lpstr>L’orientamento dell’ANAC</vt:lpstr>
      <vt:lpstr>La determinazione ANAC 8/2015</vt:lpstr>
      <vt:lpstr>Il patto di legalità del Ministero dell’interno</vt:lpstr>
      <vt:lpstr>Lo schema del patto di legalità del Ministero dell’interno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 patti di legalità di altre PA e il CIPE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Hp</dc:creator>
  <cp:lastModifiedBy>Claudio Galtieri</cp:lastModifiedBy>
  <cp:revision>105</cp:revision>
  <cp:lastPrinted>2020-06-03T06:43:22Z</cp:lastPrinted>
  <dcterms:created xsi:type="dcterms:W3CDTF">2019-11-12T10:51:11Z</dcterms:created>
  <dcterms:modified xsi:type="dcterms:W3CDTF">2020-06-07T22:07:49Z</dcterms:modified>
</cp:coreProperties>
</file>