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639" r:id="rId3"/>
    <p:sldId id="661" r:id="rId4"/>
    <p:sldId id="659" r:id="rId5"/>
    <p:sldId id="642" r:id="rId6"/>
    <p:sldId id="668" r:id="rId7"/>
    <p:sldId id="672" r:id="rId8"/>
    <p:sldId id="667" r:id="rId9"/>
    <p:sldId id="671" r:id="rId10"/>
    <p:sldId id="669" r:id="rId11"/>
    <p:sldId id="640" r:id="rId12"/>
    <p:sldId id="643" r:id="rId13"/>
    <p:sldId id="675" r:id="rId14"/>
    <p:sldId id="645" r:id="rId15"/>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68" d="100"/>
          <a:sy n="68" d="100"/>
        </p:scale>
        <p:origin x="1752" y="4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06/07/2020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XIV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altLang="it-IT" sz="2400" b="1" dirty="0">
                <a:latin typeface="Times New Roman" panose="02020603050405020304" pitchFamily="18" charset="0"/>
                <a:cs typeface="Times New Roman" panose="02020603050405020304" pitchFamily="18" charset="0"/>
              </a:rPr>
              <a:t>Il termine di  prescrizione del danno</a:t>
            </a:r>
            <a:r>
              <a:rPr lang="it-IT" sz="2400" b="1" dirty="0">
                <a:latin typeface="Times New Roman" panose="02020603050405020304" pitchFamily="18" charset="0"/>
                <a:cs typeface="Times New Roman" panose="02020603050405020304" pitchFamily="18" charset="0"/>
              </a:rPr>
              <a:t> </a:t>
            </a:r>
          </a:p>
        </p:txBody>
      </p:sp>
      <p:sp>
        <p:nvSpPr>
          <p:cNvPr id="4" name="Rettangolo 3">
            <a:extLst>
              <a:ext uri="{FF2B5EF4-FFF2-40B4-BE49-F238E27FC236}">
                <a16:creationId xmlns:a16="http://schemas.microsoft.com/office/drawing/2014/main" id="{402CCCF1-3A3C-4912-B1DC-B01B47D0FF7D}"/>
              </a:ext>
            </a:extLst>
          </p:cNvPr>
          <p:cNvSpPr/>
          <p:nvPr/>
        </p:nvSpPr>
        <p:spPr>
          <a:xfrm>
            <a:off x="467543" y="1268761"/>
            <a:ext cx="8246243" cy="1631216"/>
          </a:xfrm>
          <a:prstGeom prst="rect">
            <a:avLst/>
          </a:prstGeom>
        </p:spPr>
        <p:txBody>
          <a:bodyPr wrap="square">
            <a:spAutoFit/>
          </a:bodyPr>
          <a:lstStyle/>
          <a:p>
            <a:pPr>
              <a:buFontTx/>
              <a:buChar char="-"/>
            </a:pPr>
            <a:r>
              <a:rPr lang="it-IT" altLang="it-IT" dirty="0"/>
              <a:t> </a:t>
            </a:r>
            <a:r>
              <a:rPr lang="it-IT" altLang="it-IT" sz="2000" b="0" dirty="0">
                <a:latin typeface="Times New Roman" panose="02020603050405020304" pitchFamily="18" charset="0"/>
                <a:cs typeface="Times New Roman" panose="02020603050405020304" pitchFamily="18" charset="0"/>
              </a:rPr>
              <a:t>la nozione di fatto dannoso (Cass. 20 giugno 2007 n. 14297)</a:t>
            </a:r>
          </a:p>
          <a:p>
            <a:pPr>
              <a:buFontTx/>
              <a:buChar char="-"/>
            </a:pPr>
            <a:r>
              <a:rPr lang="it-IT" altLang="it-IT" sz="2000" b="0" dirty="0">
                <a:latin typeface="Times New Roman" panose="02020603050405020304" pitchFamily="18" charset="0"/>
                <a:cs typeface="Times New Roman" panose="02020603050405020304" pitchFamily="18" charset="0"/>
              </a:rPr>
              <a:t> il danno diretto e il danno indiretto e il rilievo della definizione del risarcimento dovuto al terzo (sentenza passata in giudicato – transazione)</a:t>
            </a:r>
          </a:p>
          <a:p>
            <a:pPr>
              <a:buFontTx/>
              <a:buChar char="-"/>
            </a:pPr>
            <a:r>
              <a:rPr lang="it-IT" altLang="it-IT" sz="2000" b="0" dirty="0">
                <a:latin typeface="Times New Roman" panose="02020603050405020304" pitchFamily="18" charset="0"/>
                <a:cs typeface="Times New Roman" panose="02020603050405020304" pitchFamily="18" charset="0"/>
              </a:rPr>
              <a:t> il danno da reato e le varie ipotesi configurabili nella giurisprudenza della Corte dei conti</a:t>
            </a:r>
          </a:p>
        </p:txBody>
      </p:sp>
    </p:spTree>
    <p:extLst>
      <p:ext uri="{BB962C8B-B14F-4D97-AF65-F5344CB8AC3E}">
        <p14:creationId xmlns:p14="http://schemas.microsoft.com/office/powerpoint/2010/main" val="2820471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54050" y="117103"/>
            <a:ext cx="8256587" cy="666750"/>
          </a:xfrm>
        </p:spPr>
        <p:txBody>
          <a:bodyPr/>
          <a:lstStyle/>
          <a:p>
            <a:r>
              <a:rPr lang="it-IT" sz="2400" b="1" dirty="0">
                <a:latin typeface="Times New Roman" panose="02020603050405020304" pitchFamily="18" charset="0"/>
                <a:cs typeface="Times New Roman" panose="02020603050405020304" pitchFamily="18" charset="0"/>
              </a:rPr>
              <a:t> Alcune tematiche relative al danno</a:t>
            </a:r>
          </a:p>
        </p:txBody>
      </p:sp>
      <p:sp>
        <p:nvSpPr>
          <p:cNvPr id="4" name="Rettangolo 3">
            <a:extLst>
              <a:ext uri="{FF2B5EF4-FFF2-40B4-BE49-F238E27FC236}">
                <a16:creationId xmlns:a16="http://schemas.microsoft.com/office/drawing/2014/main" id="{1978F799-0D47-47F3-A8DA-29CC5BDD35FC}"/>
              </a:ext>
            </a:extLst>
          </p:cNvPr>
          <p:cNvSpPr/>
          <p:nvPr/>
        </p:nvSpPr>
        <p:spPr>
          <a:xfrm>
            <a:off x="467544" y="1268760"/>
            <a:ext cx="8208912" cy="4555093"/>
          </a:xfrm>
          <a:prstGeom prst="rect">
            <a:avLst/>
          </a:prstGeom>
        </p:spPr>
        <p:txBody>
          <a:bodyPr wrap="square">
            <a:spAutoFit/>
          </a:bodyPr>
          <a:lstStyle/>
          <a:p>
            <a:pPr>
              <a:spcAft>
                <a:spcPts val="0"/>
              </a:spcAft>
            </a:pPr>
            <a:r>
              <a:rPr lang="it-IT" b="0" dirty="0">
                <a:latin typeface="Times New Roman" panose="02020603050405020304" pitchFamily="18" charset="0"/>
              </a:rPr>
              <a:t>L’accertamento e la quantificazione del danno da risarcire</a:t>
            </a:r>
            <a:endParaRPr lang="it-IT" sz="2000" b="0" dirty="0">
              <a:latin typeface="Times New Roman" panose="02020603050405020304" pitchFamily="18" charset="0"/>
            </a:endParaRPr>
          </a:p>
          <a:p>
            <a:pPr>
              <a:spcAft>
                <a:spcPts val="0"/>
              </a:spcAft>
            </a:pPr>
            <a:r>
              <a:rPr lang="it-IT" b="0" dirty="0">
                <a:latin typeface="Times New Roman" panose="02020603050405020304" pitchFamily="18" charset="0"/>
                <a:ea typeface="Times New Roman" panose="02020603050405020304" pitchFamily="18" charset="0"/>
              </a:rPr>
              <a:t>La nozione del danno erariale:  le ingiustificate o maggiori spese e le minori entrate</a:t>
            </a:r>
          </a:p>
          <a:p>
            <a:pPr>
              <a:spcAft>
                <a:spcPts val="0"/>
              </a:spcAft>
            </a:pPr>
            <a:r>
              <a:rPr lang="it-IT" b="0" dirty="0">
                <a:latin typeface="Times New Roman" panose="02020603050405020304" pitchFamily="18" charset="0"/>
                <a:ea typeface="Times New Roman" panose="02020603050405020304" pitchFamily="18" charset="0"/>
              </a:rPr>
              <a:t>Le caratteristiche del danno azionabile: patrimonialità, attualità, effettività</a:t>
            </a:r>
          </a:p>
          <a:p>
            <a:pPr>
              <a:spcAft>
                <a:spcPts val="0"/>
              </a:spcAft>
            </a:pPr>
            <a:r>
              <a:rPr lang="it-IT" b="0" dirty="0">
                <a:latin typeface="Times New Roman" panose="02020603050405020304" pitchFamily="18" charset="0"/>
                <a:ea typeface="Times New Roman" panose="02020603050405020304" pitchFamily="18" charset="0"/>
              </a:rPr>
              <a:t>Il danno da costo di attività interna inutile, superflua o conseguente ad attività illecita </a:t>
            </a:r>
          </a:p>
          <a:p>
            <a:pPr>
              <a:spcAft>
                <a:spcPts val="0"/>
              </a:spcAft>
            </a:pPr>
            <a:r>
              <a:rPr lang="it-IT" b="0" dirty="0">
                <a:latin typeface="Times New Roman" panose="02020603050405020304" pitchFamily="18" charset="0"/>
                <a:ea typeface="Times New Roman" panose="02020603050405020304" pitchFamily="18" charset="0"/>
              </a:rPr>
              <a:t>Il danno da disservizio</a:t>
            </a:r>
          </a:p>
          <a:p>
            <a:pPr>
              <a:spcAft>
                <a:spcPts val="0"/>
              </a:spcAft>
            </a:pPr>
            <a:r>
              <a:rPr lang="it-IT" b="0" dirty="0">
                <a:latin typeface="Times New Roman" panose="02020603050405020304" pitchFamily="18" charset="0"/>
                <a:ea typeface="Times New Roman" panose="02020603050405020304" pitchFamily="18" charset="0"/>
              </a:rPr>
              <a:t>Il danno al prestigio della P.A.</a:t>
            </a:r>
          </a:p>
          <a:p>
            <a:pPr>
              <a:spcAft>
                <a:spcPts val="0"/>
              </a:spcAft>
            </a:pPr>
            <a:r>
              <a:rPr lang="it-IT" b="0" dirty="0">
                <a:latin typeface="Times New Roman" panose="02020603050405020304" pitchFamily="18" charset="0"/>
                <a:ea typeface="Times New Roman" panose="02020603050405020304" pitchFamily="18" charset="0"/>
              </a:rPr>
              <a:t>La certezza e la prova del danno</a:t>
            </a:r>
          </a:p>
          <a:p>
            <a:pPr>
              <a:spcAft>
                <a:spcPts val="0"/>
              </a:spcAft>
            </a:pPr>
            <a:r>
              <a:rPr lang="it-IT" b="0" dirty="0">
                <a:latin typeface="Times New Roman" panose="02020603050405020304" pitchFamily="18" charset="0"/>
                <a:ea typeface="Times New Roman" panose="02020603050405020304" pitchFamily="18" charset="0"/>
              </a:rPr>
              <a:t>La quantificazione del danno: criteri generali e ricorso alla valutazione equitativa</a:t>
            </a:r>
          </a:p>
          <a:p>
            <a:pPr>
              <a:spcAft>
                <a:spcPts val="0"/>
              </a:spcAft>
            </a:pPr>
            <a:r>
              <a:rPr lang="it-IT" b="0" dirty="0">
                <a:latin typeface="Times New Roman" panose="02020603050405020304" pitchFamily="18" charset="0"/>
                <a:ea typeface="Times New Roman" panose="02020603050405020304" pitchFamily="18" charset="0"/>
              </a:rPr>
              <a:t>Il “rischio aziendale” e l’incidenza di fattori “ambientali”</a:t>
            </a:r>
          </a:p>
          <a:p>
            <a:pPr>
              <a:spcAft>
                <a:spcPts val="0"/>
              </a:spcAft>
            </a:pPr>
            <a:r>
              <a:rPr lang="it-IT" b="0" dirty="0">
                <a:latin typeface="Times New Roman" panose="02020603050405020304" pitchFamily="18" charset="0"/>
                <a:ea typeface="Times New Roman" panose="02020603050405020304" pitchFamily="18" charset="0"/>
              </a:rPr>
              <a:t>Il potere di riduzione del danno da parte del giudice</a:t>
            </a:r>
          </a:p>
          <a:p>
            <a:pPr>
              <a:spcAft>
                <a:spcPts val="0"/>
              </a:spcAft>
            </a:pPr>
            <a:r>
              <a:rPr lang="it-IT" b="0" dirty="0">
                <a:latin typeface="Times New Roman" panose="02020603050405020304" pitchFamily="18" charset="0"/>
                <a:ea typeface="Times New Roman" panose="02020603050405020304" pitchFamily="18" charset="0"/>
              </a:rPr>
              <a:t>La valutazione del vantaggio comunque conseguito dall’Ente e dalla collettività amministrata</a:t>
            </a:r>
          </a:p>
          <a:p>
            <a:pPr>
              <a:spcAft>
                <a:spcPts val="0"/>
              </a:spcAft>
            </a:pPr>
            <a:r>
              <a:rPr lang="it-IT" b="0" dirty="0">
                <a:latin typeface="Times New Roman" panose="02020603050405020304" pitchFamily="18" charset="0"/>
                <a:ea typeface="Times New Roman" panose="02020603050405020304" pitchFamily="18" charset="0"/>
              </a:rPr>
              <a:t>Il principio di parziarietà dell’obbligazione risarcitoria</a:t>
            </a:r>
          </a:p>
          <a:p>
            <a:pPr>
              <a:spcAft>
                <a:spcPts val="0"/>
              </a:spcAft>
            </a:pPr>
            <a:r>
              <a:rPr lang="it-IT" b="0" dirty="0">
                <a:latin typeface="Times New Roman" panose="02020603050405020304" pitchFamily="18" charset="0"/>
                <a:ea typeface="Times New Roman" panose="02020603050405020304" pitchFamily="18" charset="0"/>
              </a:rPr>
              <a:t>La ripartizione del danno nel caso di concorso di azioni dolose ed azioni gravemente colpose e il principio di sussidiarietà</a:t>
            </a:r>
          </a:p>
          <a:p>
            <a:pPr>
              <a:spcAft>
                <a:spcPts val="0"/>
              </a:spcAft>
            </a:pPr>
            <a:r>
              <a:rPr lang="it-IT" b="0" dirty="0">
                <a:latin typeface="Times New Roman" panose="02020603050405020304" pitchFamily="18" charset="0"/>
                <a:ea typeface="Times New Roman" panose="02020603050405020304" pitchFamily="18" charset="0"/>
              </a:rPr>
              <a:t>La trasmissibilità agli eredi: presupposti e limiti</a:t>
            </a:r>
            <a:endParaRPr lang="it-IT" sz="1800" b="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0332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82540" y="120402"/>
            <a:ext cx="8256587" cy="666750"/>
          </a:xfrm>
        </p:spPr>
        <p:txBody>
          <a:bodyPr/>
          <a:lstStyle/>
          <a:p>
            <a:r>
              <a:rPr lang="it-IT" sz="2400" b="1" dirty="0">
                <a:latin typeface="Times New Roman" panose="02020603050405020304" pitchFamily="18" charset="0"/>
                <a:cs typeface="Times New Roman" panose="02020603050405020304" pitchFamily="18" charset="0"/>
              </a:rPr>
              <a:t> Il dolo e la colpa grave</a:t>
            </a:r>
          </a:p>
        </p:txBody>
      </p:sp>
      <p:sp>
        <p:nvSpPr>
          <p:cNvPr id="4" name="Rettangolo 3">
            <a:extLst>
              <a:ext uri="{FF2B5EF4-FFF2-40B4-BE49-F238E27FC236}">
                <a16:creationId xmlns:a16="http://schemas.microsoft.com/office/drawing/2014/main" id="{02E54BF1-8905-4119-9070-5A4A581DE1E7}"/>
              </a:ext>
            </a:extLst>
          </p:cNvPr>
          <p:cNvSpPr/>
          <p:nvPr/>
        </p:nvSpPr>
        <p:spPr>
          <a:xfrm>
            <a:off x="467543" y="1268759"/>
            <a:ext cx="8246243" cy="6324808"/>
          </a:xfrm>
          <a:prstGeom prst="rect">
            <a:avLst/>
          </a:prstGeom>
        </p:spPr>
        <p:txBody>
          <a:bodyPr wrap="square">
            <a:spAutoFit/>
          </a:bodyPr>
          <a:lstStyle/>
          <a:p>
            <a:pPr>
              <a:lnSpc>
                <a:spcPct val="90000"/>
              </a:lnSpc>
            </a:pPr>
            <a:r>
              <a:rPr lang="it-IT" altLang="it-IT" sz="1600" b="0" dirty="0">
                <a:latin typeface="Times New Roman" panose="02020603050405020304" pitchFamily="18" charset="0"/>
                <a:cs typeface="Times New Roman" panose="02020603050405020304" pitchFamily="18" charset="0"/>
              </a:rPr>
              <a:t>- dolo penale e dolo civile</a:t>
            </a:r>
          </a:p>
          <a:p>
            <a:pPr>
              <a:lnSpc>
                <a:spcPct val="90000"/>
              </a:lnSpc>
            </a:pPr>
            <a:r>
              <a:rPr lang="it-IT" altLang="it-IT" sz="1600" b="0" dirty="0">
                <a:latin typeface="Times New Roman" panose="02020603050405020304" pitchFamily="18" charset="0"/>
                <a:cs typeface="Times New Roman" panose="02020603050405020304" pitchFamily="18" charset="0"/>
              </a:rPr>
              <a:t>- la colpa grave e il modello del bonus </a:t>
            </a:r>
            <a:r>
              <a:rPr lang="it-IT" altLang="it-IT" sz="1600" b="0" dirty="0" err="1">
                <a:latin typeface="Times New Roman" panose="02020603050405020304" pitchFamily="18" charset="0"/>
                <a:cs typeface="Times New Roman" panose="02020603050405020304" pitchFamily="18" charset="0"/>
              </a:rPr>
              <a:t>paterfamilias</a:t>
            </a:r>
            <a:endParaRPr lang="it-IT" altLang="it-IT" sz="1600" b="0" dirty="0">
              <a:latin typeface="Times New Roman" panose="02020603050405020304" pitchFamily="18" charset="0"/>
              <a:cs typeface="Times New Roman" panose="02020603050405020304" pitchFamily="18" charset="0"/>
            </a:endParaRPr>
          </a:p>
          <a:p>
            <a:pPr>
              <a:lnSpc>
                <a:spcPct val="90000"/>
              </a:lnSpc>
            </a:pPr>
            <a:r>
              <a:rPr lang="it-IT" altLang="it-IT" sz="1600" b="0" dirty="0">
                <a:latin typeface="Times New Roman" panose="02020603050405020304" pitchFamily="18" charset="0"/>
                <a:cs typeface="Times New Roman" panose="02020603050405020304" pitchFamily="18" charset="0"/>
              </a:rPr>
              <a:t>- attività amministrative e attività materiali e loro profili di rischiosità</a:t>
            </a:r>
          </a:p>
          <a:p>
            <a:pPr>
              <a:lnSpc>
                <a:spcPct val="90000"/>
              </a:lnSpc>
            </a:pPr>
            <a:r>
              <a:rPr lang="it-IT" altLang="it-IT" sz="1600" b="0" dirty="0">
                <a:latin typeface="Times New Roman" panose="02020603050405020304" pitchFamily="18" charset="0"/>
                <a:cs typeface="Times New Roman" panose="02020603050405020304" pitchFamily="18" charset="0"/>
              </a:rPr>
              <a:t>- la superficialità e la leggerezza nel comportamento</a:t>
            </a:r>
          </a:p>
          <a:p>
            <a:pPr>
              <a:lnSpc>
                <a:spcPct val="90000"/>
              </a:lnSpc>
            </a:pPr>
            <a:r>
              <a:rPr lang="it-IT" altLang="it-IT" sz="1600" b="0" dirty="0">
                <a:latin typeface="Times New Roman" panose="02020603050405020304" pitchFamily="18" charset="0"/>
                <a:cs typeface="Times New Roman" panose="02020603050405020304" pitchFamily="18" charset="0"/>
              </a:rPr>
              <a:t>- la previsione e/o prevedibilità dell’evento </a:t>
            </a:r>
          </a:p>
          <a:p>
            <a:pPr>
              <a:lnSpc>
                <a:spcPct val="90000"/>
              </a:lnSpc>
            </a:pPr>
            <a:r>
              <a:rPr lang="it-IT" altLang="it-IT" sz="1600" b="0" dirty="0">
                <a:latin typeface="Times New Roman" panose="02020603050405020304" pitchFamily="18" charset="0"/>
                <a:cs typeface="Times New Roman" panose="02020603050405020304" pitchFamily="18" charset="0"/>
              </a:rPr>
              <a:t>la conoscenza e/o conoscibilità dell’evento o delle conseguenze dell’azione/inazione</a:t>
            </a:r>
          </a:p>
          <a:p>
            <a:pPr>
              <a:lnSpc>
                <a:spcPct val="90000"/>
              </a:lnSpc>
            </a:pPr>
            <a:r>
              <a:rPr lang="it-IT" altLang="it-IT" sz="1600" b="0" dirty="0">
                <a:latin typeface="Times New Roman" panose="02020603050405020304" pitchFamily="18" charset="0"/>
                <a:cs typeface="Times New Roman" panose="02020603050405020304" pitchFamily="18" charset="0"/>
              </a:rPr>
              <a:t>- la probabilità deterministica</a:t>
            </a:r>
          </a:p>
          <a:p>
            <a:pPr>
              <a:lnSpc>
                <a:spcPct val="90000"/>
              </a:lnSpc>
            </a:pPr>
            <a:r>
              <a:rPr lang="it-IT" altLang="it-IT" sz="1600" b="0" dirty="0">
                <a:latin typeface="Times New Roman" panose="02020603050405020304" pitchFamily="18" charset="0"/>
                <a:cs typeface="Times New Roman" panose="02020603050405020304" pitchFamily="18" charset="0"/>
              </a:rPr>
              <a:t>- l’evidenza degli adempimenti da compiere</a:t>
            </a:r>
          </a:p>
          <a:p>
            <a:pPr>
              <a:lnSpc>
                <a:spcPct val="90000"/>
              </a:lnSpc>
            </a:pPr>
            <a:r>
              <a:rPr lang="it-IT" altLang="it-IT" sz="1600" b="0" dirty="0">
                <a:latin typeface="Times New Roman" panose="02020603050405020304" pitchFamily="18" charset="0"/>
                <a:cs typeface="Times New Roman" panose="02020603050405020304" pitchFamily="18" charset="0"/>
              </a:rPr>
              <a:t>- il ritardo o l’intempestività dell’azione</a:t>
            </a:r>
          </a:p>
          <a:p>
            <a:pPr marL="285750" indent="-285750">
              <a:lnSpc>
                <a:spcPct val="90000"/>
              </a:lnSpc>
              <a:buFontTx/>
              <a:buChar char="-"/>
            </a:pPr>
            <a:r>
              <a:rPr lang="it-IT" altLang="it-IT" sz="1600" b="0" dirty="0">
                <a:latin typeface="Times New Roman" panose="02020603050405020304" pitchFamily="18" charset="0"/>
                <a:cs typeface="Times New Roman" panose="02020603050405020304" pitchFamily="18" charset="0"/>
              </a:rPr>
              <a:t>la prassi e il suo rilievo ai fini della gravità della colpa (prassi </a:t>
            </a:r>
            <a:r>
              <a:rPr lang="it-IT" altLang="it-IT" sz="1600" b="0" dirty="0" err="1">
                <a:latin typeface="Times New Roman" panose="02020603050405020304" pitchFamily="18" charset="0"/>
                <a:cs typeface="Times New Roman" panose="02020603050405020304" pitchFamily="18" charset="0"/>
              </a:rPr>
              <a:t>praeter</a:t>
            </a:r>
            <a:r>
              <a:rPr lang="it-IT" altLang="it-IT" sz="1600" b="0" dirty="0">
                <a:latin typeface="Times New Roman" panose="02020603050405020304" pitchFamily="18" charset="0"/>
                <a:cs typeface="Times New Roman" panose="02020603050405020304" pitchFamily="18" charset="0"/>
              </a:rPr>
              <a:t> </a:t>
            </a:r>
            <a:r>
              <a:rPr lang="it-IT" altLang="it-IT" sz="1600" b="0" dirty="0" err="1">
                <a:latin typeface="Times New Roman" panose="02020603050405020304" pitchFamily="18" charset="0"/>
                <a:cs typeface="Times New Roman" panose="02020603050405020304" pitchFamily="18" charset="0"/>
              </a:rPr>
              <a:t>legem</a:t>
            </a:r>
            <a:r>
              <a:rPr lang="it-IT" altLang="it-IT" sz="1600" b="0" dirty="0">
                <a:latin typeface="Times New Roman" panose="02020603050405020304" pitchFamily="18" charset="0"/>
                <a:cs typeface="Times New Roman" panose="02020603050405020304" pitchFamily="18" charset="0"/>
              </a:rPr>
              <a:t> e contra </a:t>
            </a:r>
            <a:r>
              <a:rPr lang="it-IT" altLang="it-IT" sz="1600" b="0" dirty="0" err="1">
                <a:latin typeface="Times New Roman" panose="02020603050405020304" pitchFamily="18" charset="0"/>
                <a:cs typeface="Times New Roman" panose="02020603050405020304" pitchFamily="18" charset="0"/>
              </a:rPr>
              <a:t>legem</a:t>
            </a:r>
            <a:r>
              <a:rPr lang="it-IT" altLang="it-IT" sz="1600" b="0" dirty="0">
                <a:latin typeface="Times New Roman" panose="02020603050405020304" pitchFamily="18" charset="0"/>
                <a:cs typeface="Times New Roman" panose="02020603050405020304" pitchFamily="18" charset="0"/>
              </a:rPr>
              <a:t>)</a:t>
            </a:r>
          </a:p>
          <a:p>
            <a:pPr>
              <a:lnSpc>
                <a:spcPct val="90000"/>
              </a:lnSpc>
            </a:pPr>
            <a:r>
              <a:rPr lang="it-IT" altLang="it-IT" sz="1600" b="0" dirty="0">
                <a:latin typeface="Times New Roman" panose="02020603050405020304" pitchFamily="18" charset="0"/>
                <a:cs typeface="Times New Roman" panose="02020603050405020304" pitchFamily="18" charset="0"/>
              </a:rPr>
              <a:t>- il comportamento contrario alla prassi</a:t>
            </a:r>
          </a:p>
          <a:p>
            <a:pPr>
              <a:lnSpc>
                <a:spcPct val="90000"/>
              </a:lnSpc>
            </a:pPr>
            <a:r>
              <a:rPr lang="it-IT" altLang="it-IT" sz="1600" b="0" dirty="0">
                <a:latin typeface="Times New Roman" panose="02020603050405020304" pitchFamily="18" charset="0"/>
                <a:cs typeface="Times New Roman" panose="02020603050405020304" pitchFamily="18" charset="0"/>
              </a:rPr>
              <a:t>- il carattere inescusabile dell’errore e l’arbitrarietà della scelta: erronea percezione della realtà per mancato approfondimento, valutazione personale in contrasto con orientamenti consolidati, mancata acquisizione di dati istruttori congrui</a:t>
            </a:r>
          </a:p>
          <a:p>
            <a:pPr>
              <a:lnSpc>
                <a:spcPct val="90000"/>
              </a:lnSpc>
            </a:pPr>
            <a:r>
              <a:rPr lang="it-IT" altLang="it-IT" sz="1600" b="0" dirty="0">
                <a:latin typeface="Times New Roman" panose="02020603050405020304" pitchFamily="18" charset="0"/>
                <a:cs typeface="Times New Roman" panose="02020603050405020304" pitchFamily="18" charset="0"/>
              </a:rPr>
              <a:t>- il carattere vincolato o no dell’attività</a:t>
            </a:r>
          </a:p>
          <a:p>
            <a:pPr>
              <a:lnSpc>
                <a:spcPct val="90000"/>
              </a:lnSpc>
            </a:pPr>
            <a:r>
              <a:rPr lang="it-IT" altLang="it-IT" sz="1600" b="0" dirty="0">
                <a:latin typeface="Times New Roman" panose="02020603050405020304" pitchFamily="18" charset="0"/>
                <a:cs typeface="Times New Roman" panose="02020603050405020304" pitchFamily="18" charset="0"/>
              </a:rPr>
              <a:t>- la mera violazione della norma, la rilevanza della “cautela” assicurata dalla norma e la specificità degli obblighi di servizio violati</a:t>
            </a:r>
          </a:p>
          <a:p>
            <a:pPr>
              <a:lnSpc>
                <a:spcPct val="90000"/>
              </a:lnSpc>
            </a:pPr>
            <a:r>
              <a:rPr lang="it-IT" altLang="it-IT" sz="1600" b="0" dirty="0">
                <a:latin typeface="Times New Roman" panose="02020603050405020304" pitchFamily="18" charset="0"/>
                <a:cs typeface="Times New Roman" panose="02020603050405020304" pitchFamily="18" charset="0"/>
              </a:rPr>
              <a:t>- la colpa professionale e l’art. 2236 Cod. civ. nella giurisprudenza della Corte di cassazione</a:t>
            </a:r>
          </a:p>
          <a:p>
            <a:pPr>
              <a:lnSpc>
                <a:spcPct val="90000"/>
              </a:lnSpc>
            </a:pPr>
            <a:r>
              <a:rPr lang="it-IT" altLang="it-IT" sz="1600" b="0" dirty="0">
                <a:latin typeface="Times New Roman" panose="02020603050405020304" pitchFamily="18" charset="0"/>
                <a:cs typeface="Times New Roman" panose="02020603050405020304" pitchFamily="18" charset="0"/>
              </a:rPr>
              <a:t>- l’errore professionale: causa esimente o presupposto di attenuazione della responsabilità </a:t>
            </a:r>
          </a:p>
          <a:p>
            <a:pPr>
              <a:lnSpc>
                <a:spcPct val="90000"/>
              </a:lnSpc>
            </a:pPr>
            <a:r>
              <a:rPr lang="it-IT" altLang="it-IT" sz="1600" b="0" dirty="0">
                <a:latin typeface="Times New Roman" panose="02020603050405020304" pitchFamily="18" charset="0"/>
                <a:cs typeface="Times New Roman" panose="02020603050405020304" pitchFamily="18" charset="0"/>
              </a:rPr>
              <a:t>- l’esercizio del potere-dovere di autotutela</a:t>
            </a:r>
          </a:p>
          <a:p>
            <a:pPr>
              <a:lnSpc>
                <a:spcPct val="90000"/>
              </a:lnSpc>
            </a:pPr>
            <a:r>
              <a:rPr lang="it-IT" altLang="it-IT" sz="1600" b="0" dirty="0">
                <a:latin typeface="Times New Roman" panose="02020603050405020304" pitchFamily="18" charset="0"/>
                <a:cs typeface="Times New Roman" panose="02020603050405020304" pitchFamily="18" charset="0"/>
              </a:rPr>
              <a:t>- la disorganizzazione dell’Amministrazione</a:t>
            </a:r>
          </a:p>
          <a:p>
            <a:pPr marL="285750" indent="-285750">
              <a:lnSpc>
                <a:spcPct val="90000"/>
              </a:lnSpc>
              <a:buFontTx/>
              <a:buChar char="-"/>
            </a:pPr>
            <a:endParaRPr lang="it-IT" altLang="it-IT" sz="1600" b="0" dirty="0">
              <a:latin typeface="Times New Roman" panose="02020603050405020304" pitchFamily="18" charset="0"/>
              <a:cs typeface="Times New Roman" panose="02020603050405020304" pitchFamily="18" charset="0"/>
            </a:endParaRPr>
          </a:p>
          <a:p>
            <a:pPr marL="285750" indent="-285750">
              <a:lnSpc>
                <a:spcPct val="90000"/>
              </a:lnSpc>
              <a:buFontTx/>
              <a:buChar char="-"/>
            </a:pPr>
            <a:endParaRPr lang="it-IT" altLang="it-IT" sz="1600" b="0" dirty="0">
              <a:latin typeface="Times New Roman" panose="02020603050405020304" pitchFamily="18" charset="0"/>
              <a:cs typeface="Times New Roman" panose="02020603050405020304" pitchFamily="18" charset="0"/>
            </a:endParaRPr>
          </a:p>
          <a:p>
            <a:pPr marL="285750" indent="-285750">
              <a:lnSpc>
                <a:spcPct val="90000"/>
              </a:lnSpc>
              <a:buFontTx/>
              <a:buChar char="-"/>
            </a:pPr>
            <a:endParaRPr lang="it-IT" altLang="it-IT" sz="1600" b="0" dirty="0">
              <a:latin typeface="Times New Roman" panose="02020603050405020304" pitchFamily="18" charset="0"/>
              <a:cs typeface="Times New Roman" panose="02020603050405020304" pitchFamily="18" charset="0"/>
            </a:endParaRPr>
          </a:p>
          <a:p>
            <a:pPr marL="285750" indent="-285750">
              <a:lnSpc>
                <a:spcPct val="90000"/>
              </a:lnSpc>
              <a:buFontTx/>
              <a:buChar char="-"/>
            </a:pPr>
            <a:endParaRPr lang="it-IT" altLang="it-IT" sz="1600" b="0" dirty="0">
              <a:latin typeface="Times New Roman" panose="02020603050405020304" pitchFamily="18" charset="0"/>
              <a:cs typeface="Times New Roman" panose="02020603050405020304" pitchFamily="18" charset="0"/>
            </a:endParaRPr>
          </a:p>
          <a:p>
            <a:pPr marL="285750" indent="-285750">
              <a:lnSpc>
                <a:spcPct val="90000"/>
              </a:lnSpc>
              <a:buFontTx/>
              <a:buChar char="-"/>
            </a:pPr>
            <a:endParaRPr lang="it-IT" altLang="it-IT" sz="1600" b="0" dirty="0">
              <a:latin typeface="Times New Roman" panose="02020603050405020304" pitchFamily="18" charset="0"/>
              <a:cs typeface="Times New Roman" panose="02020603050405020304" pitchFamily="18" charset="0"/>
            </a:endParaRPr>
          </a:p>
          <a:p>
            <a:pPr marL="285750" indent="-285750">
              <a:lnSpc>
                <a:spcPct val="90000"/>
              </a:lnSpc>
              <a:buFontTx/>
              <a:buChar char="-"/>
            </a:pPr>
            <a:endParaRPr lang="it-IT" altLang="it-IT" dirty="0"/>
          </a:p>
        </p:txBody>
      </p:sp>
    </p:spTree>
    <p:extLst>
      <p:ext uri="{BB962C8B-B14F-4D97-AF65-F5344CB8AC3E}">
        <p14:creationId xmlns:p14="http://schemas.microsoft.com/office/powerpoint/2010/main" val="1187781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7FEE0F35-9838-4BC3-B750-54BA3851B237}"/>
              </a:ext>
            </a:extLst>
          </p:cNvPr>
          <p:cNvSpPr>
            <a:spLocks noGrp="1"/>
          </p:cNvSpPr>
          <p:nvPr>
            <p:ph sz="quarter" idx="1"/>
          </p:nvPr>
        </p:nvSpPr>
        <p:spPr>
          <a:xfrm>
            <a:off x="430213" y="764704"/>
            <a:ext cx="8256587" cy="5256584"/>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id="{5E132B88-CCF7-46D4-9608-175A9FF5F125}"/>
              </a:ext>
            </a:extLst>
          </p:cNvPr>
          <p:cNvSpPr>
            <a:spLocks noGrp="1"/>
          </p:cNvSpPr>
          <p:nvPr>
            <p:ph type="title"/>
          </p:nvPr>
        </p:nvSpPr>
        <p:spPr>
          <a:xfrm>
            <a:off x="430213" y="116631"/>
            <a:ext cx="8256587" cy="859607"/>
          </a:xfrm>
        </p:spPr>
        <p:txBody>
          <a:bodyPr/>
          <a:lstStyle/>
          <a:p>
            <a:r>
              <a:rPr lang="it-IT" altLang="it-IT" sz="2400" b="1" dirty="0">
                <a:latin typeface="Times New Roman" panose="02020603050405020304" pitchFamily="18" charset="0"/>
                <a:cs typeface="Times New Roman" panose="02020603050405020304" pitchFamily="18" charset="0"/>
              </a:rPr>
              <a:t>Forme di responsabilità e loro interrelazioni </a:t>
            </a:r>
            <a:br>
              <a:rPr lang="it-IT" alt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a:t>
            </a:r>
          </a:p>
        </p:txBody>
      </p:sp>
      <p:sp>
        <p:nvSpPr>
          <p:cNvPr id="4" name="Rettangolo 3">
            <a:extLst>
              <a:ext uri="{FF2B5EF4-FFF2-40B4-BE49-F238E27FC236}">
                <a16:creationId xmlns:a16="http://schemas.microsoft.com/office/drawing/2014/main" id="{A0444646-344E-466D-907F-AAD16FF42061}"/>
              </a:ext>
            </a:extLst>
          </p:cNvPr>
          <p:cNvSpPr/>
          <p:nvPr/>
        </p:nvSpPr>
        <p:spPr>
          <a:xfrm>
            <a:off x="457201" y="1268760"/>
            <a:ext cx="8410946" cy="2862322"/>
          </a:xfrm>
          <a:prstGeom prst="rect">
            <a:avLst/>
          </a:prstGeom>
        </p:spPr>
        <p:txBody>
          <a:bodyPr wrap="square">
            <a:spAutoFit/>
          </a:bodyPr>
          <a:lstStyle/>
          <a:p>
            <a:r>
              <a:rPr lang="it-IT" altLang="it-IT" sz="2000" b="0" dirty="0">
                <a:latin typeface="Times New Roman" panose="02020603050405020304" pitchFamily="18" charset="0"/>
                <a:cs typeface="Times New Roman" panose="02020603050405020304" pitchFamily="18" charset="0"/>
              </a:rPr>
              <a:t>- responsabilità penale</a:t>
            </a:r>
          </a:p>
          <a:p>
            <a:r>
              <a:rPr lang="it-IT" altLang="it-IT" sz="2000" b="0" dirty="0">
                <a:latin typeface="Times New Roman" panose="02020603050405020304" pitchFamily="18" charset="0"/>
                <a:cs typeface="Times New Roman" panose="02020603050405020304" pitchFamily="18" charset="0"/>
              </a:rPr>
              <a:t>- responsabilità civile</a:t>
            </a:r>
          </a:p>
          <a:p>
            <a:r>
              <a:rPr lang="it-IT" altLang="it-IT" sz="2000" b="0" dirty="0">
                <a:latin typeface="Times New Roman" panose="02020603050405020304" pitchFamily="18" charset="0"/>
                <a:cs typeface="Times New Roman" panose="02020603050405020304" pitchFamily="18" charset="0"/>
              </a:rPr>
              <a:t>- responsabilità disciplinare</a:t>
            </a:r>
          </a:p>
          <a:p>
            <a:r>
              <a:rPr lang="it-IT" altLang="it-IT" sz="2000" b="0" dirty="0">
                <a:latin typeface="Times New Roman" panose="02020603050405020304" pitchFamily="18" charset="0"/>
                <a:cs typeface="Times New Roman" panose="02020603050405020304" pitchFamily="18" charset="0"/>
              </a:rPr>
              <a:t>- responsabilità dirigenziale</a:t>
            </a:r>
          </a:p>
          <a:p>
            <a:r>
              <a:rPr lang="it-IT" altLang="it-IT" sz="2000" b="0" dirty="0">
                <a:latin typeface="Times New Roman" panose="02020603050405020304" pitchFamily="18" charset="0"/>
                <a:cs typeface="Times New Roman" panose="02020603050405020304" pitchFamily="18" charset="0"/>
              </a:rPr>
              <a:t>- i principi di separazione e indipendenza dei diversi giudizi ed i loro riflessi sul piano sostanziale e processuale</a:t>
            </a:r>
          </a:p>
          <a:p>
            <a:r>
              <a:rPr lang="it-IT" altLang="it-IT" sz="2000" b="0" dirty="0">
                <a:latin typeface="Times New Roman" panose="02020603050405020304" pitchFamily="18" charset="0"/>
                <a:cs typeface="Times New Roman" panose="02020603050405020304" pitchFamily="18" charset="0"/>
              </a:rPr>
              <a:t>- il patteggiamento in sede penale e i suoi riflessi sulla responsabilità (Cass. 30 settembre 2005 n. 19251 e Corte conti, I Sez., 6 marzo 2006 n. 68))</a:t>
            </a:r>
          </a:p>
          <a:p>
            <a:r>
              <a:rPr lang="it-IT" altLang="it-IT" sz="2000" b="0" dirty="0">
                <a:latin typeface="Times New Roman" panose="02020603050405020304" pitchFamily="18" charset="0"/>
                <a:cs typeface="Times New Roman" panose="02020603050405020304" pitchFamily="18" charset="0"/>
              </a:rPr>
              <a:t>- il concorso di responsabilità penale e responsabilità amministrativa</a:t>
            </a:r>
          </a:p>
        </p:txBody>
      </p:sp>
    </p:spTree>
    <p:extLst>
      <p:ext uri="{BB962C8B-B14F-4D97-AF65-F5344CB8AC3E}">
        <p14:creationId xmlns:p14="http://schemas.microsoft.com/office/powerpoint/2010/main" val="180350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L’attività della Corte dei conti in materia di responsabilità</a:t>
            </a:r>
          </a:p>
        </p:txBody>
      </p:sp>
      <p:sp>
        <p:nvSpPr>
          <p:cNvPr id="4" name="Rettangolo 3">
            <a:extLst>
              <a:ext uri="{FF2B5EF4-FFF2-40B4-BE49-F238E27FC236}">
                <a16:creationId xmlns:a16="http://schemas.microsoft.com/office/drawing/2014/main" id="{7AE640FA-8B7C-4625-8B3B-DD43999B9360}"/>
              </a:ext>
            </a:extLst>
          </p:cNvPr>
          <p:cNvSpPr/>
          <p:nvPr/>
        </p:nvSpPr>
        <p:spPr>
          <a:xfrm>
            <a:off x="446855" y="1268760"/>
            <a:ext cx="8266931" cy="3447098"/>
          </a:xfrm>
          <a:prstGeom prst="rect">
            <a:avLst/>
          </a:prstGeom>
        </p:spPr>
        <p:txBody>
          <a:bodyPr wrap="square">
            <a:spAutoFit/>
          </a:bodyPr>
          <a:lstStyle/>
          <a:p>
            <a:pPr>
              <a:spcAft>
                <a:spcPts val="0"/>
              </a:spcAft>
            </a:pPr>
            <a:r>
              <a:rPr lang="it-IT" dirty="0">
                <a:latin typeface="Times New Roman" panose="02020603050405020304" pitchFamily="18" charset="0"/>
                <a:ea typeface="Times New Roman" panose="02020603050405020304" pitchFamily="18" charset="0"/>
              </a:rPr>
              <a:t> </a:t>
            </a:r>
          </a:p>
          <a:p>
            <a:pPr>
              <a:spcAft>
                <a:spcPts val="0"/>
              </a:spcAft>
            </a:pPr>
            <a:r>
              <a:rPr lang="it-IT" sz="2000" b="0" dirty="0">
                <a:latin typeface="Times New Roman" panose="02020603050405020304" pitchFamily="18" charset="0"/>
                <a:ea typeface="Times New Roman" panose="02020603050405020304" pitchFamily="18" charset="0"/>
              </a:rPr>
              <a:t>La struttura degli Uffici giudiziari della Corte dei conti</a:t>
            </a:r>
          </a:p>
          <a:p>
            <a:pPr>
              <a:spcAft>
                <a:spcPts val="0"/>
              </a:spcAft>
            </a:pPr>
            <a:r>
              <a:rPr lang="it-IT" sz="2000" b="0" dirty="0">
                <a:latin typeface="Times New Roman" panose="02020603050405020304" pitchFamily="18" charset="0"/>
                <a:ea typeface="Times New Roman" panose="02020603050405020304" pitchFamily="18" charset="0"/>
              </a:rPr>
              <a:t>L’attività di indagine della Procura regionale: presupposti e limiti</a:t>
            </a:r>
          </a:p>
          <a:p>
            <a:pPr>
              <a:spcAft>
                <a:spcPts val="0"/>
              </a:spcAft>
            </a:pPr>
            <a:r>
              <a:rPr lang="it-IT" sz="2000" b="0" dirty="0">
                <a:latin typeface="Times New Roman" panose="02020603050405020304" pitchFamily="18" charset="0"/>
                <a:ea typeface="Times New Roman" panose="02020603050405020304" pitchFamily="18" charset="0"/>
              </a:rPr>
              <a:t>I poteri del P.M. e la delega di attività ad organi e strutture esterne</a:t>
            </a:r>
          </a:p>
          <a:p>
            <a:pPr>
              <a:spcAft>
                <a:spcPts val="0"/>
              </a:spcAft>
            </a:pPr>
            <a:r>
              <a:rPr lang="it-IT" sz="2000" b="0" dirty="0">
                <a:latin typeface="Times New Roman" panose="02020603050405020304" pitchFamily="18" charset="0"/>
                <a:ea typeface="Times New Roman" panose="02020603050405020304" pitchFamily="18" charset="0"/>
              </a:rPr>
              <a:t>L’invito a dedurre</a:t>
            </a:r>
          </a:p>
          <a:p>
            <a:pPr>
              <a:spcAft>
                <a:spcPts val="0"/>
              </a:spcAft>
            </a:pPr>
            <a:r>
              <a:rPr lang="it-IT" sz="2000" b="0" dirty="0">
                <a:latin typeface="Times New Roman" panose="02020603050405020304" pitchFamily="18" charset="0"/>
                <a:ea typeface="Times New Roman" panose="02020603050405020304" pitchFamily="18" charset="0"/>
              </a:rPr>
              <a:t>La valutazione delle deduzioni e l’atto di citazione</a:t>
            </a:r>
          </a:p>
          <a:p>
            <a:pPr>
              <a:spcAft>
                <a:spcPts val="0"/>
              </a:spcAft>
            </a:pPr>
            <a:r>
              <a:rPr lang="it-IT" sz="2000" b="0" dirty="0">
                <a:latin typeface="Times New Roman" panose="02020603050405020304" pitchFamily="18" charset="0"/>
                <a:ea typeface="Times New Roman" panose="02020603050405020304" pitchFamily="18" charset="0"/>
              </a:rPr>
              <a:t>Il dibattimento</a:t>
            </a:r>
          </a:p>
          <a:p>
            <a:pPr>
              <a:spcAft>
                <a:spcPts val="0"/>
              </a:spcAft>
            </a:pPr>
            <a:r>
              <a:rPr lang="it-IT" sz="2000" b="0" dirty="0">
                <a:latin typeface="Times New Roman" panose="02020603050405020304" pitchFamily="18" charset="0"/>
                <a:ea typeface="Times New Roman" panose="02020603050405020304" pitchFamily="18" charset="0"/>
              </a:rPr>
              <a:t>L’appello</a:t>
            </a:r>
          </a:p>
          <a:p>
            <a:pPr>
              <a:spcAft>
                <a:spcPts val="0"/>
              </a:spcAft>
            </a:pPr>
            <a:r>
              <a:rPr lang="it-IT" sz="2000" b="0" dirty="0">
                <a:latin typeface="Times New Roman" panose="02020603050405020304" pitchFamily="18" charset="0"/>
                <a:ea typeface="Times New Roman" panose="02020603050405020304" pitchFamily="18" charset="0"/>
              </a:rPr>
              <a:t>La definizione agevolata dei giudizi di responsabilità</a:t>
            </a:r>
          </a:p>
          <a:p>
            <a:pPr>
              <a:spcAft>
                <a:spcPts val="0"/>
              </a:spcAft>
            </a:pPr>
            <a:r>
              <a:rPr lang="it-IT" sz="2000" b="0" dirty="0">
                <a:latin typeface="Times New Roman" panose="02020603050405020304" pitchFamily="18" charset="0"/>
                <a:ea typeface="Times New Roman" panose="02020603050405020304" pitchFamily="18" charset="0"/>
              </a:rPr>
              <a:t>Il rimborso delle spese di giudizio</a:t>
            </a:r>
          </a:p>
          <a:p>
            <a:pPr>
              <a:spcAft>
                <a:spcPts val="0"/>
              </a:spcAft>
            </a:pPr>
            <a:r>
              <a:rPr lang="it-IT" sz="2000" b="0" dirty="0">
                <a:latin typeface="Times New Roman" panose="02020603050405020304" pitchFamily="18" charset="0"/>
                <a:ea typeface="Times New Roman" panose="02020603050405020304" pitchFamily="18" charset="0"/>
              </a:rPr>
              <a:t> </a:t>
            </a:r>
            <a:endParaRPr lang="it-IT" sz="2000" b="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3705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I profili della </a:t>
            </a:r>
            <a:r>
              <a:rPr lang="it-IT" altLang="it-IT" sz="3600">
                <a:solidFill>
                  <a:srgbClr val="666699"/>
                </a:solidFill>
              </a:rPr>
              <a:t>responsabilità amministrativa</a:t>
            </a:r>
            <a:endParaRPr lang="it-IT" altLang="it-IT" sz="3600" dirty="0">
              <a:solidFill>
                <a:srgbClr val="666699"/>
              </a:solidFill>
            </a:endParaRPr>
          </a:p>
          <a:p>
            <a:pPr algn="ctr" eaLnBrk="1" hangingPunct="1">
              <a:spcBef>
                <a:spcPct val="0"/>
              </a:spcBef>
              <a:buClrTx/>
              <a:buSzTx/>
              <a:buFontTx/>
              <a:buNone/>
            </a:pPr>
            <a:endParaRPr lang="it-IT" altLang="it-IT" sz="3600" dirty="0">
              <a:solidFill>
                <a:srgbClr val="666699"/>
              </a:solidFill>
            </a:endParaRPr>
          </a:p>
          <a:p>
            <a:pPr algn="ctr" eaLnBrk="1" hangingPunct="1">
              <a:spcBef>
                <a:spcPct val="0"/>
              </a:spcBef>
              <a:buClrTx/>
              <a:buSzTx/>
              <a:buFontTx/>
              <a:buNone/>
            </a:pP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240895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666750"/>
            <a:ext cx="8373616" cy="540409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 Art. 1  comma 12: «In caso di commissione, all’interno dell’amministrazione, di un reato di corruzione accertato con sentenza passata in giudicato, il responsabile individuato ai sensi del comma 7 del presente articolo risponde ai sensi dell’art. 21 del decreto legislativo 30 marzo 2001 n. 165, e successive modificazioni, nonché sul piano disciplinare, oltre che per il danno erariale e all’immagine della pubblica amministrazione, salvo che provi tutte le seguenti circostanze:</a:t>
            </a:r>
          </a:p>
          <a:p>
            <a:pPr marL="342900" indent="-342900">
              <a:buAutoNum type="alphaLcParenR"/>
            </a:pPr>
            <a:r>
              <a:rPr lang="it-IT" sz="1600" dirty="0">
                <a:latin typeface="Times New Roman" panose="02020603050405020304" pitchFamily="18" charset="0"/>
                <a:cs typeface="Times New Roman" panose="02020603050405020304" pitchFamily="18" charset="0"/>
              </a:rPr>
              <a:t>Di avere predisposto, prima della commissione del fatto, il piano di cui al comma 5 e di aver osservato le prescrizioni di cui ai commi 9 e 10 del presente articolo;</a:t>
            </a:r>
          </a:p>
          <a:p>
            <a:pPr marL="457200" indent="-457200">
              <a:buAutoNum type="alphaLcParenR"/>
            </a:pPr>
            <a:r>
              <a:rPr lang="it-IT" sz="1600" dirty="0">
                <a:latin typeface="Times New Roman" panose="02020603050405020304" pitchFamily="18" charset="0"/>
                <a:cs typeface="Times New Roman" panose="02020603050405020304" pitchFamily="18" charset="0"/>
              </a:rPr>
              <a:t>Di aver vigilato sul funzionamento e sull’osservanza del piano. </a:t>
            </a:r>
          </a:p>
          <a:p>
            <a:pPr marL="457200" indent="-457200">
              <a:buAutoNum type="alphaLcParenR"/>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Art. 1 comma 62: «All’art. 1 della legge 14 gennaio 1994, n. 20, dopo il comma 1-qunquies sono inseriti i seguenti:</a:t>
            </a:r>
          </a:p>
          <a:p>
            <a:pPr marL="0" indent="0">
              <a:buNone/>
            </a:pPr>
            <a:r>
              <a:rPr lang="it-IT" sz="1600" dirty="0">
                <a:latin typeface="Times New Roman" panose="02020603050405020304" pitchFamily="18" charset="0"/>
                <a:cs typeface="Times New Roman" panose="02020603050405020304" pitchFamily="18" charset="0"/>
              </a:rPr>
              <a:t>1-sexies. Nel giudizio di responsabilità, l’entità del danno all’immagine della pubblica amministrazione derivante dalla commissione di un reato contro la stessa pubblica amministrazione accertato con sentenza passata in giudicato si presume, salva prova contraria, pari al doppio della somma di denaro o del valore patrimoniale di altra utilità illecitamente percepita dal dipendente.</a:t>
            </a:r>
          </a:p>
          <a:p>
            <a:pPr marL="0" indent="0">
              <a:buNone/>
            </a:pPr>
            <a:r>
              <a:rPr lang="it-IT" sz="1600" dirty="0">
                <a:latin typeface="Times New Roman" panose="02020603050405020304" pitchFamily="18" charset="0"/>
                <a:cs typeface="Times New Roman" panose="02020603050405020304" pitchFamily="18" charset="0"/>
              </a:rPr>
              <a:t>1-septies. Nei giudizi di responsabilità aventi ad oggetto atti o fatti di cui al comma 1-sexies, il sequestro conservativo di cui all’articolo 5, comma 2, del decreto-legge 15 novembre 1993 n. 453, convertito, con modificazioni, dalla legge 14 gennaio 1994, n. 10, è concesso in tutti i casi di fondato timore di attenuazione della garanzia del credito erariale.»</a:t>
            </a:r>
          </a:p>
        </p:txBody>
      </p:sp>
      <p:sp>
        <p:nvSpPr>
          <p:cNvPr id="3" name="Titolo 2"/>
          <p:cNvSpPr>
            <a:spLocks noGrp="1"/>
          </p:cNvSpPr>
          <p:nvPr>
            <p:ph type="title"/>
          </p:nvPr>
        </p:nvSpPr>
        <p:spPr>
          <a:xfrm>
            <a:off x="411681" y="0"/>
            <a:ext cx="8256587" cy="666750"/>
          </a:xfrm>
        </p:spPr>
        <p:txBody>
          <a:bodyPr/>
          <a:lstStyle/>
          <a:p>
            <a:r>
              <a:rPr lang="it-IT" sz="2400" b="1" dirty="0">
                <a:latin typeface="Times New Roman" panose="02020603050405020304" pitchFamily="18" charset="0"/>
                <a:cs typeface="Times New Roman" panose="02020603050405020304" pitchFamily="18" charset="0"/>
              </a:rPr>
              <a:t> La responsabilità amministrativa nella L. 190/2012</a:t>
            </a:r>
          </a:p>
        </p:txBody>
      </p:sp>
    </p:spTree>
    <p:extLst>
      <p:ext uri="{BB962C8B-B14F-4D97-AF65-F5344CB8AC3E}">
        <p14:creationId xmlns:p14="http://schemas.microsoft.com/office/powerpoint/2010/main" val="1316932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a:t>
            </a:r>
          </a:p>
        </p:txBody>
      </p:sp>
      <p:sp>
        <p:nvSpPr>
          <p:cNvPr id="4" name="Rettangolo 3">
            <a:extLst>
              <a:ext uri="{FF2B5EF4-FFF2-40B4-BE49-F238E27FC236}">
                <a16:creationId xmlns:a16="http://schemas.microsoft.com/office/drawing/2014/main" id="{AA48787C-903E-476C-A09A-646AFC838549}"/>
              </a:ext>
            </a:extLst>
          </p:cNvPr>
          <p:cNvSpPr/>
          <p:nvPr/>
        </p:nvSpPr>
        <p:spPr>
          <a:xfrm>
            <a:off x="467544" y="1268760"/>
            <a:ext cx="8229600" cy="3170099"/>
          </a:xfrm>
          <a:prstGeom prst="rect">
            <a:avLst/>
          </a:prstGeom>
        </p:spPr>
        <p:txBody>
          <a:bodyPr wrap="square">
            <a:spAutoFit/>
          </a:bodyPr>
          <a:lstStyle/>
          <a:p>
            <a:pPr>
              <a:spcAft>
                <a:spcPts val="0"/>
              </a:spcAft>
            </a:pPr>
            <a:r>
              <a:rPr lang="it-IT" dirty="0">
                <a:latin typeface="Times New Roman" panose="02020603050405020304" pitchFamily="18" charset="0"/>
              </a:rPr>
              <a:t>La responsabilità amministrativa in generale: presupposti oggettivi e soggettivi</a:t>
            </a:r>
            <a:endParaRPr lang="it-IT" sz="2000" dirty="0">
              <a:latin typeface="Times New Roman" panose="02020603050405020304" pitchFamily="18" charset="0"/>
            </a:endParaRPr>
          </a:p>
          <a:p>
            <a:pPr>
              <a:spcAft>
                <a:spcPts val="0"/>
              </a:spcAft>
            </a:pPr>
            <a:r>
              <a:rPr lang="it-IT" dirty="0">
                <a:latin typeface="Times New Roman" panose="02020603050405020304" pitchFamily="18" charset="0"/>
                <a:ea typeface="Times New Roman" panose="02020603050405020304" pitchFamily="18" charset="0"/>
              </a:rPr>
              <a:t>I presupposti della responsabilità nei confronti della P.A.: il danno, il rapporto di servizio, il nesso di causalità, l’elemento soggettivo</a:t>
            </a:r>
          </a:p>
          <a:p>
            <a:pPr>
              <a:spcAft>
                <a:spcPts val="0"/>
              </a:spcAft>
            </a:pPr>
            <a:r>
              <a:rPr lang="it-IT" dirty="0">
                <a:latin typeface="Times New Roman" panose="02020603050405020304" pitchFamily="18" charset="0"/>
                <a:ea typeface="Times New Roman" panose="02020603050405020304" pitchFamily="18" charset="0"/>
              </a:rPr>
              <a:t>La distinzione tra responsabilità amministrativa e responsabilità contabile</a:t>
            </a:r>
          </a:p>
          <a:p>
            <a:pPr>
              <a:spcAft>
                <a:spcPts val="0"/>
              </a:spcAft>
            </a:pPr>
            <a:r>
              <a:rPr lang="it-IT" dirty="0">
                <a:latin typeface="Times New Roman" panose="02020603050405020304" pitchFamily="18" charset="0"/>
                <a:ea typeface="Times New Roman" panose="02020603050405020304" pitchFamily="18" charset="0"/>
              </a:rPr>
              <a:t>La nozione di “beni pubblici”</a:t>
            </a:r>
            <a:br>
              <a:rPr lang="it-IT" dirty="0">
                <a:latin typeface="Times New Roman" panose="02020603050405020304" pitchFamily="18" charset="0"/>
                <a:ea typeface="Times New Roman" panose="02020603050405020304" pitchFamily="18" charset="0"/>
              </a:rPr>
            </a:br>
            <a:r>
              <a:rPr lang="it-IT" dirty="0">
                <a:latin typeface="Times New Roman" panose="02020603050405020304" pitchFamily="18" charset="0"/>
                <a:ea typeface="Times New Roman" panose="02020603050405020304" pitchFamily="18" charset="0"/>
              </a:rPr>
              <a:t>La nozione di agente contabile: agente contabile di diritto e agente contabile di fatto</a:t>
            </a:r>
          </a:p>
          <a:p>
            <a:pPr>
              <a:spcAft>
                <a:spcPts val="0"/>
              </a:spcAft>
            </a:pPr>
            <a:r>
              <a:rPr lang="it-IT" dirty="0">
                <a:latin typeface="Times New Roman" panose="02020603050405020304" pitchFamily="18" charset="0"/>
                <a:ea typeface="Times New Roman" panose="02020603050405020304" pitchFamily="18" charset="0"/>
              </a:rPr>
              <a:t>Il carattere “tipico” della responsabilità contabile e gli obblighi dell’agente contabile</a:t>
            </a:r>
          </a:p>
          <a:p>
            <a:pPr>
              <a:spcAft>
                <a:spcPts val="0"/>
              </a:spcAft>
            </a:pPr>
            <a:r>
              <a:rPr lang="it-IT" dirty="0">
                <a:latin typeface="Times New Roman" panose="02020603050405020304" pitchFamily="18" charset="0"/>
                <a:ea typeface="Times New Roman" panose="02020603050405020304" pitchFamily="18" charset="0"/>
              </a:rPr>
              <a:t>I riflessi della responsabilità contabile sull’accertamento e sulla prova del danno</a:t>
            </a:r>
          </a:p>
          <a:p>
            <a:pPr>
              <a:spcAft>
                <a:spcPts val="0"/>
              </a:spcAft>
            </a:pPr>
            <a:r>
              <a:rPr lang="it-IT" dirty="0">
                <a:latin typeface="Times New Roman" panose="02020603050405020304" pitchFamily="18" charset="0"/>
                <a:ea typeface="Times New Roman" panose="02020603050405020304" pitchFamily="18" charset="0"/>
              </a:rPr>
              <a:t> </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3220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altLang="it-IT" sz="2400" b="1" dirty="0">
                <a:latin typeface="Times New Roman" panose="02020603050405020304" pitchFamily="18" charset="0"/>
                <a:cs typeface="Times New Roman" panose="02020603050405020304" pitchFamily="18" charset="0"/>
              </a:rPr>
              <a:t>I</a:t>
            </a:r>
            <a:r>
              <a:rPr lang="it-IT" altLang="it-IT" sz="2400" dirty="0">
                <a:latin typeface="Times New Roman" panose="02020603050405020304" pitchFamily="18" charset="0"/>
                <a:cs typeface="Times New Roman" panose="02020603050405020304" pitchFamily="18" charset="0"/>
              </a:rPr>
              <a:t> </a:t>
            </a:r>
            <a:r>
              <a:rPr lang="it-IT" altLang="it-IT" sz="2400" b="1" dirty="0">
                <a:latin typeface="Times New Roman" panose="02020603050405020304" pitchFamily="18" charset="0"/>
                <a:cs typeface="Times New Roman" panose="02020603050405020304" pitchFamily="18" charset="0"/>
              </a:rPr>
              <a:t>presupposti della responsabilità</a:t>
            </a:r>
          </a:p>
        </p:txBody>
      </p:sp>
      <p:sp>
        <p:nvSpPr>
          <p:cNvPr id="4" name="Rettangolo 3">
            <a:extLst>
              <a:ext uri="{FF2B5EF4-FFF2-40B4-BE49-F238E27FC236}">
                <a16:creationId xmlns:a16="http://schemas.microsoft.com/office/drawing/2014/main" id="{ECA06C5C-5A27-4DE4-B849-53053C20A071}"/>
              </a:ext>
            </a:extLst>
          </p:cNvPr>
          <p:cNvSpPr/>
          <p:nvPr/>
        </p:nvSpPr>
        <p:spPr>
          <a:xfrm>
            <a:off x="430213" y="1268760"/>
            <a:ext cx="8283574" cy="2246769"/>
          </a:xfrm>
          <a:prstGeom prst="rect">
            <a:avLst/>
          </a:prstGeom>
        </p:spPr>
        <p:txBody>
          <a:bodyPr wrap="square">
            <a:spAutoFit/>
          </a:bodyPr>
          <a:lstStyle/>
          <a:p>
            <a:endParaRPr lang="it-IT" altLang="it-IT" sz="2000" b="0" dirty="0">
              <a:latin typeface="Times New Roman" panose="02020603050405020304" pitchFamily="18" charset="0"/>
              <a:cs typeface="Times New Roman" panose="02020603050405020304" pitchFamily="18" charset="0"/>
            </a:endParaRPr>
          </a:p>
          <a:p>
            <a:r>
              <a:rPr lang="it-IT" altLang="it-IT" sz="2000" b="0" dirty="0">
                <a:latin typeface="Times New Roman" panose="02020603050405020304" pitchFamily="18" charset="0"/>
                <a:cs typeface="Times New Roman" panose="02020603050405020304" pitchFamily="18" charset="0"/>
              </a:rPr>
              <a:t>- esistenza di un danno certo ed attuale</a:t>
            </a:r>
          </a:p>
          <a:p>
            <a:r>
              <a:rPr lang="it-IT" altLang="it-IT" sz="2000" b="0" dirty="0">
                <a:latin typeface="Times New Roman" panose="02020603050405020304" pitchFamily="18" charset="0"/>
                <a:cs typeface="Times New Roman" panose="02020603050405020304" pitchFamily="18" charset="0"/>
              </a:rPr>
              <a:t>- nesso di causalità tra danno e comportamento commissivo od omissivo addebitabile ad un determinato soggetto</a:t>
            </a:r>
          </a:p>
          <a:p>
            <a:r>
              <a:rPr lang="it-IT" altLang="it-IT" sz="2000" b="0" dirty="0">
                <a:latin typeface="Times New Roman" panose="02020603050405020304" pitchFamily="18" charset="0"/>
                <a:cs typeface="Times New Roman" panose="02020603050405020304" pitchFamily="18" charset="0"/>
              </a:rPr>
              <a:t>- comportamento ascrivibile a titolo di dolo o colpa grave </a:t>
            </a:r>
          </a:p>
          <a:p>
            <a:r>
              <a:rPr lang="it-IT" altLang="it-IT" sz="2000" b="0" dirty="0">
                <a:latin typeface="Times New Roman" panose="02020603050405020304" pitchFamily="18" charset="0"/>
                <a:cs typeface="Times New Roman" panose="02020603050405020304" pitchFamily="18" charset="0"/>
              </a:rPr>
              <a:t>- esistenza di un rapporto di servizio tra la struttura pubblica danneggiata e il soggetto che ha causato il danno</a:t>
            </a:r>
          </a:p>
        </p:txBody>
      </p:sp>
    </p:spTree>
    <p:extLst>
      <p:ext uri="{BB962C8B-B14F-4D97-AF65-F5344CB8AC3E}">
        <p14:creationId xmlns:p14="http://schemas.microsoft.com/office/powerpoint/2010/main" val="3868127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altLang="it-IT" sz="2400" b="1" dirty="0">
                <a:latin typeface="Times New Roman" panose="02020603050405020304" pitchFamily="18" charset="0"/>
                <a:cs typeface="Times New Roman" panose="02020603050405020304" pitchFamily="18" charset="0"/>
              </a:rPr>
              <a:t>La nozione di rapporto di servizio nell’evoluzione della giurisprudenza</a:t>
            </a:r>
            <a:endParaRPr lang="it-IT" sz="2400" b="1" dirty="0">
              <a:latin typeface="Times New Roman" panose="020206030504050203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DFF50739-4DC1-4C9F-BAA0-6A06375EA336}"/>
              </a:ext>
            </a:extLst>
          </p:cNvPr>
          <p:cNvSpPr/>
          <p:nvPr/>
        </p:nvSpPr>
        <p:spPr>
          <a:xfrm>
            <a:off x="467544" y="1268760"/>
            <a:ext cx="8208912" cy="4062651"/>
          </a:xfrm>
          <a:prstGeom prst="rect">
            <a:avLst/>
          </a:prstGeom>
        </p:spPr>
        <p:txBody>
          <a:bodyPr wrap="square">
            <a:spAutoFit/>
          </a:bodyPr>
          <a:lstStyle/>
          <a:p>
            <a:r>
              <a:rPr lang="it-IT" altLang="it-IT" dirty="0"/>
              <a:t>- </a:t>
            </a:r>
            <a:r>
              <a:rPr lang="it-IT" altLang="it-IT" sz="2000" b="0" dirty="0">
                <a:latin typeface="Times New Roman" panose="02020603050405020304" pitchFamily="18" charset="0"/>
                <a:cs typeface="Times New Roman" panose="02020603050405020304" pitchFamily="18" charset="0"/>
              </a:rPr>
              <a:t>il rapporto di lavoro dipendente</a:t>
            </a:r>
          </a:p>
          <a:p>
            <a:r>
              <a:rPr lang="it-IT" altLang="it-IT" sz="2000" b="0" dirty="0">
                <a:latin typeface="Times New Roman" panose="02020603050405020304" pitchFamily="18" charset="0"/>
                <a:cs typeface="Times New Roman" panose="02020603050405020304" pitchFamily="18" charset="0"/>
              </a:rPr>
              <a:t>- il funzionario di fatto (Cass. 9 settembre 2008 n. 22652)</a:t>
            </a:r>
          </a:p>
          <a:p>
            <a:r>
              <a:rPr lang="it-IT" altLang="it-IT" sz="2000" b="0" dirty="0">
                <a:latin typeface="Times New Roman" panose="02020603050405020304" pitchFamily="18" charset="0"/>
                <a:cs typeface="Times New Roman" panose="02020603050405020304" pitchFamily="18" charset="0"/>
              </a:rPr>
              <a:t>- i funzionari onorari (Cass. 2 marzo 2006 n. 4582)</a:t>
            </a:r>
          </a:p>
          <a:p>
            <a:r>
              <a:rPr lang="it-IT" altLang="it-IT" sz="2000" b="0" dirty="0">
                <a:latin typeface="Times New Roman" panose="02020603050405020304" pitchFamily="18" charset="0"/>
                <a:cs typeface="Times New Roman" panose="02020603050405020304" pitchFamily="18" charset="0"/>
              </a:rPr>
              <a:t>- i soggetti obbligati a rendere una prestazione </a:t>
            </a:r>
          </a:p>
          <a:p>
            <a:r>
              <a:rPr lang="it-IT" altLang="it-IT" sz="2000" b="0" dirty="0">
                <a:latin typeface="Times New Roman" panose="02020603050405020304" pitchFamily="18" charset="0"/>
                <a:cs typeface="Times New Roman" panose="02020603050405020304" pitchFamily="18" charset="0"/>
              </a:rPr>
              <a:t>- i privati incaricati di funzioni pubbliche e l’irrilevanza della natura del rapporto </a:t>
            </a:r>
          </a:p>
          <a:p>
            <a:r>
              <a:rPr lang="it-IT" altLang="it-IT" sz="2000" b="0" dirty="0">
                <a:latin typeface="Times New Roman" panose="02020603050405020304" pitchFamily="18" charset="0"/>
                <a:cs typeface="Times New Roman" panose="02020603050405020304" pitchFamily="18" charset="0"/>
              </a:rPr>
              <a:t>- la partecipazione all’esercizio di una pubblica funzione</a:t>
            </a:r>
          </a:p>
          <a:p>
            <a:r>
              <a:rPr lang="it-IT" altLang="it-IT" sz="2000" b="0" dirty="0">
                <a:latin typeface="Times New Roman" panose="02020603050405020304" pitchFamily="18" charset="0"/>
                <a:cs typeface="Times New Roman" panose="02020603050405020304" pitchFamily="18" charset="0"/>
              </a:rPr>
              <a:t>- il concessionario di progettazione ed esecuzione di opera pubblica (Cass. 22 febbraio 2007 n. 4112)</a:t>
            </a:r>
          </a:p>
          <a:p>
            <a:r>
              <a:rPr lang="it-IT" altLang="it-IT" sz="2000" b="0" dirty="0">
                <a:latin typeface="Times New Roman" panose="02020603050405020304" pitchFamily="18" charset="0"/>
                <a:cs typeface="Times New Roman" panose="02020603050405020304" pitchFamily="18" charset="0"/>
              </a:rPr>
              <a:t>- l’esercizio di un potere o di una funzione pubblica, le attività connesse e l’apparenza </a:t>
            </a:r>
          </a:p>
          <a:p>
            <a:r>
              <a:rPr lang="it-IT" altLang="it-IT" sz="2000" b="0" dirty="0">
                <a:latin typeface="Times New Roman" panose="02020603050405020304" pitchFamily="18" charset="0"/>
                <a:cs typeface="Times New Roman" panose="02020603050405020304" pitchFamily="18" charset="0"/>
              </a:rPr>
              <a:t>- il danno ad ente diverso da quello di appartenenza </a:t>
            </a:r>
          </a:p>
          <a:p>
            <a:endParaRPr lang="it-IT" altLang="it-IT" dirty="0"/>
          </a:p>
        </p:txBody>
      </p:sp>
    </p:spTree>
    <p:extLst>
      <p:ext uri="{BB962C8B-B14F-4D97-AF65-F5344CB8AC3E}">
        <p14:creationId xmlns:p14="http://schemas.microsoft.com/office/powerpoint/2010/main" val="2567734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r>
              <a:rPr lang="it-IT" altLang="it-IT" sz="2000" dirty="0">
                <a:latin typeface="Times New Roman" panose="02020603050405020304" pitchFamily="18" charset="0"/>
                <a:cs typeface="Times New Roman" panose="02020603050405020304" pitchFamily="18" charset="0"/>
              </a:rPr>
              <a:t>- Cass. 1 marzo 2006 n. 4511 e sviamento nell’utilizzo delle risorse pubbliche</a:t>
            </a:r>
          </a:p>
          <a:p>
            <a:r>
              <a:rPr lang="it-IT" altLang="it-IT" sz="2000" dirty="0">
                <a:latin typeface="Times New Roman" panose="02020603050405020304" pitchFamily="18" charset="0"/>
                <a:cs typeface="Times New Roman" panose="02020603050405020304" pitchFamily="18" charset="0"/>
              </a:rPr>
              <a:t>- Cass. 23 settembre 2009 n. 20434 e la rilevanza dello scopo del contributo pubblico</a:t>
            </a:r>
          </a:p>
          <a:p>
            <a:r>
              <a:rPr lang="it-IT" altLang="it-IT" sz="2000" dirty="0">
                <a:latin typeface="Times New Roman" panose="02020603050405020304" pitchFamily="18" charset="0"/>
                <a:cs typeface="Times New Roman" panose="02020603050405020304" pitchFamily="18" charset="0"/>
              </a:rPr>
              <a:t>- le prospettive di sviluppo dell’impostazione seguita dalla Corte di cassazione</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altLang="it-IT" sz="2400" b="1" dirty="0">
                <a:latin typeface="Times New Roman" panose="02020603050405020304" pitchFamily="18" charset="0"/>
                <a:cs typeface="Times New Roman" panose="02020603050405020304" pitchFamily="18" charset="0"/>
              </a:rPr>
              <a:t>La giurisdizione della Corte dei conti nei confronti dei percettori di fondi pubblici a destinazione vincolata </a:t>
            </a:r>
            <a:endParaRPr lang="it-IT" sz="2400" b="1" dirty="0">
              <a:latin typeface="Times New Roman" panose="020206030504050203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DFF50739-4DC1-4C9F-BAA0-6A06375EA336}"/>
              </a:ext>
            </a:extLst>
          </p:cNvPr>
          <p:cNvSpPr/>
          <p:nvPr/>
        </p:nvSpPr>
        <p:spPr>
          <a:xfrm>
            <a:off x="467544" y="1268760"/>
            <a:ext cx="8208912" cy="646331"/>
          </a:xfrm>
          <a:prstGeom prst="rect">
            <a:avLst/>
          </a:prstGeom>
        </p:spPr>
        <p:txBody>
          <a:bodyPr wrap="square">
            <a:spAutoFit/>
          </a:bodyPr>
          <a:lstStyle/>
          <a:p>
            <a:r>
              <a:rPr lang="it-IT" altLang="it-IT" dirty="0"/>
              <a:t> </a:t>
            </a:r>
          </a:p>
          <a:p>
            <a:endParaRPr lang="it-IT" altLang="it-IT" dirty="0"/>
          </a:p>
        </p:txBody>
      </p:sp>
    </p:spTree>
    <p:extLst>
      <p:ext uri="{BB962C8B-B14F-4D97-AF65-F5344CB8AC3E}">
        <p14:creationId xmlns:p14="http://schemas.microsoft.com/office/powerpoint/2010/main" val="3615301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altLang="it-IT" sz="2400" b="1" dirty="0">
                <a:latin typeface="Times New Roman" panose="02020603050405020304" pitchFamily="18" charset="0"/>
                <a:cs typeface="Times New Roman" panose="02020603050405020304" pitchFamily="18" charset="0"/>
              </a:rPr>
              <a:t>L’irrilevanza della natura del rapporto</a:t>
            </a:r>
            <a:r>
              <a:rPr lang="it-IT" sz="2400" b="1" dirty="0">
                <a:latin typeface="Times New Roman" panose="02020603050405020304" pitchFamily="18" charset="0"/>
                <a:cs typeface="Times New Roman" panose="02020603050405020304" pitchFamily="18" charset="0"/>
              </a:rPr>
              <a:t> </a:t>
            </a:r>
          </a:p>
        </p:txBody>
      </p:sp>
      <p:sp>
        <p:nvSpPr>
          <p:cNvPr id="4" name="Rettangolo 3">
            <a:extLst>
              <a:ext uri="{FF2B5EF4-FFF2-40B4-BE49-F238E27FC236}">
                <a16:creationId xmlns:a16="http://schemas.microsoft.com/office/drawing/2014/main" id="{9D905912-D3A5-4F62-BA4A-1857ECA03EAA}"/>
              </a:ext>
            </a:extLst>
          </p:cNvPr>
          <p:cNvSpPr/>
          <p:nvPr/>
        </p:nvSpPr>
        <p:spPr>
          <a:xfrm>
            <a:off x="611559" y="1268760"/>
            <a:ext cx="8102227" cy="2246769"/>
          </a:xfrm>
          <a:prstGeom prst="rect">
            <a:avLst/>
          </a:prstGeom>
        </p:spPr>
        <p:txBody>
          <a:bodyPr wrap="square">
            <a:spAutoFit/>
          </a:bodyPr>
          <a:lstStyle/>
          <a:p>
            <a:r>
              <a:rPr lang="it-IT" altLang="it-IT" sz="2000" b="0" dirty="0">
                <a:latin typeface="Times New Roman" panose="02020603050405020304" pitchFamily="18" charset="0"/>
                <a:cs typeface="Times New Roman" panose="02020603050405020304" pitchFamily="18" charset="0"/>
              </a:rPr>
              <a:t>- rapporti di lavoro di diritto privato</a:t>
            </a:r>
          </a:p>
          <a:p>
            <a:r>
              <a:rPr lang="it-IT" altLang="it-IT" sz="2000" b="0" dirty="0">
                <a:latin typeface="Times New Roman" panose="02020603050405020304" pitchFamily="18" charset="0"/>
                <a:cs typeface="Times New Roman" panose="02020603050405020304" pitchFamily="18" charset="0"/>
              </a:rPr>
              <a:t>- rapporti derivanti da incarichi professionali</a:t>
            </a:r>
          </a:p>
          <a:p>
            <a:r>
              <a:rPr lang="it-IT" altLang="it-IT" sz="2000" b="0" dirty="0">
                <a:latin typeface="Times New Roman" panose="02020603050405020304" pitchFamily="18" charset="0"/>
                <a:cs typeface="Times New Roman" panose="02020603050405020304" pitchFamily="18" charset="0"/>
              </a:rPr>
              <a:t>- il direttore dei lavori e il collaudatore di opere pubbliche (Cass. 25 gennaio 2006 n. 1377)</a:t>
            </a:r>
          </a:p>
          <a:p>
            <a:r>
              <a:rPr lang="it-IT" altLang="it-IT" sz="2000" b="0" dirty="0">
                <a:latin typeface="Times New Roman" panose="02020603050405020304" pitchFamily="18" charset="0"/>
                <a:cs typeface="Times New Roman" panose="02020603050405020304" pitchFamily="18" charset="0"/>
              </a:rPr>
              <a:t>- il progettista (Cass. 23 marzo 2004 n. 5781) e il progettista-direttore dei lavori (Cass. 20 marzo 2008 n. 7446 e 2 dicembre 2008 n. 28537)</a:t>
            </a:r>
          </a:p>
          <a:p>
            <a:r>
              <a:rPr lang="it-IT" altLang="it-IT" sz="2000" b="0" dirty="0">
                <a:latin typeface="Times New Roman" panose="02020603050405020304" pitchFamily="18" charset="0"/>
                <a:cs typeface="Times New Roman" panose="02020603050405020304" pitchFamily="18" charset="0"/>
              </a:rPr>
              <a:t>- gli affidatari di incarichi di consulenza</a:t>
            </a:r>
          </a:p>
        </p:txBody>
      </p:sp>
    </p:spTree>
    <p:extLst>
      <p:ext uri="{BB962C8B-B14F-4D97-AF65-F5344CB8AC3E}">
        <p14:creationId xmlns:p14="http://schemas.microsoft.com/office/powerpoint/2010/main" val="1449021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Il danno</a:t>
            </a:r>
          </a:p>
        </p:txBody>
      </p:sp>
      <p:sp>
        <p:nvSpPr>
          <p:cNvPr id="4" name="Rettangolo 3">
            <a:extLst>
              <a:ext uri="{FF2B5EF4-FFF2-40B4-BE49-F238E27FC236}">
                <a16:creationId xmlns:a16="http://schemas.microsoft.com/office/drawing/2014/main" id="{307C1551-F701-4336-BF43-DC361ED0067D}"/>
              </a:ext>
            </a:extLst>
          </p:cNvPr>
          <p:cNvSpPr/>
          <p:nvPr/>
        </p:nvSpPr>
        <p:spPr>
          <a:xfrm>
            <a:off x="467544" y="1268759"/>
            <a:ext cx="8229600" cy="4801314"/>
          </a:xfrm>
          <a:prstGeom prst="rect">
            <a:avLst/>
          </a:prstGeom>
        </p:spPr>
        <p:txBody>
          <a:bodyPr wrap="square">
            <a:spAutoFit/>
          </a:bodyPr>
          <a:lstStyle/>
          <a:p>
            <a:pPr>
              <a:lnSpc>
                <a:spcPct val="90000"/>
              </a:lnSpc>
            </a:pPr>
            <a:r>
              <a:rPr lang="it-IT" altLang="it-IT" sz="2000" b="0" dirty="0">
                <a:latin typeface="Times New Roman" panose="02020603050405020304" pitchFamily="18" charset="0"/>
                <a:cs typeface="Times New Roman" panose="02020603050405020304" pitchFamily="18" charset="0"/>
              </a:rPr>
              <a:t>- il rapporto tra legittimità e danno (Cass. 2 aprile 2007 n. 8097)</a:t>
            </a:r>
          </a:p>
          <a:p>
            <a:pPr>
              <a:lnSpc>
                <a:spcPct val="90000"/>
              </a:lnSpc>
            </a:pPr>
            <a:r>
              <a:rPr lang="it-IT" altLang="it-IT" sz="2000" b="0" dirty="0">
                <a:latin typeface="Times New Roman" panose="02020603050405020304" pitchFamily="18" charset="0"/>
                <a:cs typeface="Times New Roman" panose="02020603050405020304" pitchFamily="18" charset="0"/>
              </a:rPr>
              <a:t>- certezza e prova del danno</a:t>
            </a:r>
          </a:p>
          <a:p>
            <a:pPr>
              <a:lnSpc>
                <a:spcPct val="90000"/>
              </a:lnSpc>
            </a:pPr>
            <a:r>
              <a:rPr lang="it-IT" altLang="it-IT" sz="2000" b="0" dirty="0">
                <a:latin typeface="Times New Roman" panose="02020603050405020304" pitchFamily="18" charset="0"/>
                <a:cs typeface="Times New Roman" panose="02020603050405020304" pitchFamily="18" charset="0"/>
              </a:rPr>
              <a:t>- danno diretto e danno indiretto</a:t>
            </a:r>
          </a:p>
          <a:p>
            <a:pPr>
              <a:lnSpc>
                <a:spcPct val="90000"/>
              </a:lnSpc>
            </a:pPr>
            <a:r>
              <a:rPr lang="it-IT" altLang="it-IT" sz="2000" b="0" dirty="0">
                <a:latin typeface="Times New Roman" panose="02020603050405020304" pitchFamily="18" charset="0"/>
                <a:cs typeface="Times New Roman" panose="02020603050405020304" pitchFamily="18" charset="0"/>
              </a:rPr>
              <a:t>- valutazione del vantaggio   conseguito dall’Amministrazione o dalla collettività</a:t>
            </a:r>
          </a:p>
          <a:p>
            <a:pPr>
              <a:lnSpc>
                <a:spcPct val="90000"/>
              </a:lnSpc>
            </a:pPr>
            <a:r>
              <a:rPr lang="it-IT" altLang="it-IT" sz="2000" b="0" dirty="0">
                <a:latin typeface="Times New Roman" panose="02020603050405020304" pitchFamily="18" charset="0"/>
                <a:cs typeface="Times New Roman" panose="02020603050405020304" pitchFamily="18" charset="0"/>
              </a:rPr>
              <a:t>- riconoscimento di debito e danno nell’attività contrattuale  (Cass.  SS.UU n. 23385/2008)</a:t>
            </a:r>
          </a:p>
          <a:p>
            <a:pPr>
              <a:lnSpc>
                <a:spcPct val="90000"/>
              </a:lnSpc>
            </a:pPr>
            <a:r>
              <a:rPr lang="it-IT" altLang="it-IT" sz="2000" b="0" dirty="0">
                <a:latin typeface="Times New Roman" panose="02020603050405020304" pitchFamily="18" charset="0"/>
                <a:cs typeface="Times New Roman" panose="02020603050405020304" pitchFamily="18" charset="0"/>
              </a:rPr>
              <a:t>- “rischio aziendale”, “concorso di colpa della P.A.”  e commisurazione del danno in base a parametri oggettivi</a:t>
            </a:r>
          </a:p>
          <a:p>
            <a:pPr>
              <a:lnSpc>
                <a:spcPct val="90000"/>
              </a:lnSpc>
            </a:pPr>
            <a:r>
              <a:rPr lang="it-IT" altLang="it-IT" sz="2000" b="0" dirty="0">
                <a:latin typeface="Times New Roman" panose="02020603050405020304" pitchFamily="18" charset="0"/>
                <a:cs typeface="Times New Roman" panose="02020603050405020304" pitchFamily="18" charset="0"/>
              </a:rPr>
              <a:t>- il danno al prestigio </a:t>
            </a:r>
          </a:p>
          <a:p>
            <a:pPr>
              <a:lnSpc>
                <a:spcPct val="90000"/>
              </a:lnSpc>
            </a:pPr>
            <a:r>
              <a:rPr lang="it-IT" altLang="it-IT" sz="2000" b="0" dirty="0">
                <a:latin typeface="Times New Roman" panose="02020603050405020304" pitchFamily="18" charset="0"/>
                <a:cs typeface="Times New Roman" panose="02020603050405020304" pitchFamily="18" charset="0"/>
              </a:rPr>
              <a:t>- liquidazione equitativa </a:t>
            </a:r>
          </a:p>
          <a:p>
            <a:pPr>
              <a:lnSpc>
                <a:spcPct val="90000"/>
              </a:lnSpc>
            </a:pPr>
            <a:r>
              <a:rPr lang="it-IT" altLang="it-IT" sz="2000" b="0" dirty="0">
                <a:latin typeface="Times New Roman" panose="02020603050405020304" pitchFamily="18" charset="0"/>
                <a:cs typeface="Times New Roman" panose="02020603050405020304" pitchFamily="18" charset="0"/>
              </a:rPr>
              <a:t>- il principio di parziarietà dell’obbligazione risarcitoria: le eccezioni normativamente previste e i riflessi sostanziali e processuali.</a:t>
            </a:r>
          </a:p>
          <a:p>
            <a:pPr>
              <a:lnSpc>
                <a:spcPct val="90000"/>
              </a:lnSpc>
            </a:pPr>
            <a:r>
              <a:rPr lang="it-IT" altLang="it-IT" sz="2000" b="0" dirty="0">
                <a:latin typeface="Times New Roman" panose="02020603050405020304" pitchFamily="18" charset="0"/>
                <a:cs typeface="Times New Roman" panose="02020603050405020304" pitchFamily="18" charset="0"/>
              </a:rPr>
              <a:t>- la ripartizione del danno nel concorso tra responsabilità dolosa e responsabilità colposa e il principio di sussidiarietà</a:t>
            </a:r>
          </a:p>
          <a:p>
            <a:pPr>
              <a:lnSpc>
                <a:spcPct val="90000"/>
              </a:lnSpc>
            </a:pPr>
            <a:r>
              <a:rPr lang="it-IT" altLang="it-IT" sz="2000" b="0" dirty="0">
                <a:latin typeface="Times New Roman" panose="02020603050405020304" pitchFamily="18" charset="0"/>
                <a:cs typeface="Times New Roman" panose="02020603050405020304" pitchFamily="18" charset="0"/>
              </a:rPr>
              <a:t>- il danno nei rapporti tra strutture pubbliche </a:t>
            </a:r>
          </a:p>
          <a:p>
            <a:pPr>
              <a:lnSpc>
                <a:spcPct val="90000"/>
              </a:lnSpc>
            </a:pPr>
            <a:r>
              <a:rPr lang="it-IT" altLang="it-IT" sz="2000" b="0" dirty="0">
                <a:latin typeface="Times New Roman" panose="02020603050405020304" pitchFamily="18" charset="0"/>
                <a:cs typeface="Times New Roman" panose="02020603050405020304" pitchFamily="18" charset="0"/>
              </a:rPr>
              <a:t>- il potere di riduzione del giudice contabile: i parametri usuali di riferimento</a:t>
            </a:r>
          </a:p>
        </p:txBody>
      </p:sp>
    </p:spTree>
    <p:extLst>
      <p:ext uri="{BB962C8B-B14F-4D97-AF65-F5344CB8AC3E}">
        <p14:creationId xmlns:p14="http://schemas.microsoft.com/office/powerpoint/2010/main" val="16861616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9490</TotalTime>
  <Words>1475</Words>
  <Application>Microsoft Office PowerPoint</Application>
  <PresentationFormat>Presentazione su schermo (4:3)</PresentationFormat>
  <Paragraphs>158</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 La responsabilità amministrativa nella L. 190/2012</vt:lpstr>
      <vt:lpstr> </vt:lpstr>
      <vt:lpstr>I presupposti della responsabilità</vt:lpstr>
      <vt:lpstr>La nozione di rapporto di servizio nell’evoluzione della giurisprudenza</vt:lpstr>
      <vt:lpstr>La giurisdizione della Corte dei conti nei confronti dei percettori di fondi pubblici a destinazione vincolata </vt:lpstr>
      <vt:lpstr>L’irrilevanza della natura del rapporto </vt:lpstr>
      <vt:lpstr> Il danno</vt:lpstr>
      <vt:lpstr>Il termine di  prescrizione del danno </vt:lpstr>
      <vt:lpstr> Alcune tematiche relative al danno</vt:lpstr>
      <vt:lpstr> Il dolo e la colpa grave</vt:lpstr>
      <vt:lpstr>Forme di responsabilità e loro interrelazioni   </vt:lpstr>
      <vt:lpstr> L’attività della Corte dei conti in materia di responsabilità</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114</cp:revision>
  <cp:lastPrinted>2020-06-23T07:40:41Z</cp:lastPrinted>
  <dcterms:created xsi:type="dcterms:W3CDTF">2019-11-12T10:51:11Z</dcterms:created>
  <dcterms:modified xsi:type="dcterms:W3CDTF">2020-07-07T06:37:16Z</dcterms:modified>
</cp:coreProperties>
</file>