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3"/>
  </p:notesMasterIdLst>
  <p:handoutMasterIdLst>
    <p:handoutMasterId r:id="rId54"/>
  </p:handoutMasterIdLst>
  <p:sldIdLst>
    <p:sldId id="256" r:id="rId2"/>
    <p:sldId id="639" r:id="rId3"/>
    <p:sldId id="689" r:id="rId4"/>
    <p:sldId id="691" r:id="rId5"/>
    <p:sldId id="692" r:id="rId6"/>
    <p:sldId id="688" r:id="rId7"/>
    <p:sldId id="661" r:id="rId8"/>
    <p:sldId id="662" r:id="rId9"/>
    <p:sldId id="663" r:id="rId10"/>
    <p:sldId id="659" r:id="rId11"/>
    <p:sldId id="666" r:id="rId12"/>
    <p:sldId id="695" r:id="rId13"/>
    <p:sldId id="693" r:id="rId14"/>
    <p:sldId id="696" r:id="rId15"/>
    <p:sldId id="694" r:id="rId16"/>
    <p:sldId id="667" r:id="rId17"/>
    <p:sldId id="668" r:id="rId18"/>
    <p:sldId id="697" r:id="rId19"/>
    <p:sldId id="642" r:id="rId20"/>
    <p:sldId id="699" r:id="rId21"/>
    <p:sldId id="640" r:id="rId22"/>
    <p:sldId id="641" r:id="rId23"/>
    <p:sldId id="700" r:id="rId24"/>
    <p:sldId id="701" r:id="rId25"/>
    <p:sldId id="670" r:id="rId26"/>
    <p:sldId id="648" r:id="rId27"/>
    <p:sldId id="649" r:id="rId28"/>
    <p:sldId id="706" r:id="rId29"/>
    <p:sldId id="703" r:id="rId30"/>
    <p:sldId id="673" r:id="rId31"/>
    <p:sldId id="674" r:id="rId32"/>
    <p:sldId id="704" r:id="rId33"/>
    <p:sldId id="705" r:id="rId34"/>
    <p:sldId id="707" r:id="rId35"/>
    <p:sldId id="653" r:id="rId36"/>
    <p:sldId id="709" r:id="rId37"/>
    <p:sldId id="654" r:id="rId38"/>
    <p:sldId id="713" r:id="rId39"/>
    <p:sldId id="651" r:id="rId40"/>
    <p:sldId id="656" r:id="rId41"/>
    <p:sldId id="657" r:id="rId42"/>
    <p:sldId id="698" r:id="rId43"/>
    <p:sldId id="714" r:id="rId44"/>
    <p:sldId id="715" r:id="rId45"/>
    <p:sldId id="682" r:id="rId46"/>
    <p:sldId id="678" r:id="rId47"/>
    <p:sldId id="708" r:id="rId48"/>
    <p:sldId id="710" r:id="rId49"/>
    <p:sldId id="711" r:id="rId50"/>
    <p:sldId id="681" r:id="rId51"/>
    <p:sldId id="712" r:id="rId52"/>
  </p:sldIdLst>
  <p:sldSz cx="9144000" cy="6858000" type="screen4x3"/>
  <p:notesSz cx="6797675" cy="9926638"/>
  <p:defaultTex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CCECFF"/>
    <a:srgbClr val="666699"/>
    <a:srgbClr val="727C7B"/>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30" autoAdjust="0"/>
    <p:restoredTop sz="93381" autoAdjust="0"/>
  </p:normalViewPr>
  <p:slideViewPr>
    <p:cSldViewPr>
      <p:cViewPr>
        <p:scale>
          <a:sx n="82" d="100"/>
          <a:sy n="82" d="100"/>
        </p:scale>
        <p:origin x="210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327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it-IT"/>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atin typeface="Arial" charset="0"/>
                <a:cs typeface="Arial" charset="0"/>
              </a:defRPr>
            </a:lvl1pPr>
          </a:lstStyle>
          <a:p>
            <a:pPr>
              <a:defRPr/>
            </a:pPr>
            <a:fld id="{FF2A732D-C45E-4330-ABA5-35837F385C21}" type="datetimeFigureOut">
              <a:rPr lang="it-IT"/>
              <a:pPr>
                <a:defRPr/>
              </a:pPr>
              <a:t>06/07/2020</a:t>
            </a:fld>
            <a:endParaRPr lang="it-IT"/>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it-IT"/>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8272DB3F-123F-4ADE-9BB0-C0DB42FEAA30}" type="slidenum">
              <a:rPr lang="it-IT"/>
              <a:pPr>
                <a:defRPr/>
              </a:pPr>
              <a:t>‹N›</a:t>
            </a:fld>
            <a:endParaRPr lang="it-IT"/>
          </a:p>
        </p:txBody>
      </p:sp>
    </p:spTree>
    <p:extLst>
      <p:ext uri="{BB962C8B-B14F-4D97-AF65-F5344CB8AC3E}">
        <p14:creationId xmlns:p14="http://schemas.microsoft.com/office/powerpoint/2010/main" val="1649623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cs typeface="Arial" charset="0"/>
              </a:defRPr>
            </a:lvl1pPr>
          </a:lstStyle>
          <a:p>
            <a:pPr>
              <a:defRPr/>
            </a:pPr>
            <a:endParaRPr lang="it-IT"/>
          </a:p>
        </p:txBody>
      </p:sp>
      <p:sp>
        <p:nvSpPr>
          <p:cNvPr id="103427"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cs typeface="Arial" charset="0"/>
              </a:defRPr>
            </a:lvl1pPr>
          </a:lstStyle>
          <a:p>
            <a:pPr>
              <a:defRPr/>
            </a:pPr>
            <a:endParaRPr lang="it-IT"/>
          </a:p>
        </p:txBody>
      </p:sp>
      <p:sp>
        <p:nvSpPr>
          <p:cNvPr id="717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30"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cs typeface="Arial" charset="0"/>
              </a:defRPr>
            </a:lvl1pPr>
          </a:lstStyle>
          <a:p>
            <a:pPr>
              <a:defRPr/>
            </a:pPr>
            <a:endParaRPr lang="it-IT"/>
          </a:p>
        </p:txBody>
      </p:sp>
    </p:spTree>
    <p:extLst>
      <p:ext uri="{BB962C8B-B14F-4D97-AF65-F5344CB8AC3E}">
        <p14:creationId xmlns:p14="http://schemas.microsoft.com/office/powerpoint/2010/main" val="23612330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
        <p:nvSpPr>
          <p:cNvPr id="2" name="Rettangolo 1"/>
          <p:cNvSpPr/>
          <p:nvPr userDrawn="1"/>
        </p:nvSpPr>
        <p:spPr>
          <a:xfrm>
            <a:off x="914400" y="549275"/>
            <a:ext cx="7413625" cy="2951163"/>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Rettangolo 2"/>
          <p:cNvSpPr/>
          <p:nvPr/>
        </p:nvSpPr>
        <p:spPr>
          <a:xfrm>
            <a:off x="914400" y="4365625"/>
            <a:ext cx="7315200" cy="1223963"/>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Rettangolo 3"/>
          <p:cNvSpPr/>
          <p:nvPr userDrawn="1"/>
        </p:nvSpPr>
        <p:spPr>
          <a:xfrm>
            <a:off x="914400" y="549275"/>
            <a:ext cx="228600" cy="29591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ttangolo 4"/>
          <p:cNvSpPr/>
          <p:nvPr/>
        </p:nvSpPr>
        <p:spPr>
          <a:xfrm>
            <a:off x="914400" y="4365625"/>
            <a:ext cx="228600" cy="1223963"/>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4276348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8" name="Segnaposto contenuto 7"/>
          <p:cNvSpPr>
            <a:spLocks noGrp="1"/>
          </p:cNvSpPr>
          <p:nvPr>
            <p:ph sz="quarter" idx="1"/>
          </p:nvPr>
        </p:nvSpPr>
        <p:spPr>
          <a:xfrm>
            <a:off x="457200" y="1219200"/>
            <a:ext cx="8229600" cy="4802088"/>
          </a:xfrm>
        </p:spPr>
        <p:txBody>
          <a:bodyPr/>
          <a:lstStyle>
            <a:lvl1pPr algn="just">
              <a:defRPr/>
            </a:lvl1pPr>
            <a:lvl2pPr algn="just">
              <a:defRPr/>
            </a:lvl2pPr>
            <a:lvl3pPr algn="just">
              <a:defRPr/>
            </a:lvl3pPr>
            <a:lvl4pPr algn="just">
              <a:defRPr/>
            </a:lvl4pPr>
            <a:lvl5pPr algn="just">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Segnaposto titolo 21"/>
          <p:cNvSpPr>
            <a:spLocks noGrp="1"/>
          </p:cNvSpPr>
          <p:nvPr>
            <p:ph type="title"/>
          </p:nvPr>
        </p:nvSpPr>
        <p:spPr bwMode="auto">
          <a:xfrm>
            <a:off x="457200" y="476250"/>
            <a:ext cx="8256587" cy="666750"/>
          </a:xfrm>
          <a:prstGeom prst="rect">
            <a:avLst/>
          </a:prstGeom>
          <a:solidFill>
            <a:srgbClr val="EAEAEA">
              <a:alpha val="41176"/>
            </a:srgbClr>
          </a:solidFill>
          <a:ln>
            <a:noFill/>
          </a:ln>
        </p:spPr>
        <p:txBody>
          <a:bodyPr/>
          <a:lstStyle/>
          <a:p>
            <a:pPr lvl="0"/>
            <a:r>
              <a:rPr lang="it-IT" altLang="it-IT"/>
              <a:t>Fare clic per modificare lo stile del titolo</a:t>
            </a:r>
            <a:endParaRPr lang="en-US" altLang="it-IT"/>
          </a:p>
        </p:txBody>
      </p:sp>
    </p:spTree>
    <p:extLst>
      <p:ext uri="{BB962C8B-B14F-4D97-AF65-F5344CB8AC3E}">
        <p14:creationId xmlns:p14="http://schemas.microsoft.com/office/powerpoint/2010/main" val="32328710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21"/>
          <p:cNvSpPr>
            <a:spLocks noGrp="1"/>
          </p:cNvSpPr>
          <p:nvPr>
            <p:ph type="title"/>
          </p:nvPr>
        </p:nvSpPr>
        <p:spPr bwMode="auto">
          <a:xfrm>
            <a:off x="457200" y="476250"/>
            <a:ext cx="8256588" cy="666750"/>
          </a:xfrm>
          <a:prstGeom prst="rect">
            <a:avLst/>
          </a:prstGeom>
          <a:solidFill>
            <a:srgbClr val="EAEAEA">
              <a:alpha val="4117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a:t>
            </a:r>
            <a:endParaRPr lang="en-US" altLang="it-IT"/>
          </a:p>
        </p:txBody>
      </p:sp>
      <p:sp>
        <p:nvSpPr>
          <p:cNvPr id="1027" name="Segnaposto testo 12"/>
          <p:cNvSpPr>
            <a:spLocks noGrp="1"/>
          </p:cNvSpPr>
          <p:nvPr>
            <p:ph type="body" idx="1"/>
          </p:nvPr>
        </p:nvSpPr>
        <p:spPr bwMode="auto">
          <a:xfrm>
            <a:off x="457200" y="1219200"/>
            <a:ext cx="8229600" cy="480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028" name="Connettore 1 28"/>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6" name="Segnaposto numero diapositiva 5"/>
          <p:cNvSpPr txBox="1">
            <a:spLocks/>
          </p:cNvSpPr>
          <p:nvPr/>
        </p:nvSpPr>
        <p:spPr>
          <a:xfrm>
            <a:off x="6732588" y="6165850"/>
            <a:ext cx="1981200" cy="365125"/>
          </a:xfrm>
          <a:prstGeom prst="rect">
            <a:avLst/>
          </a:prstGeom>
        </p:spPr>
        <p:txBody>
          <a:bodyPr/>
          <a:lstStyle>
            <a:defPPr>
              <a:defRPr lang="it-IT"/>
            </a:defPPr>
            <a:lvl1pPr algn="l" rtl="0" eaLnBrk="1" fontAlgn="base" latinLnBrk="0" hangingPunct="1">
              <a:spcBef>
                <a:spcPct val="0"/>
              </a:spcBef>
              <a:spcAft>
                <a:spcPct val="0"/>
              </a:spcAft>
              <a:defRPr kumimoji="0" sz="1400" b="1" kern="1200">
                <a:solidFill>
                  <a:schemeClr val="tx2"/>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a:lstStyle>
          <a:p>
            <a:pPr algn="r">
              <a:defRPr/>
            </a:pPr>
            <a:fld id="{BA521925-76C2-44A7-BFC4-8C7B9E22EDC6}" type="slidenum">
              <a:rPr lang="it-IT" b="0" i="1" smtClean="0"/>
              <a:pPr algn="r">
                <a:defRPr/>
              </a:pPr>
              <a:t>‹N›</a:t>
            </a:fld>
            <a:endParaRPr lang="it-IT" b="0" i="1" dirty="0"/>
          </a:p>
        </p:txBody>
      </p:sp>
      <p:sp>
        <p:nvSpPr>
          <p:cNvPr id="1031" name="CasellaDiTesto 1"/>
          <p:cNvSpPr txBox="1">
            <a:spLocks noChangeArrowheads="1"/>
          </p:cNvSpPr>
          <p:nvPr/>
        </p:nvSpPr>
        <p:spPr bwMode="auto">
          <a:xfrm>
            <a:off x="2124075" y="6165850"/>
            <a:ext cx="53292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defRPr/>
            </a:pPr>
            <a:r>
              <a:rPr lang="it-IT" altLang="it-IT" sz="1400" b="0" i="1" dirty="0"/>
              <a:t>Autore: Nome Cognome</a:t>
            </a:r>
          </a:p>
        </p:txBody>
      </p:sp>
      <p:sp>
        <p:nvSpPr>
          <p:cNvPr id="11" name="Rettangolo 10"/>
          <p:cNvSpPr/>
          <p:nvPr/>
        </p:nvSpPr>
        <p:spPr>
          <a:xfrm>
            <a:off x="454025" y="1268413"/>
            <a:ext cx="8259763" cy="4752975"/>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3" name="CasellaDiTesto 1"/>
          <p:cNvSpPr txBox="1">
            <a:spLocks noChangeArrowheads="1"/>
          </p:cNvSpPr>
          <p:nvPr/>
        </p:nvSpPr>
        <p:spPr bwMode="auto">
          <a:xfrm>
            <a:off x="-3997325" y="-892175"/>
            <a:ext cx="185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eaLnBrk="1" hangingPunct="1">
              <a:defRPr/>
            </a:pPr>
            <a:endParaRPr lang="it-IT" altLang="it-IT"/>
          </a:p>
        </p:txBody>
      </p:sp>
      <p:sp>
        <p:nvSpPr>
          <p:cNvPr id="10" name="CasellaDiTesto 1"/>
          <p:cNvSpPr txBox="1">
            <a:spLocks noChangeArrowheads="1"/>
          </p:cNvSpPr>
          <p:nvPr/>
        </p:nvSpPr>
        <p:spPr bwMode="auto">
          <a:xfrm>
            <a:off x="3528553" y="6421258"/>
            <a:ext cx="252028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a:lstStyle>
          <a:p>
            <a:pPr algn="ctr" eaLnBrk="1" hangingPunct="1">
              <a:defRPr/>
            </a:pPr>
            <a:r>
              <a:rPr lang="it-IT" sz="800" b="0" i="1" u="none" strike="noStrike" kern="1200" baseline="0" dirty="0">
                <a:solidFill>
                  <a:schemeClr val="tx1"/>
                </a:solidFill>
                <a:latin typeface="Arial" pitchFamily="34" charset="0"/>
                <a:ea typeface="+mn-ea"/>
                <a:cs typeface="Arial" pitchFamily="34" charset="0"/>
              </a:rPr>
              <a:t>© Copyright - E' vietata ogni forma di riproduzione</a:t>
            </a:r>
            <a:endParaRPr lang="it-IT" altLang="it-IT" sz="800" b="0" i="1" dirty="0"/>
          </a:p>
        </p:txBody>
      </p:sp>
    </p:spTree>
  </p:cSld>
  <p:clrMap bg1="lt1" tx1="dk1" bg2="lt2" tx2="dk2" accent1="accent1" accent2="accent2" accent3="accent3" accent4="accent4" accent5="accent5" accent6="accent6" hlink="hlink" folHlink="folHlink"/>
  <p:sldLayoutIdLst>
    <p:sldLayoutId id="2147483711" r:id="rId1"/>
    <p:sldLayoutId id="2147483710" r:id="rId2"/>
  </p:sldLayoutIdLst>
  <p:txStyles>
    <p:titleStyle>
      <a:lvl1pPr algn="ctr" rtl="0" eaLnBrk="1" fontAlgn="base" hangingPunct="1">
        <a:spcBef>
          <a:spcPct val="0"/>
        </a:spcBef>
        <a:spcAft>
          <a:spcPct val="0"/>
        </a:spcAft>
        <a:defRPr sz="3000" kern="1200">
          <a:solidFill>
            <a:schemeClr val="tx2"/>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000">
          <a:solidFill>
            <a:schemeClr val="tx2"/>
          </a:solidFill>
          <a:latin typeface="Arial" pitchFamily="34" charset="0"/>
          <a:cs typeface="Arial" pitchFamily="34" charset="0"/>
        </a:defRPr>
      </a:lvl2pPr>
      <a:lvl3pPr algn="ctr" rtl="0" eaLnBrk="1" fontAlgn="base" hangingPunct="1">
        <a:spcBef>
          <a:spcPct val="0"/>
        </a:spcBef>
        <a:spcAft>
          <a:spcPct val="0"/>
        </a:spcAft>
        <a:defRPr sz="3000">
          <a:solidFill>
            <a:schemeClr val="tx2"/>
          </a:solidFill>
          <a:latin typeface="Arial" pitchFamily="34" charset="0"/>
          <a:cs typeface="Arial" pitchFamily="34" charset="0"/>
        </a:defRPr>
      </a:lvl3pPr>
      <a:lvl4pPr algn="ctr" rtl="0" eaLnBrk="1" fontAlgn="base" hangingPunct="1">
        <a:spcBef>
          <a:spcPct val="0"/>
        </a:spcBef>
        <a:spcAft>
          <a:spcPct val="0"/>
        </a:spcAft>
        <a:defRPr sz="3000">
          <a:solidFill>
            <a:schemeClr val="tx2"/>
          </a:solidFill>
          <a:latin typeface="Arial" pitchFamily="34" charset="0"/>
          <a:cs typeface="Arial" pitchFamily="34" charset="0"/>
        </a:defRPr>
      </a:lvl4pPr>
      <a:lvl5pPr algn="ctr" rtl="0" eaLnBrk="1" fontAlgn="base" hangingPunct="1">
        <a:spcBef>
          <a:spcPct val="0"/>
        </a:spcBef>
        <a:spcAft>
          <a:spcPct val="0"/>
        </a:spcAft>
        <a:defRPr sz="3000">
          <a:solidFill>
            <a:schemeClr val="tx2"/>
          </a:solidFill>
          <a:latin typeface="Arial" pitchFamily="34" charset="0"/>
          <a:cs typeface="Arial" pitchFamily="34" charset="0"/>
        </a:defRPr>
      </a:lvl5pPr>
      <a:lvl6pPr marL="457200" algn="l" rtl="0" eaLnBrk="1" fontAlgn="base" hangingPunct="1">
        <a:spcBef>
          <a:spcPct val="0"/>
        </a:spcBef>
        <a:spcAft>
          <a:spcPct val="0"/>
        </a:spcAft>
        <a:defRPr sz="3000">
          <a:solidFill>
            <a:schemeClr val="tx2"/>
          </a:solidFill>
          <a:latin typeface="Arial" pitchFamily="34" charset="0"/>
          <a:cs typeface="Arial" pitchFamily="34" charset="0"/>
        </a:defRPr>
      </a:lvl6pPr>
      <a:lvl7pPr marL="914400" algn="l" rtl="0" eaLnBrk="1" fontAlgn="base" hangingPunct="1">
        <a:spcBef>
          <a:spcPct val="0"/>
        </a:spcBef>
        <a:spcAft>
          <a:spcPct val="0"/>
        </a:spcAft>
        <a:defRPr sz="3000">
          <a:solidFill>
            <a:schemeClr val="tx2"/>
          </a:solidFill>
          <a:latin typeface="Arial" pitchFamily="34" charset="0"/>
          <a:cs typeface="Arial" pitchFamily="34" charset="0"/>
        </a:defRPr>
      </a:lvl7pPr>
      <a:lvl8pPr marL="1371600" algn="l" rtl="0" eaLnBrk="1" fontAlgn="base" hangingPunct="1">
        <a:spcBef>
          <a:spcPct val="0"/>
        </a:spcBef>
        <a:spcAft>
          <a:spcPct val="0"/>
        </a:spcAft>
        <a:defRPr sz="3000">
          <a:solidFill>
            <a:schemeClr val="tx2"/>
          </a:solidFill>
          <a:latin typeface="Arial" pitchFamily="34" charset="0"/>
          <a:cs typeface="Arial" pitchFamily="34" charset="0"/>
        </a:defRPr>
      </a:lvl8pPr>
      <a:lvl9pPr marL="1828800" algn="l" rtl="0" eaLnBrk="1" fontAlgn="base" hangingPunct="1">
        <a:spcBef>
          <a:spcPct val="0"/>
        </a:spcBef>
        <a:spcAft>
          <a:spcPct val="0"/>
        </a:spcAft>
        <a:defRPr sz="3000">
          <a:solidFill>
            <a:schemeClr val="tx2"/>
          </a:solidFill>
          <a:latin typeface="Arial" pitchFamily="34" charset="0"/>
          <a:cs typeface="Arial" pitchFamily="34" charset="0"/>
        </a:defRPr>
      </a:lvl9pPr>
    </p:titleStyle>
    <p:bodyStyle>
      <a:lvl1pPr marL="273050" indent="-273050" algn="just" rtl="0" eaLnBrk="1" fontAlgn="base" hangingPunct="1">
        <a:spcBef>
          <a:spcPts val="600"/>
        </a:spcBef>
        <a:spcAft>
          <a:spcPct val="0"/>
        </a:spcAft>
        <a:buClr>
          <a:schemeClr val="accent1"/>
        </a:buClr>
        <a:buSzPct val="76000"/>
        <a:buFont typeface="Wingdings 3" pitchFamily="18" charset="2"/>
        <a:buChar char=""/>
        <a:defRPr sz="2600" kern="1200">
          <a:solidFill>
            <a:schemeClr val="tx1"/>
          </a:solidFill>
          <a:latin typeface="Arial" panose="020B0604020202020204" pitchFamily="34" charset="0"/>
          <a:ea typeface="+mn-ea"/>
          <a:cs typeface="Arial" panose="020B0604020202020204" pitchFamily="34" charset="0"/>
        </a:defRPr>
      </a:lvl1pPr>
      <a:lvl2pPr marL="547688" indent="-273050" algn="just" rtl="0" eaLnBrk="1" fontAlgn="base" hangingPunct="1">
        <a:spcBef>
          <a:spcPts val="500"/>
        </a:spcBef>
        <a:spcAft>
          <a:spcPct val="0"/>
        </a:spcAft>
        <a:buClr>
          <a:schemeClr val="accent2"/>
        </a:buClr>
        <a:buSzPct val="76000"/>
        <a:buFont typeface="Wingdings 3" pitchFamily="18" charset="2"/>
        <a:buChar char=""/>
        <a:defRPr sz="2300" kern="1200">
          <a:solidFill>
            <a:schemeClr val="tx2"/>
          </a:solidFill>
          <a:latin typeface="Arial" panose="020B0604020202020204" pitchFamily="34" charset="0"/>
          <a:ea typeface="+mn-ea"/>
          <a:cs typeface="Arial" panose="020B0604020202020204" pitchFamily="34" charset="0"/>
        </a:defRPr>
      </a:lvl2pPr>
      <a:lvl3pPr marL="822325" indent="-228600" algn="just" rtl="0" eaLnBrk="1" fontAlgn="base" hangingPunct="1">
        <a:spcBef>
          <a:spcPts val="500"/>
        </a:spcBef>
        <a:spcAft>
          <a:spcPct val="0"/>
        </a:spcAft>
        <a:buClr>
          <a:srgbClr val="BCBCBC"/>
        </a:buClr>
        <a:buSzPct val="76000"/>
        <a:buFont typeface="Wingdings 3" pitchFamily="18" charset="2"/>
        <a:buChar char=""/>
        <a:defRPr sz="2000" kern="1200">
          <a:solidFill>
            <a:srgbClr val="7F7F7F"/>
          </a:solidFill>
          <a:latin typeface="Arial" panose="020B0604020202020204" pitchFamily="34" charset="0"/>
          <a:ea typeface="+mn-ea"/>
          <a:cs typeface="Arial" panose="020B0604020202020204" pitchFamily="34" charset="0"/>
        </a:defRPr>
      </a:lvl3pPr>
      <a:lvl4pPr marL="1096963" indent="-228600" algn="just" rtl="0" eaLnBrk="1" fontAlgn="base" hangingPunct="1">
        <a:spcBef>
          <a:spcPts val="400"/>
        </a:spcBef>
        <a:spcAft>
          <a:spcPct val="0"/>
        </a:spcAft>
        <a:buClr>
          <a:srgbClr val="8BA2B4"/>
        </a:buClr>
        <a:buSzPct val="70000"/>
        <a:buFont typeface="Wingdings" pitchFamily="2" charset="2"/>
        <a:buChar char=""/>
        <a:defRPr kern="1200">
          <a:solidFill>
            <a:srgbClr val="7F7F7F"/>
          </a:solidFill>
          <a:latin typeface="Arial" panose="020B0604020202020204" pitchFamily="34" charset="0"/>
          <a:ea typeface="+mn-ea"/>
          <a:cs typeface="Arial" panose="020B0604020202020204" pitchFamily="34" charset="0"/>
        </a:defRPr>
      </a:lvl4pPr>
      <a:lvl5pPr marL="1371600" indent="-228600" algn="just" rtl="0" eaLnBrk="1" fontAlgn="base" hangingPunct="1">
        <a:spcBef>
          <a:spcPts val="300"/>
        </a:spcBef>
        <a:spcAft>
          <a:spcPct val="0"/>
        </a:spcAft>
        <a:buClr>
          <a:schemeClr val="accent2"/>
        </a:buClr>
        <a:buSzPct val="70000"/>
        <a:buFont typeface="Wingdings" pitchFamily="2" charset="2"/>
        <a:buChar char=""/>
        <a:defRPr sz="1600" kern="1200">
          <a:solidFill>
            <a:srgbClr val="7F7F7F"/>
          </a:solidFill>
          <a:latin typeface="Arial" panose="020B0604020202020204" pitchFamily="34" charset="0"/>
          <a:ea typeface="+mn-ea"/>
          <a:cs typeface="Arial" panose="020B0604020202020204" pitchFamily="34"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deiurecriminalibus.altervista.org/dei-delitti-contro-l-amministrazione-della-giustizia/"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600" dirty="0">
                <a:solidFill>
                  <a:srgbClr val="666699"/>
                </a:solidFill>
              </a:rPr>
              <a:t> </a:t>
            </a:r>
            <a:r>
              <a:rPr lang="it-IT" altLang="it-IT" sz="3200" dirty="0">
                <a:solidFill>
                  <a:srgbClr val="666699"/>
                </a:solidFill>
                <a:latin typeface="Times New Roman" panose="02020603050405020304" pitchFamily="18" charset="0"/>
                <a:cs typeface="Times New Roman" panose="02020603050405020304" pitchFamily="18" charset="0"/>
              </a:rPr>
              <a:t>ANTICORRUZIONE, TRASPARENZA E INTEGRITA’</a:t>
            </a:r>
          </a:p>
          <a:p>
            <a:pPr algn="ctr" eaLnBrk="1" hangingPunct="1">
              <a:spcBef>
                <a:spcPct val="0"/>
              </a:spcBef>
              <a:buClrTx/>
              <a:buSzTx/>
              <a:buFontTx/>
              <a:buNone/>
            </a:pPr>
            <a:endParaRPr lang="it-IT" altLang="it-IT" sz="3200" dirty="0">
              <a:solidFill>
                <a:srgbClr val="666699"/>
              </a:solidFill>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r>
              <a:rPr lang="it-IT" altLang="it-IT" sz="3200" dirty="0">
                <a:solidFill>
                  <a:srgbClr val="666699"/>
                </a:solidFill>
                <a:latin typeface="Times New Roman" panose="02020603050405020304" pitchFamily="18" charset="0"/>
                <a:cs typeface="Times New Roman" panose="02020603050405020304" pitchFamily="18" charset="0"/>
              </a:rPr>
              <a:t>XIV GIORNATA </a:t>
            </a:r>
            <a:endParaRPr lang="it-IT" altLang="it-IT" sz="2000" dirty="0">
              <a:solidFill>
                <a:srgbClr val="666699"/>
              </a:solidFill>
            </a:endParaRP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t>Claudio </a:t>
            </a:r>
            <a:r>
              <a:rPr lang="it-IT" altLang="it-IT" sz="2400" dirty="0" err="1"/>
              <a:t>Galtieri</a:t>
            </a:r>
            <a:endParaRPr lang="it-IT" altLang="it-IT"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 La nozione di pubblico ufficiale (casistica)</a:t>
            </a:r>
          </a:p>
        </p:txBody>
      </p:sp>
      <p:sp>
        <p:nvSpPr>
          <p:cNvPr id="4" name="Rettangolo 3">
            <a:extLst>
              <a:ext uri="{FF2B5EF4-FFF2-40B4-BE49-F238E27FC236}">
                <a16:creationId xmlns:a16="http://schemas.microsoft.com/office/drawing/2014/main" id="{9704DB35-3A34-4A71-83C7-A87497522F73}"/>
              </a:ext>
            </a:extLst>
          </p:cNvPr>
          <p:cNvSpPr/>
          <p:nvPr/>
        </p:nvSpPr>
        <p:spPr>
          <a:xfrm>
            <a:off x="467544" y="1268760"/>
            <a:ext cx="8256586" cy="3970318"/>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La qualifica di Pubblico Ufficiale è riconosciuta alle seguenti figure professionali : </a:t>
            </a:r>
          </a:p>
          <a:p>
            <a:pPr marL="342900" indent="-342900">
              <a:buAutoNum type="arabicParenR"/>
            </a:pPr>
            <a:r>
              <a:rPr lang="it-IT" b="0" dirty="0">
                <a:latin typeface="Times New Roman" panose="02020603050405020304" pitchFamily="18" charset="0"/>
                <a:cs typeface="Times New Roman" panose="02020603050405020304" pitchFamily="18" charset="0"/>
              </a:rPr>
              <a:t>Soggetti che concorrono a formare o formano la volontà dell’Ente Pubblico ovvero lo rappresentano; </a:t>
            </a:r>
          </a:p>
          <a:p>
            <a:pPr marL="342900" indent="-342900">
              <a:buAutoNum type="arabicParenR"/>
            </a:pPr>
            <a:r>
              <a:rPr lang="it-IT" b="0" dirty="0">
                <a:latin typeface="Times New Roman" panose="02020603050405020304" pitchFamily="18" charset="0"/>
                <a:cs typeface="Times New Roman" panose="02020603050405020304" pitchFamily="18" charset="0"/>
              </a:rPr>
              <a:t>Soggetti muniti di poteri autoritativi, ossia non solo un potere di coercizione, bensì di quell’attività discrezionale svolta nei confronti di soggetti che si trovano su un piano non paritetico rispetto all’autorità (cfr. in tal senso Cass.  11 luglio 1992 n. 181 ); </a:t>
            </a:r>
          </a:p>
          <a:p>
            <a:pPr marL="342900" indent="-342900">
              <a:buAutoNum type="arabicParenR"/>
            </a:pPr>
            <a:r>
              <a:rPr lang="it-IT" b="0" dirty="0">
                <a:latin typeface="Times New Roman" panose="02020603050405020304" pitchFamily="18" charset="0"/>
                <a:cs typeface="Times New Roman" panose="02020603050405020304" pitchFamily="18" charset="0"/>
              </a:rPr>
              <a:t>Soggetti muniti di poteri di certificazione, vale a dire quelle attività di documentazione cui l’ordinamento assegna efficacia probatoria. </a:t>
            </a:r>
          </a:p>
          <a:p>
            <a:r>
              <a:rPr lang="it-IT" b="0" dirty="0">
                <a:latin typeface="Times New Roman" panose="02020603050405020304" pitchFamily="18" charset="0"/>
                <a:cs typeface="Times New Roman" panose="02020603050405020304" pitchFamily="18" charset="0"/>
              </a:rPr>
              <a:t>Secondo l’orientamento giurisprudenziale consolidato rientrano nella categoria del pubblico ufficiale, ad esempio, l’Ufficiale Giudiziario, il Consulente Tecnico d’Ufficio ( CTU ) nominato dal Giudice, l’assistente universitario, l’ispettore sanitario di un ospedale, il consigliere comunale, l’ufficiale sanitario, il dipendente INPS, l’insegnante di scuola pubblica, il notaio.  </a:t>
            </a:r>
          </a:p>
        </p:txBody>
      </p:sp>
    </p:spTree>
    <p:extLst>
      <p:ext uri="{BB962C8B-B14F-4D97-AF65-F5344CB8AC3E}">
        <p14:creationId xmlns:p14="http://schemas.microsoft.com/office/powerpoint/2010/main" val="3893220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803887"/>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Art. 358 Cod. </a:t>
            </a:r>
            <a:r>
              <a:rPr lang="it-IT" sz="2000" dirty="0" err="1">
                <a:latin typeface="Times New Roman" panose="02020603050405020304" pitchFamily="18" charset="0"/>
                <a:cs typeface="Times New Roman" panose="02020603050405020304" pitchFamily="18" charset="0"/>
              </a:rPr>
              <a:t>pen</a:t>
            </a:r>
            <a:r>
              <a:rPr lang="it-IT" sz="2000" dirty="0">
                <a:latin typeface="Times New Roman" panose="02020603050405020304" pitchFamily="18" charset="0"/>
                <a:cs typeface="Times New Roman" panose="02020603050405020304" pitchFamily="18" charset="0"/>
              </a:rPr>
              <a:t>.:</a:t>
            </a:r>
          </a:p>
          <a:p>
            <a:pPr marL="0" indent="0">
              <a:buNone/>
            </a:pPr>
            <a:r>
              <a:rPr lang="it-IT" sz="1600" dirty="0">
                <a:latin typeface="Times New Roman" panose="02020603050405020304" pitchFamily="18" charset="0"/>
                <a:cs typeface="Times New Roman" panose="02020603050405020304" pitchFamily="18" charset="0"/>
              </a:rPr>
              <a:t>«Agli effetti della legge penale, sono incaricati di un pubblico servizio coloro i quali, a qualunque titolo, prestano un pubblico servizio.</a:t>
            </a:r>
          </a:p>
          <a:p>
            <a:pPr marL="0" indent="0">
              <a:buNone/>
            </a:pPr>
            <a:r>
              <a:rPr lang="it-IT" sz="1600" dirty="0">
                <a:latin typeface="Times New Roman" panose="02020603050405020304" pitchFamily="18" charset="0"/>
                <a:cs typeface="Times New Roman" panose="02020603050405020304" pitchFamily="18" charset="0"/>
              </a:rPr>
              <a:t>Per pubblico servizio deve intendersi un’attività disciplinata nelle stesse forme della pubblica funzione, ma caratterizzata dalla mancanza dei poteri tipici di quest’ultima, e con esclusione dello svolgimento di semplici mansioni di ordine e della prestazione di opera meramente materiale».</a:t>
            </a:r>
          </a:p>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r>
              <a:rPr lang="it-IT" sz="1600" dirty="0">
                <a:latin typeface="Times New Roman" panose="02020603050405020304" pitchFamily="18" charset="0"/>
                <a:cs typeface="Times New Roman" panose="02020603050405020304" pitchFamily="18" charset="0"/>
              </a:rPr>
              <a:t>Per giurisprudenza consolidata sono tali ad esempio gli esattori di una società concessionaria dell'erogazione del gas, gli impiegati degli enti pubblici che prestano la loro collaborazione ai pubblici ufficiali nell'opera da questi espletata, il custode del cimitero, la guardia giurata che conduca un furgone portavalori, i presentatori-conduttori delle trasmissioni televisive.</a:t>
            </a:r>
          </a:p>
          <a:p>
            <a:pPr marL="0" indent="0">
              <a:buNone/>
            </a:pPr>
            <a:r>
              <a:rPr lang="it-IT" sz="1600" dirty="0">
                <a:latin typeface="Times New Roman" panose="02020603050405020304" pitchFamily="18" charset="0"/>
                <a:cs typeface="Times New Roman" panose="02020603050405020304" pitchFamily="18" charset="0"/>
              </a:rPr>
              <a:t>Secondo la giurisprudenza di merito anche i tabaccai rientrano nella nozione di «incaricato di pubblico servizio», in quanto: «I tabaccai, per la funzione accertativa e certificativa loro demandata nello specifico ambito, svolgono la funzione di incaricati di pubblico servizio, in quanto, in virtù della delegazione amministrativa, subentrano nella posizione della Pubblica Amministrazione per le incombenze loro affidate e svolgono mansioni che ineriscono direttamente al corretto e puntuale svolgimento della riscossione stessa.» (Corte App. Palermo 8 luglio 2015 n. 2356)</a:t>
            </a:r>
          </a:p>
          <a:p>
            <a:pPr marL="0" indent="0">
              <a:buNone/>
            </a:pPr>
            <a:endParaRPr lang="it-IT" sz="1600" dirty="0">
              <a:latin typeface="Times New Roman" panose="02020603050405020304" pitchFamily="18" charset="0"/>
              <a:cs typeface="Times New Roman" panose="02020603050405020304" pitchFamily="18" charset="0"/>
            </a:endParaRPr>
          </a:p>
          <a:p>
            <a:pPr lvl="8"/>
            <a:r>
              <a:rPr lang="it-IT" sz="16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40557" y="120402"/>
            <a:ext cx="8256587" cy="666750"/>
          </a:xfrm>
        </p:spPr>
        <p:txBody>
          <a:bodyPr/>
          <a:lstStyle/>
          <a:p>
            <a:r>
              <a:rPr lang="it-IT" sz="2400" b="1" dirty="0">
                <a:latin typeface="Times New Roman" panose="02020603050405020304" pitchFamily="18" charset="0"/>
                <a:cs typeface="Times New Roman" panose="02020603050405020304" pitchFamily="18" charset="0"/>
              </a:rPr>
              <a:t> L’incaricato di pubblico servizio</a:t>
            </a:r>
          </a:p>
        </p:txBody>
      </p:sp>
    </p:spTree>
    <p:extLst>
      <p:ext uri="{BB962C8B-B14F-4D97-AF65-F5344CB8AC3E}">
        <p14:creationId xmlns:p14="http://schemas.microsoft.com/office/powerpoint/2010/main" val="1102254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803887"/>
            <a:ext cx="8229600" cy="4802088"/>
          </a:xfrm>
        </p:spPr>
        <p:txBody>
          <a:bodyPr/>
          <a:lstStyle/>
          <a:p>
            <a:pPr marL="0" indent="0">
              <a:buNone/>
            </a:pPr>
            <a:endParaRPr lang="it-IT" sz="1600" dirty="0">
              <a:latin typeface="Times New Roman" panose="02020603050405020304" pitchFamily="18" charset="0"/>
              <a:cs typeface="Times New Roman" panose="02020603050405020304" pitchFamily="18" charset="0"/>
            </a:endParaRPr>
          </a:p>
          <a:p>
            <a:pPr marL="0" indent="0">
              <a:buNone/>
            </a:pPr>
            <a:r>
              <a:rPr lang="it-IT" sz="1600" dirty="0">
                <a:latin typeface="Times New Roman" panose="02020603050405020304" pitchFamily="18" charset="0"/>
                <a:cs typeface="Times New Roman" panose="02020603050405020304" pitchFamily="18" charset="0"/>
              </a:rPr>
              <a:t>Sono stati considerati incaricati di pubblico servizio soggetti quali i letturisti dei contatori delle società di somministrazione Gas, delle società di Energia Elettrica, dipendenti postali addetti allo smistamento della corrispondenza, dipendenti del Poligrafico dello Stato, Guardie Particolari Giurate che conducono furgoni portavalori. </a:t>
            </a:r>
          </a:p>
          <a:p>
            <a:pPr marL="0" indent="0">
              <a:buNone/>
            </a:pPr>
            <a:r>
              <a:rPr lang="it-IT" sz="1600" dirty="0">
                <a:latin typeface="Times New Roman" panose="02020603050405020304" pitchFamily="18" charset="0"/>
                <a:cs typeface="Times New Roman" panose="02020603050405020304" pitchFamily="18" charset="0"/>
              </a:rPr>
              <a:t>La giurisprudenza recente ha tipizzato anche ulteriori figure riconducibili all’incaricato di pubblico servizio quali ad esempio gli impiegati degli enti pubblici che collaborano con i pubblici ufficiali nell’opera da questi espletata e coloro i quali, pur senza formale investitura, esplicano di fatto un servizio pubblico, in ragione della connessione dell’attività con la funzione pubblica  (Cass. 30177/2013 ), gli agenti della riscossione delle tasse automobilistiche ( Cass. 28424/2013 ), il personale dipendente degli istituti scolastici diversi dai docenti e dai collaboratori amministrativi (bidelli) in quanto, come sostiene giurisprudenza prevalente oltre ai compiti materiali tipici del profilo lavorativo posseduto (pulizia aule e manutenzione dell’istituto) collaborano con il dirigente scolastico, con il personale docente e non docente in attività riguardanti la sicurezza dell’edificio (Cass. 4814/1993), gli operatori degli uffici della motorizzazione in ragione delle competenze tecniche ed intellettuali richieste per l’espletamento del servizio  (Cass. 2233/2001).</a:t>
            </a:r>
          </a:p>
          <a:p>
            <a:pPr marL="0" indent="0">
              <a:buNone/>
            </a:pPr>
            <a:r>
              <a:rPr lang="it-IT" sz="1600" dirty="0"/>
              <a:t>  </a:t>
            </a:r>
            <a:endParaRPr lang="it-IT" sz="16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40557" y="120402"/>
            <a:ext cx="8256587" cy="666750"/>
          </a:xfrm>
        </p:spPr>
        <p:txBody>
          <a:bodyPr/>
          <a:lstStyle/>
          <a:p>
            <a:r>
              <a:rPr lang="it-IT" sz="2400" b="1" dirty="0">
                <a:latin typeface="Times New Roman" panose="02020603050405020304" pitchFamily="18" charset="0"/>
                <a:cs typeface="Times New Roman" panose="02020603050405020304" pitchFamily="18" charset="0"/>
              </a:rPr>
              <a:t> La nozione di incaricato di pubblico servizio (casistica)</a:t>
            </a:r>
          </a:p>
        </p:txBody>
      </p:sp>
    </p:spTree>
    <p:extLst>
      <p:ext uri="{BB962C8B-B14F-4D97-AF65-F5344CB8AC3E}">
        <p14:creationId xmlns:p14="http://schemas.microsoft.com/office/powerpoint/2010/main" val="1668350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803887"/>
            <a:ext cx="8229600" cy="4802088"/>
          </a:xfrm>
        </p:spPr>
        <p:txBody>
          <a:bodyPr/>
          <a:lstStyle/>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Art. 359 Cod. </a:t>
            </a:r>
            <a:r>
              <a:rPr lang="it-IT" sz="1800" dirty="0" err="1">
                <a:latin typeface="Times New Roman" panose="02020603050405020304" pitchFamily="18" charset="0"/>
                <a:cs typeface="Times New Roman" panose="02020603050405020304" pitchFamily="18" charset="0"/>
              </a:rPr>
              <a:t>pen</a:t>
            </a:r>
            <a:r>
              <a:rPr lang="it-IT" sz="1800" dirty="0">
                <a:latin typeface="Times New Roman" panose="02020603050405020304" pitchFamily="18" charset="0"/>
                <a:cs typeface="Times New Roman" panose="02020603050405020304" pitchFamily="18" charset="0"/>
              </a:rPr>
              <a:t>.:</a:t>
            </a:r>
          </a:p>
          <a:p>
            <a:pPr marL="0" indent="0">
              <a:buNone/>
            </a:pPr>
            <a:r>
              <a:rPr lang="it-IT" sz="1800" dirty="0">
                <a:latin typeface="Times New Roman" panose="02020603050405020304" pitchFamily="18" charset="0"/>
                <a:cs typeface="Times New Roman" panose="02020603050405020304" pitchFamily="18" charset="0"/>
              </a:rPr>
              <a:t>«Agli effetti della legge penale, sono persone che esercitano un servizio di pubblica necessità:</a:t>
            </a:r>
          </a:p>
          <a:p>
            <a:pPr marL="342900" indent="-342900">
              <a:buAutoNum type="arabicParenR"/>
            </a:pPr>
            <a:r>
              <a:rPr lang="it-IT" sz="1800" dirty="0">
                <a:latin typeface="Times New Roman" panose="02020603050405020304" pitchFamily="18" charset="0"/>
                <a:cs typeface="Times New Roman" panose="02020603050405020304" pitchFamily="18" charset="0"/>
              </a:rPr>
              <a:t>i privati che esercitano professioni forensi o sanitarie,  altre professioni il cui esercizio sia per lege vietato senza una speciale abilitazione dello Stato quando dell’opera di essi il pubblico sia per legge obbligato a valersi;</a:t>
            </a:r>
          </a:p>
          <a:p>
            <a:pPr marL="342900" indent="-342900">
              <a:buAutoNum type="arabicParenR"/>
            </a:pPr>
            <a:r>
              <a:rPr lang="it-IT" sz="1800" dirty="0">
                <a:latin typeface="Times New Roman" panose="02020603050405020304" pitchFamily="18" charset="0"/>
                <a:cs typeface="Times New Roman" panose="02020603050405020304" pitchFamily="18" charset="0"/>
              </a:rPr>
              <a:t>i privati che, non esercitando una pubblica funzione, né prestando un pubblico servizio, adempiono un servizio dichiarato di pubblica necessità mediante un atto della pubblica Amministrazione. </a:t>
            </a:r>
          </a:p>
          <a:p>
            <a:pPr marL="342900" indent="-342900">
              <a:buAutoNum type="arabicParenR"/>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La Cassazione talvolta comprende nella figura dell’esercente un servizio di pubblica necessità gli «ausiliari del traffico», che possono rientrare nella figura dell’incaricato di pubblico servizio quando procedono all’accertamento ed alla contestazione delle contravvenzioni  (14 gennaio 2009 n. 7496; contra 5 luglio 2006 n. 38877).</a:t>
            </a:r>
          </a:p>
          <a:p>
            <a:pPr marL="0" indent="0">
              <a:buNone/>
            </a:pPr>
            <a:r>
              <a:rPr lang="it-IT" sz="18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40557" y="120402"/>
            <a:ext cx="8256587" cy="666750"/>
          </a:xfrm>
        </p:spPr>
        <p:txBody>
          <a:bodyPr/>
          <a:lstStyle/>
          <a:p>
            <a:r>
              <a:rPr lang="it-IT" sz="2400" b="1" dirty="0">
                <a:latin typeface="Times New Roman" panose="02020603050405020304" pitchFamily="18" charset="0"/>
                <a:cs typeface="Times New Roman" panose="02020603050405020304" pitchFamily="18" charset="0"/>
              </a:rPr>
              <a:t>Persone esercenti un servizio di pubblica necessità</a:t>
            </a:r>
          </a:p>
        </p:txBody>
      </p:sp>
    </p:spTree>
    <p:extLst>
      <p:ext uri="{BB962C8B-B14F-4D97-AF65-F5344CB8AC3E}">
        <p14:creationId xmlns:p14="http://schemas.microsoft.com/office/powerpoint/2010/main" val="2047403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803887"/>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endParaRPr lang="it-IT" sz="1600" dirty="0">
              <a:latin typeface="Times New Roman" panose="02020603050405020304" pitchFamily="18" charset="0"/>
              <a:cs typeface="Times New Roman" panose="02020603050405020304" pitchFamily="18" charset="0"/>
            </a:endParaRPr>
          </a:p>
          <a:p>
            <a:pPr marL="0" indent="0">
              <a:buNone/>
            </a:pPr>
            <a:r>
              <a:rPr lang="it-IT" sz="1600" dirty="0">
                <a:latin typeface="Times New Roman" panose="02020603050405020304" pitchFamily="18" charset="0"/>
                <a:cs typeface="Times New Roman" panose="02020603050405020304" pitchFamily="18" charset="0"/>
              </a:rPr>
              <a:t>La Cassazione ha distinto le due figure affermando che nel servizio di pubblica necessità, l‘attività del privato agevola soltanto quella della Pubblica Amministrazione, mentre nel pubblico servizio l’attività del privato è preordinata a raggiungere un fine fatto proprio dalla Pubblica Amministrazione. </a:t>
            </a:r>
          </a:p>
          <a:p>
            <a:pPr marL="0" indent="0">
              <a:buNone/>
            </a:pPr>
            <a:r>
              <a:rPr lang="it-IT" sz="1600" dirty="0">
                <a:latin typeface="Times New Roman" panose="02020603050405020304" pitchFamily="18" charset="0"/>
                <a:cs typeface="Times New Roman" panose="02020603050405020304" pitchFamily="18" charset="0"/>
              </a:rPr>
              <a:t>La dottrina prevalente, invece, preferisce fondare la distinzione sulla diversa natura giuridica dell’atto che legittima l‘esercizio dell’attività: quando il privato agisce in base ad una “concessione”, si è in presenza di un pubblico servizio mentre quando l’attività è svolta  in base ad un’autorizzazione si è in presenza di un servizio di pubblica necessità. La nozione di esercente un servizio di pubblica necessità ha quindi un carattere “residuale” in quanto è attribuibile solo a chi non eserciti, alla stregua degli artt. 357 e 358 c. p., una pubblica funzione o un pubblico servizio.</a:t>
            </a:r>
          </a:p>
          <a:p>
            <a:pPr marL="0" indent="0">
              <a:buNone/>
            </a:pPr>
            <a:r>
              <a:rPr lang="it-IT" sz="1600" dirty="0">
                <a:latin typeface="Times New Roman" panose="02020603050405020304" pitchFamily="18" charset="0"/>
                <a:cs typeface="Times New Roman" panose="02020603050405020304" pitchFamily="18" charset="0"/>
              </a:rPr>
              <a:t>Ad esempio, il medico che presta la sua opera libero-professionale in una casa di cura convenzionata  è considerato pubblico ufficiale, in quanto partecipe alle pubbliche funzioni che l’A.S.L. svolge per il tramite della sua struttura privata mentre tale non è quando  visita il paziente presso il suo studio privato.  </a:t>
            </a:r>
          </a:p>
        </p:txBody>
      </p:sp>
      <p:sp>
        <p:nvSpPr>
          <p:cNvPr id="3" name="Titolo 2"/>
          <p:cNvSpPr>
            <a:spLocks noGrp="1"/>
          </p:cNvSpPr>
          <p:nvPr>
            <p:ph type="title"/>
          </p:nvPr>
        </p:nvSpPr>
        <p:spPr>
          <a:xfrm>
            <a:off x="440557" y="120402"/>
            <a:ext cx="8256587" cy="666750"/>
          </a:xfrm>
        </p:spPr>
        <p:txBody>
          <a:bodyPr/>
          <a:lstStyle/>
          <a:p>
            <a:r>
              <a:rPr lang="it-IT" sz="2400" b="1" dirty="0">
                <a:latin typeface="Times New Roman" panose="02020603050405020304" pitchFamily="18" charset="0"/>
                <a:cs typeface="Times New Roman" panose="02020603050405020304" pitchFamily="18" charset="0"/>
              </a:rPr>
              <a:t>Incaricato di pubblico servizio ed esercente un servizio di pubblica necessità</a:t>
            </a:r>
          </a:p>
        </p:txBody>
      </p:sp>
    </p:spTree>
    <p:extLst>
      <p:ext uri="{BB962C8B-B14F-4D97-AF65-F5344CB8AC3E}">
        <p14:creationId xmlns:p14="http://schemas.microsoft.com/office/powerpoint/2010/main" val="2962806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803887"/>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Art. 360 Cod. </a:t>
            </a:r>
            <a:r>
              <a:rPr lang="it-IT" sz="1800" dirty="0" err="1">
                <a:latin typeface="Times New Roman" panose="02020603050405020304" pitchFamily="18" charset="0"/>
                <a:cs typeface="Times New Roman" panose="02020603050405020304" pitchFamily="18" charset="0"/>
              </a:rPr>
              <a:t>pen</a:t>
            </a:r>
            <a:r>
              <a:rPr lang="it-IT" sz="1800" dirty="0">
                <a:latin typeface="Times New Roman" panose="02020603050405020304" pitchFamily="18" charset="0"/>
                <a:cs typeface="Times New Roman" panose="02020603050405020304" pitchFamily="18" charset="0"/>
              </a:rPr>
              <a:t>.:</a:t>
            </a:r>
          </a:p>
          <a:p>
            <a:pPr marL="0" indent="0">
              <a:buNone/>
            </a:pPr>
            <a:r>
              <a:rPr lang="it-IT" sz="1800" dirty="0">
                <a:latin typeface="Times New Roman" panose="02020603050405020304" pitchFamily="18" charset="0"/>
                <a:cs typeface="Times New Roman" panose="02020603050405020304" pitchFamily="18" charset="0"/>
              </a:rPr>
              <a:t>«Quando la legge considera la qualità di pubblico ufficiale o di incaricato di un pubblico servizio, o di esercente un servizio di pubblica necessità, come elemento costitutivo oc come circostanza aggravante di un reato, la cessazione di tale qualità, nel momento in cui il reato è commesso, non esclude la esistenza di questo né la circostanza aggravante, se il fatto si riferisce all’ufficio o al servizio esercitato».</a:t>
            </a: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endParaRPr lang="it-IT" sz="18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40557" y="120402"/>
            <a:ext cx="8256587" cy="666750"/>
          </a:xfrm>
        </p:spPr>
        <p:txBody>
          <a:bodyPr/>
          <a:lstStyle/>
          <a:p>
            <a:r>
              <a:rPr lang="it-IT" sz="2400" b="1" dirty="0">
                <a:latin typeface="Times New Roman" panose="02020603050405020304" pitchFamily="18" charset="0"/>
                <a:cs typeface="Times New Roman" panose="02020603050405020304" pitchFamily="18" charset="0"/>
              </a:rPr>
              <a:t>La cessazione della qualità di pubblico ufficiale</a:t>
            </a:r>
          </a:p>
        </p:txBody>
      </p:sp>
    </p:spTree>
    <p:extLst>
      <p:ext uri="{BB962C8B-B14F-4D97-AF65-F5344CB8AC3E}">
        <p14:creationId xmlns:p14="http://schemas.microsoft.com/office/powerpoint/2010/main" val="1068614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395537" y="200515"/>
            <a:ext cx="8256587" cy="666750"/>
          </a:xfrm>
        </p:spPr>
        <p:txBody>
          <a:bodyPr/>
          <a:lstStyle/>
          <a:p>
            <a:r>
              <a:rPr lang="it-IT" sz="2400" b="1" dirty="0">
                <a:latin typeface="Times New Roman" panose="02020603050405020304" pitchFamily="18" charset="0"/>
                <a:cs typeface="Times New Roman" panose="02020603050405020304" pitchFamily="18" charset="0"/>
              </a:rPr>
              <a:t> Il peculato</a:t>
            </a:r>
          </a:p>
        </p:txBody>
      </p:sp>
      <p:sp>
        <p:nvSpPr>
          <p:cNvPr id="4" name="Rettangolo 3">
            <a:extLst>
              <a:ext uri="{FF2B5EF4-FFF2-40B4-BE49-F238E27FC236}">
                <a16:creationId xmlns:a16="http://schemas.microsoft.com/office/drawing/2014/main" id="{A19C8D0F-C2EC-420B-ADB8-91E6B6D0B7E0}"/>
              </a:ext>
            </a:extLst>
          </p:cNvPr>
          <p:cNvSpPr/>
          <p:nvPr/>
        </p:nvSpPr>
        <p:spPr>
          <a:xfrm>
            <a:off x="446856" y="1268760"/>
            <a:ext cx="8229600" cy="3693319"/>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Art. 314 </a:t>
            </a:r>
            <a:r>
              <a:rPr lang="it-IT" b="0" dirty="0" err="1">
                <a:latin typeface="Times New Roman" panose="02020603050405020304" pitchFamily="18" charset="0"/>
                <a:cs typeface="Times New Roman" panose="02020603050405020304" pitchFamily="18" charset="0"/>
              </a:rPr>
              <a:t>Cod.pen</a:t>
            </a:r>
            <a:r>
              <a:rPr lang="it-IT" b="0" dirty="0">
                <a:latin typeface="Times New Roman" panose="02020603050405020304" pitchFamily="18" charset="0"/>
                <a:cs typeface="Times New Roman" panose="02020603050405020304" pitchFamily="18" charset="0"/>
              </a:rPr>
              <a:t>.: «Il pubblico ufficiale o l'incaricato di pubblico servizio,</a:t>
            </a:r>
          </a:p>
          <a:p>
            <a:r>
              <a:rPr lang="it-IT" b="0" dirty="0">
                <a:latin typeface="Times New Roman" panose="02020603050405020304" pitchFamily="18" charset="0"/>
                <a:cs typeface="Times New Roman" panose="02020603050405020304" pitchFamily="18" charset="0"/>
              </a:rPr>
              <a:t>che, avendo per ragione del suo ufficio o servizio il possesso o comunque la disponibilità di denaro o di altra cosa mobile altrui, se ne appropria, è punito con la reclusione da quattro anni a dieci anni e sei mesi.</a:t>
            </a:r>
          </a:p>
          <a:p>
            <a:r>
              <a:rPr lang="it-IT" b="0" dirty="0">
                <a:latin typeface="Times New Roman" panose="02020603050405020304" pitchFamily="18" charset="0"/>
                <a:cs typeface="Times New Roman" panose="02020603050405020304" pitchFamily="18" charset="0"/>
              </a:rPr>
              <a:t>Si applica la pena della reclusione da sei mesi a tre anni quando il colpevole ha agito al solo scopo di fare uso momentaneo della cosa, e questa, dopo l'uso</a:t>
            </a:r>
          </a:p>
          <a:p>
            <a:r>
              <a:rPr lang="it-IT" b="0" dirty="0">
                <a:latin typeface="Times New Roman" panose="02020603050405020304" pitchFamily="18" charset="0"/>
                <a:cs typeface="Times New Roman" panose="02020603050405020304" pitchFamily="18" charset="0"/>
              </a:rPr>
              <a:t>momentaneo, è stata immediatamente restituita.»</a:t>
            </a:r>
          </a:p>
          <a:p>
            <a:endParaRPr lang="it-IT" b="0"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r>
              <a:rPr lang="it-IT" b="0" dirty="0">
                <a:latin typeface="Times New Roman" panose="02020603050405020304" pitchFamily="18" charset="0"/>
                <a:cs typeface="Times New Roman" panose="02020603050405020304" pitchFamily="18" charset="0"/>
              </a:rPr>
              <a:t>E‘ considerato un reato </a:t>
            </a:r>
            <a:r>
              <a:rPr lang="it-IT" b="0" dirty="0" err="1">
                <a:latin typeface="Times New Roman" panose="02020603050405020304" pitchFamily="18" charset="0"/>
                <a:cs typeface="Times New Roman" panose="02020603050405020304" pitchFamily="18" charset="0"/>
              </a:rPr>
              <a:t>plurioffensivo</a:t>
            </a:r>
            <a:r>
              <a:rPr lang="it-IT" b="0" dirty="0">
                <a:latin typeface="Times New Roman" panose="02020603050405020304" pitchFamily="18" charset="0"/>
                <a:cs typeface="Times New Roman" panose="02020603050405020304" pitchFamily="18" charset="0"/>
              </a:rPr>
              <a:t> in quanto oggetto specifico della tutela penale è non solo la tutela del regolare funzionamento e del prestigio degli Enti pubblici, ma anche quello di impedire danni patrimoniali alla  pubblica amministrazione.</a:t>
            </a:r>
            <a:endParaRPr lang="it-IT"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049979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 Il peculato proprio ed il peculato d’uso</a:t>
            </a:r>
          </a:p>
        </p:txBody>
      </p:sp>
      <p:sp>
        <p:nvSpPr>
          <p:cNvPr id="4" name="Rettangolo 3">
            <a:extLst>
              <a:ext uri="{FF2B5EF4-FFF2-40B4-BE49-F238E27FC236}">
                <a16:creationId xmlns:a16="http://schemas.microsoft.com/office/drawing/2014/main" id="{2C000E04-6334-490D-A21D-CD103131B65F}"/>
              </a:ext>
            </a:extLst>
          </p:cNvPr>
          <p:cNvSpPr/>
          <p:nvPr/>
        </p:nvSpPr>
        <p:spPr>
          <a:xfrm>
            <a:off x="467544" y="1268759"/>
            <a:ext cx="8208912" cy="2031325"/>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L’art. 314 Cod. </a:t>
            </a:r>
            <a:r>
              <a:rPr lang="it-IT" b="0" dirty="0" err="1">
                <a:latin typeface="Times New Roman" panose="02020603050405020304" pitchFamily="18" charset="0"/>
                <a:cs typeface="Times New Roman" panose="02020603050405020304" pitchFamily="18" charset="0"/>
              </a:rPr>
              <a:t>pen</a:t>
            </a:r>
            <a:r>
              <a:rPr lang="it-IT" b="0" dirty="0">
                <a:latin typeface="Times New Roman" panose="02020603050405020304" pitchFamily="18" charset="0"/>
                <a:cs typeface="Times New Roman" panose="02020603050405020304" pitchFamily="18" charset="0"/>
              </a:rPr>
              <a:t>. distingue tra:</a:t>
            </a:r>
          </a:p>
          <a:p>
            <a:r>
              <a:rPr lang="it-IT" b="0" dirty="0">
                <a:latin typeface="Times New Roman" panose="02020603050405020304" pitchFamily="18" charset="0"/>
                <a:cs typeface="Times New Roman" panose="02020603050405020304" pitchFamily="18" charset="0"/>
              </a:rPr>
              <a:t>-  Peculato proprio: elemento oggettivo è l’appropriazione, in violazione del vincolo d’uso del bene. E’ sufficiente il dolo generico o intenzionale</a:t>
            </a:r>
          </a:p>
          <a:p>
            <a:pPr marL="285750" indent="-285750">
              <a:buFontTx/>
              <a:buChar char="-"/>
            </a:pPr>
            <a:r>
              <a:rPr lang="it-IT" b="0" dirty="0">
                <a:latin typeface="Times New Roman" panose="02020603050405020304" pitchFamily="18" charset="0"/>
                <a:cs typeface="Times New Roman" panose="02020603050405020304" pitchFamily="18" charset="0"/>
              </a:rPr>
              <a:t>Peculato d’uso: la condotta rilevante è l’uso momentaneo della cosa ed è richiesto il dolo specifico. </a:t>
            </a:r>
          </a:p>
          <a:p>
            <a:r>
              <a:rPr lang="it-IT" b="0" dirty="0">
                <a:latin typeface="Times New Roman" panose="02020603050405020304" pitchFamily="18" charset="0"/>
                <a:cs typeface="Times New Roman" panose="02020603050405020304" pitchFamily="18" charset="0"/>
              </a:rPr>
              <a:t>     La circostanza che l’uso sia solo momentaneo non costituisce un’attenuante ma determina una autonoma figura delittuosa</a:t>
            </a:r>
          </a:p>
        </p:txBody>
      </p:sp>
    </p:spTree>
    <p:extLst>
      <p:ext uri="{BB962C8B-B14F-4D97-AF65-F5344CB8AC3E}">
        <p14:creationId xmlns:p14="http://schemas.microsoft.com/office/powerpoint/2010/main" val="26745942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19869" y="19050"/>
            <a:ext cx="8256587" cy="666750"/>
          </a:xfrm>
        </p:spPr>
        <p:txBody>
          <a:bodyPr/>
          <a:lstStyle/>
          <a:p>
            <a:r>
              <a:rPr lang="it-IT" sz="2400" b="1" dirty="0">
                <a:latin typeface="Times New Roman" panose="02020603050405020304" pitchFamily="18" charset="0"/>
                <a:cs typeface="Times New Roman" panose="02020603050405020304" pitchFamily="18" charset="0"/>
              </a:rPr>
              <a:t> Il peculato mediante profitto  dell’errore altrui</a:t>
            </a:r>
          </a:p>
        </p:txBody>
      </p:sp>
      <p:sp>
        <p:nvSpPr>
          <p:cNvPr id="4" name="Rettangolo 3">
            <a:extLst>
              <a:ext uri="{FF2B5EF4-FFF2-40B4-BE49-F238E27FC236}">
                <a16:creationId xmlns:a16="http://schemas.microsoft.com/office/drawing/2014/main" id="{2C000E04-6334-490D-A21D-CD103131B65F}"/>
              </a:ext>
            </a:extLst>
          </p:cNvPr>
          <p:cNvSpPr/>
          <p:nvPr/>
        </p:nvSpPr>
        <p:spPr>
          <a:xfrm>
            <a:off x="438726" y="787152"/>
            <a:ext cx="8381746" cy="9510296"/>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Art. 316 Cod. </a:t>
            </a:r>
            <a:r>
              <a:rPr lang="it-IT" b="0" dirty="0" err="1">
                <a:latin typeface="Times New Roman" panose="02020603050405020304" pitchFamily="18" charset="0"/>
                <a:cs typeface="Times New Roman" panose="02020603050405020304" pitchFamily="18" charset="0"/>
              </a:rPr>
              <a:t>pen</a:t>
            </a:r>
            <a:r>
              <a:rPr lang="it-IT" b="0" dirty="0">
                <a:latin typeface="Times New Roman" panose="02020603050405020304" pitchFamily="18" charset="0"/>
                <a:cs typeface="Times New Roman" panose="02020603050405020304" pitchFamily="18" charset="0"/>
              </a:rPr>
              <a:t>.: </a:t>
            </a:r>
          </a:p>
          <a:p>
            <a:r>
              <a:rPr lang="it-IT" b="0" dirty="0">
                <a:latin typeface="Times New Roman" panose="02020603050405020304" pitchFamily="18" charset="0"/>
                <a:cs typeface="Times New Roman" panose="02020603050405020304" pitchFamily="18" charset="0"/>
              </a:rPr>
              <a:t>«Il pubblico ufficiale o l’incaricato di un pubblico servizio, il quale, nell’esercizio delle funzioni o del servizio, giovandosi dell’errore altrui, riceve o ritiene indebitamente, per sé o per un terzo, denaro od altra utilità, è punito con la reclusione da sei mesi a tre anni.»</a:t>
            </a:r>
          </a:p>
          <a:p>
            <a:endParaRPr lang="it-IT" b="0" dirty="0">
              <a:latin typeface="Times New Roman" panose="02020603050405020304" pitchFamily="18" charset="0"/>
              <a:cs typeface="Times New Roman" panose="02020603050405020304" pitchFamily="18" charset="0"/>
            </a:endParaRPr>
          </a:p>
          <a:p>
            <a:r>
              <a:rPr lang="it-IT" b="0" dirty="0">
                <a:latin typeface="Times New Roman" panose="02020603050405020304" pitchFamily="18" charset="0"/>
                <a:cs typeface="Times New Roman" panose="02020603050405020304" pitchFamily="18" charset="0"/>
              </a:rPr>
              <a:t>Il reato si può realizzare attraverso le condotte alternative della ricezione o della ritenzione indebite di denaro o utilità, da parte del pubblico agente, per sé o per un terzo. La ricezione indica l’accettazione, con contestuale appropriazione, della cosa offerta erroneamente dal soggetto passivo. La ritenzione allude invece alla omessa restituzione di quanto ricevuto, nella consapevolezza intervenuta in capo all’autore, successivamente alla ricezione, del suo carattere indebito e, correlativamente, della doverosità della restituzione. Il discrimine tra le due condotte si riflette quindi anche sul profilo soggettivo, e sul momento di acquisizione della consapevolezza, da parte del pubblico agente, del carattere indebito della dazione.  </a:t>
            </a:r>
          </a:p>
          <a:p>
            <a:r>
              <a:rPr lang="it-IT" b="0" dirty="0">
                <a:latin typeface="Times New Roman" panose="02020603050405020304" pitchFamily="18" charset="0"/>
                <a:cs typeface="Times New Roman" panose="02020603050405020304" pitchFamily="18" charset="0"/>
              </a:rPr>
              <a:t>Ai fini dell’art. 316 è quindi necessario, ma anche sufficiente, che il privato corrisponda il denaro o l’utilità al pubblico agente in quanto egli stia contestualmente esercitando la funzione o il servizio pubblici, ovvero, nel caso della ritenzione, che la disponibilità del bene da parte dell’autore dipenda dalla funzione o dal servizio esercitati.</a:t>
            </a:r>
          </a:p>
          <a:p>
            <a:r>
              <a:rPr lang="it-IT" b="0" dirty="0">
                <a:latin typeface="Times New Roman" panose="02020603050405020304" pitchFamily="18" charset="0"/>
                <a:cs typeface="Times New Roman" panose="02020603050405020304" pitchFamily="18" charset="0"/>
              </a:rPr>
              <a:t>  </a:t>
            </a:r>
          </a:p>
          <a:p>
            <a:endParaRPr lang="it-IT" b="0" dirty="0">
              <a:latin typeface="Times New Roman" panose="02020603050405020304" pitchFamily="18" charset="0"/>
              <a:cs typeface="Times New Roman" panose="02020603050405020304" pitchFamily="18" charset="0"/>
            </a:endParaRPr>
          </a:p>
          <a:p>
            <a:endParaRPr lang="it-IT" b="0" dirty="0">
              <a:latin typeface="Times New Roman" panose="02020603050405020304" pitchFamily="18" charset="0"/>
              <a:cs typeface="Times New Roman" panose="02020603050405020304" pitchFamily="18" charset="0"/>
            </a:endParaRPr>
          </a:p>
          <a:p>
            <a:endParaRPr lang="it-IT" b="0" dirty="0">
              <a:latin typeface="Times New Roman" panose="02020603050405020304" pitchFamily="18" charset="0"/>
              <a:cs typeface="Times New Roman" panose="02020603050405020304" pitchFamily="18" charset="0"/>
            </a:endParaRPr>
          </a:p>
          <a:p>
            <a:endParaRPr lang="it-IT" b="0" dirty="0">
              <a:latin typeface="Times New Roman" panose="02020603050405020304" pitchFamily="18" charset="0"/>
              <a:cs typeface="Times New Roman" panose="02020603050405020304" pitchFamily="18" charset="0"/>
            </a:endParaRPr>
          </a:p>
          <a:p>
            <a:endParaRPr lang="it-IT" b="0" dirty="0">
              <a:latin typeface="Times New Roman" panose="02020603050405020304" pitchFamily="18" charset="0"/>
              <a:cs typeface="Times New Roman" panose="02020603050405020304" pitchFamily="18" charset="0"/>
            </a:endParaRPr>
          </a:p>
          <a:p>
            <a:endParaRPr lang="it-IT" b="0" dirty="0">
              <a:latin typeface="Times New Roman" panose="02020603050405020304" pitchFamily="18" charset="0"/>
              <a:cs typeface="Times New Roman" panose="02020603050405020304" pitchFamily="18" charset="0"/>
            </a:endParaRPr>
          </a:p>
          <a:p>
            <a:endParaRPr lang="it-IT" b="0" dirty="0">
              <a:latin typeface="Times New Roman" panose="02020603050405020304" pitchFamily="18" charset="0"/>
              <a:cs typeface="Times New Roman" panose="02020603050405020304" pitchFamily="18" charset="0"/>
            </a:endParaRPr>
          </a:p>
          <a:p>
            <a:endParaRPr lang="it-IT" b="0" dirty="0">
              <a:latin typeface="Times New Roman" panose="02020603050405020304" pitchFamily="18" charset="0"/>
              <a:cs typeface="Times New Roman" panose="02020603050405020304" pitchFamily="18" charset="0"/>
            </a:endParaRPr>
          </a:p>
          <a:p>
            <a:endParaRPr lang="it-IT" b="0" dirty="0">
              <a:latin typeface="Times New Roman" panose="02020603050405020304" pitchFamily="18" charset="0"/>
              <a:cs typeface="Times New Roman" panose="02020603050405020304" pitchFamily="18" charset="0"/>
            </a:endParaRPr>
          </a:p>
          <a:p>
            <a:endParaRPr lang="it-IT" b="0" dirty="0">
              <a:latin typeface="Times New Roman" panose="02020603050405020304" pitchFamily="18" charset="0"/>
              <a:cs typeface="Times New Roman" panose="02020603050405020304" pitchFamily="18" charset="0"/>
            </a:endParaRPr>
          </a:p>
          <a:p>
            <a:endParaRPr lang="it-IT" b="0" dirty="0">
              <a:solidFill>
                <a:srgbClr val="002060"/>
              </a:solidFill>
              <a:latin typeface="Arial-BoldMT"/>
            </a:endParaRPr>
          </a:p>
          <a:p>
            <a:endParaRPr lang="it-IT" b="0" dirty="0">
              <a:solidFill>
                <a:srgbClr val="002060"/>
              </a:solidFill>
              <a:latin typeface="Arial-BoldMT"/>
            </a:endParaRPr>
          </a:p>
          <a:p>
            <a:endParaRPr lang="it-IT" b="0" dirty="0">
              <a:solidFill>
                <a:srgbClr val="002060"/>
              </a:solidFill>
              <a:latin typeface="Arial-BoldMT"/>
            </a:endParaRPr>
          </a:p>
          <a:p>
            <a:endParaRPr lang="it-IT" dirty="0"/>
          </a:p>
        </p:txBody>
      </p:sp>
    </p:spTree>
    <p:extLst>
      <p:ext uri="{BB962C8B-B14F-4D97-AF65-F5344CB8AC3E}">
        <p14:creationId xmlns:p14="http://schemas.microsoft.com/office/powerpoint/2010/main" val="2066634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 Il peculato e il peculato d’uso (casistica)</a:t>
            </a:r>
          </a:p>
        </p:txBody>
      </p:sp>
      <p:sp>
        <p:nvSpPr>
          <p:cNvPr id="4" name="Rettangolo 3">
            <a:extLst>
              <a:ext uri="{FF2B5EF4-FFF2-40B4-BE49-F238E27FC236}">
                <a16:creationId xmlns:a16="http://schemas.microsoft.com/office/drawing/2014/main" id="{57EA0AF1-B16B-476F-AD17-B945E70498A8}"/>
              </a:ext>
            </a:extLst>
          </p:cNvPr>
          <p:cNvSpPr/>
          <p:nvPr/>
        </p:nvSpPr>
        <p:spPr>
          <a:xfrm>
            <a:off x="446855" y="1268760"/>
            <a:ext cx="8266931" cy="3693319"/>
          </a:xfrm>
          <a:prstGeom prst="rect">
            <a:avLst/>
          </a:prstGeom>
        </p:spPr>
        <p:txBody>
          <a:bodyPr wrap="square">
            <a:spAutoFit/>
          </a:bodyPr>
          <a:lstStyle/>
          <a:p>
            <a:r>
              <a:rPr lang="it-IT" b="0" dirty="0">
                <a:solidFill>
                  <a:srgbClr val="000000"/>
                </a:solidFill>
                <a:latin typeface="Times New Roman" panose="02020603050405020304" pitchFamily="18" charset="0"/>
                <a:cs typeface="Times New Roman" panose="02020603050405020304" pitchFamily="18" charset="0"/>
              </a:rPr>
              <a:t>Cass. 49258/2017 - Pubblico ufficiale che ha dato in uso alla figlia la </a:t>
            </a:r>
            <a:r>
              <a:rPr lang="it-IT" b="0" dirty="0" err="1">
                <a:solidFill>
                  <a:srgbClr val="000000"/>
                </a:solidFill>
                <a:latin typeface="Times New Roman" panose="02020603050405020304" pitchFamily="18" charset="0"/>
                <a:cs typeface="Times New Roman" panose="02020603050405020304" pitchFamily="18" charset="0"/>
              </a:rPr>
              <a:t>sim</a:t>
            </a:r>
            <a:r>
              <a:rPr lang="it-IT" b="0" dirty="0">
                <a:solidFill>
                  <a:srgbClr val="000000"/>
                </a:solidFill>
                <a:latin typeface="Times New Roman" panose="02020603050405020304" pitchFamily="18" charset="0"/>
                <a:cs typeface="Times New Roman" panose="02020603050405020304" pitchFamily="18" charset="0"/>
              </a:rPr>
              <a:t> card del telefono di servizio per cui era previsto un plafond forfetario (peculato) </a:t>
            </a:r>
          </a:p>
          <a:p>
            <a:r>
              <a:rPr lang="it-IT" b="0" dirty="0">
                <a:solidFill>
                  <a:srgbClr val="000000"/>
                </a:solidFill>
                <a:latin typeface="Times New Roman" panose="02020603050405020304" pitchFamily="18" charset="0"/>
                <a:cs typeface="Times New Roman" panose="02020603050405020304" pitchFamily="18" charset="0"/>
              </a:rPr>
              <a:t>Cass. 19054/2013 - Uso per fini personali di telefono assegnato per esigenze di ufficio (peculato d’uso).</a:t>
            </a:r>
          </a:p>
          <a:p>
            <a:r>
              <a:rPr lang="it-IT" b="0" dirty="0">
                <a:solidFill>
                  <a:srgbClr val="000000"/>
                </a:solidFill>
                <a:latin typeface="Times New Roman" panose="02020603050405020304" pitchFamily="18" charset="0"/>
                <a:cs typeface="Times New Roman" panose="02020603050405020304" pitchFamily="18" charset="0"/>
              </a:rPr>
              <a:t>Cass. 26297/2017 – Utilizzo del servizio internet per finalità non istituzionali</a:t>
            </a:r>
          </a:p>
          <a:p>
            <a:r>
              <a:rPr lang="it-IT" b="0" dirty="0">
                <a:latin typeface="Times New Roman" panose="02020603050405020304" pitchFamily="18" charset="0"/>
                <a:cs typeface="Times New Roman" panose="02020603050405020304" pitchFamily="18" charset="0"/>
              </a:rPr>
              <a:t>Cass. 50198/2017 – Guardie addette ai controlli che si appropriano di oggetti di</a:t>
            </a:r>
          </a:p>
          <a:p>
            <a:r>
              <a:rPr lang="it-IT" b="0" dirty="0">
                <a:latin typeface="Times New Roman" panose="02020603050405020304" pitchFamily="18" charset="0"/>
                <a:cs typeface="Times New Roman" panose="02020603050405020304" pitchFamily="18" charset="0"/>
              </a:rPr>
              <a:t>modico valore contenuti nei bagagli.</a:t>
            </a:r>
          </a:p>
          <a:p>
            <a:r>
              <a:rPr lang="it-IT" b="0" dirty="0">
                <a:latin typeface="Times New Roman" panose="02020603050405020304" pitchFamily="18" charset="0"/>
                <a:cs typeface="Times New Roman" panose="02020603050405020304" pitchFamily="18" charset="0"/>
              </a:rPr>
              <a:t>Cass. 15854/2016 - Magistrato in trasferta che, dopo aver effettuato l'attività d'ufficio, si trattiene per motivi del tutto personali nel luogo, addebitando le</a:t>
            </a:r>
          </a:p>
          <a:p>
            <a:r>
              <a:rPr lang="it-IT" b="0" dirty="0">
                <a:latin typeface="Times New Roman" panose="02020603050405020304" pitchFamily="18" charset="0"/>
                <a:cs typeface="Times New Roman" panose="02020603050405020304" pitchFamily="18" charset="0"/>
              </a:rPr>
              <a:t>spese all’Ufficio.</a:t>
            </a:r>
            <a:endParaRPr lang="it-IT" b="0" dirty="0">
              <a:solidFill>
                <a:srgbClr val="000000"/>
              </a:solidFill>
              <a:latin typeface="Times New Roman" panose="02020603050405020304" pitchFamily="18" charset="0"/>
              <a:cs typeface="Times New Roman" panose="02020603050405020304" pitchFamily="18" charset="0"/>
            </a:endParaRPr>
          </a:p>
          <a:p>
            <a:endParaRPr lang="it-IT" b="0" dirty="0">
              <a:solidFill>
                <a:srgbClr val="000000"/>
              </a:solidFill>
              <a:latin typeface="ArialMT"/>
            </a:endParaRPr>
          </a:p>
          <a:p>
            <a:endParaRPr lang="it-IT" b="0" dirty="0">
              <a:solidFill>
                <a:srgbClr val="000000"/>
              </a:solidFill>
              <a:latin typeface="ArialMT"/>
            </a:endParaRPr>
          </a:p>
          <a:p>
            <a:endParaRPr lang="it-IT" dirty="0"/>
          </a:p>
        </p:txBody>
      </p:sp>
    </p:spTree>
    <p:extLst>
      <p:ext uri="{BB962C8B-B14F-4D97-AF65-F5344CB8AC3E}">
        <p14:creationId xmlns:p14="http://schemas.microsoft.com/office/powerpoint/2010/main" val="3868127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600" dirty="0">
                <a:solidFill>
                  <a:srgbClr val="666699"/>
                </a:solidFill>
              </a:rPr>
              <a:t>Il sistema penale di contrasto alla corruzione</a:t>
            </a:r>
          </a:p>
          <a:p>
            <a:pPr algn="ctr" eaLnBrk="1" hangingPunct="1">
              <a:spcBef>
                <a:spcPct val="0"/>
              </a:spcBef>
              <a:buClrTx/>
              <a:buSzTx/>
              <a:buFontTx/>
              <a:buNone/>
            </a:pPr>
            <a:endParaRPr lang="it-IT" altLang="it-IT" sz="3600" dirty="0">
              <a:solidFill>
                <a:srgbClr val="666699"/>
              </a:solidFill>
            </a:endParaRPr>
          </a:p>
          <a:p>
            <a:pPr algn="ctr" eaLnBrk="1" hangingPunct="1">
              <a:spcBef>
                <a:spcPct val="0"/>
              </a:spcBef>
              <a:buClrTx/>
              <a:buSzTx/>
              <a:buFontTx/>
              <a:buNone/>
            </a:pPr>
            <a:endParaRPr lang="it-IT" altLang="it-IT" sz="2000" dirty="0">
              <a:solidFill>
                <a:srgbClr val="666699"/>
              </a:solidFill>
            </a:endParaRP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t>Claudio </a:t>
            </a:r>
            <a:r>
              <a:rPr lang="it-IT" altLang="it-IT" sz="2400" dirty="0" err="1"/>
              <a:t>Galtieri</a:t>
            </a:r>
            <a:endParaRPr lang="it-IT" altLang="it-IT" sz="2400" dirty="0"/>
          </a:p>
        </p:txBody>
      </p:sp>
    </p:spTree>
    <p:extLst>
      <p:ext uri="{BB962C8B-B14F-4D97-AF65-F5344CB8AC3E}">
        <p14:creationId xmlns:p14="http://schemas.microsoft.com/office/powerpoint/2010/main" val="2240895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La malversazione a danno dello Stato</a:t>
            </a:r>
          </a:p>
        </p:txBody>
      </p:sp>
      <p:sp>
        <p:nvSpPr>
          <p:cNvPr id="4" name="Rettangolo 3">
            <a:extLst>
              <a:ext uri="{FF2B5EF4-FFF2-40B4-BE49-F238E27FC236}">
                <a16:creationId xmlns:a16="http://schemas.microsoft.com/office/drawing/2014/main" id="{57EA0AF1-B16B-476F-AD17-B945E70498A8}"/>
              </a:ext>
            </a:extLst>
          </p:cNvPr>
          <p:cNvSpPr/>
          <p:nvPr/>
        </p:nvSpPr>
        <p:spPr>
          <a:xfrm>
            <a:off x="446855" y="1268760"/>
            <a:ext cx="8266931" cy="6463308"/>
          </a:xfrm>
          <a:prstGeom prst="rect">
            <a:avLst/>
          </a:prstGeom>
        </p:spPr>
        <p:txBody>
          <a:bodyPr wrap="square">
            <a:spAutoFit/>
          </a:bodyPr>
          <a:lstStyle/>
          <a:p>
            <a:endParaRPr lang="it-IT" b="0" dirty="0">
              <a:solidFill>
                <a:srgbClr val="000000"/>
              </a:solidFill>
              <a:latin typeface="Times New Roman" panose="02020603050405020304" pitchFamily="18" charset="0"/>
              <a:cs typeface="Times New Roman" panose="02020603050405020304" pitchFamily="18" charset="0"/>
            </a:endParaRPr>
          </a:p>
          <a:p>
            <a:r>
              <a:rPr lang="it-IT" b="0" dirty="0">
                <a:solidFill>
                  <a:srgbClr val="000000"/>
                </a:solidFill>
                <a:latin typeface="Times New Roman" panose="02020603050405020304" pitchFamily="18" charset="0"/>
                <a:cs typeface="Times New Roman" panose="02020603050405020304" pitchFamily="18" charset="0"/>
              </a:rPr>
              <a:t>Art. 316-bis:</a:t>
            </a:r>
          </a:p>
          <a:p>
            <a:r>
              <a:rPr lang="it-IT" b="0" dirty="0">
                <a:solidFill>
                  <a:srgbClr val="000000"/>
                </a:solidFill>
                <a:latin typeface="Times New Roman" panose="02020603050405020304" pitchFamily="18" charset="0"/>
                <a:cs typeface="Times New Roman" panose="02020603050405020304" pitchFamily="18" charset="0"/>
              </a:rPr>
              <a:t>«Chiunque, estraneo ala pubblica amministrazione, avendo ottenuto dallo Stato o da altro ente pubblico o dalle comunità europee contributi, sovvenzioni o finanziamenti destinati a favorire iniziative dirette alla realizzazione di opere od allo svolgimento di attività di pubblico interesse, non li destina alle predette finalità, è punito con la reclusione da sei mesi a quattro anni.» </a:t>
            </a:r>
          </a:p>
          <a:p>
            <a:endParaRPr lang="it-IT" b="0" dirty="0">
              <a:solidFill>
                <a:srgbClr val="000000"/>
              </a:solidFill>
              <a:latin typeface="Times New Roman" panose="02020603050405020304" pitchFamily="18" charset="0"/>
              <a:cs typeface="Times New Roman" panose="02020603050405020304" pitchFamily="18" charset="0"/>
            </a:endParaRPr>
          </a:p>
          <a:p>
            <a:endParaRPr lang="it-IT" b="0" dirty="0">
              <a:solidFill>
                <a:srgbClr val="000000"/>
              </a:solidFill>
              <a:latin typeface="Times New Roman" panose="02020603050405020304" pitchFamily="18" charset="0"/>
              <a:cs typeface="Times New Roman" panose="02020603050405020304" pitchFamily="18" charset="0"/>
            </a:endParaRPr>
          </a:p>
          <a:p>
            <a:endParaRPr lang="it-IT" b="0" dirty="0">
              <a:solidFill>
                <a:srgbClr val="000000"/>
              </a:solidFill>
              <a:latin typeface="Arial-BoldMT"/>
            </a:endParaRPr>
          </a:p>
          <a:p>
            <a:endParaRPr lang="it-IT" b="0" dirty="0">
              <a:solidFill>
                <a:srgbClr val="000000"/>
              </a:solidFill>
              <a:latin typeface="Arial-BoldMT"/>
            </a:endParaRPr>
          </a:p>
          <a:p>
            <a:endParaRPr lang="it-IT" b="0" dirty="0">
              <a:solidFill>
                <a:srgbClr val="000000"/>
              </a:solidFill>
              <a:latin typeface="Arial-BoldMT"/>
            </a:endParaRPr>
          </a:p>
          <a:p>
            <a:endParaRPr lang="it-IT" b="0" dirty="0">
              <a:solidFill>
                <a:srgbClr val="000000"/>
              </a:solidFill>
              <a:latin typeface="Arial-BoldMT"/>
            </a:endParaRPr>
          </a:p>
          <a:p>
            <a:endParaRPr lang="it-IT" b="0" dirty="0">
              <a:solidFill>
                <a:srgbClr val="000000"/>
              </a:solidFill>
              <a:latin typeface="Arial-BoldMT"/>
            </a:endParaRPr>
          </a:p>
          <a:p>
            <a:endParaRPr lang="it-IT" b="0" dirty="0">
              <a:solidFill>
                <a:srgbClr val="000000"/>
              </a:solidFill>
              <a:latin typeface="Arial-BoldMT"/>
            </a:endParaRPr>
          </a:p>
          <a:p>
            <a:endParaRPr lang="it-IT" b="0" dirty="0">
              <a:solidFill>
                <a:srgbClr val="000000"/>
              </a:solidFill>
              <a:latin typeface="Arial-BoldMT"/>
            </a:endParaRPr>
          </a:p>
          <a:p>
            <a:endParaRPr lang="it-IT" b="0" dirty="0">
              <a:solidFill>
                <a:srgbClr val="000000"/>
              </a:solidFill>
              <a:latin typeface="Arial-BoldMT"/>
            </a:endParaRPr>
          </a:p>
          <a:p>
            <a:endParaRPr lang="it-IT" b="0" dirty="0">
              <a:solidFill>
                <a:srgbClr val="000000"/>
              </a:solidFill>
              <a:latin typeface="Arial-BoldMT"/>
            </a:endParaRPr>
          </a:p>
          <a:p>
            <a:endParaRPr lang="it-IT" b="0" dirty="0">
              <a:solidFill>
                <a:srgbClr val="000000"/>
              </a:solidFill>
              <a:latin typeface="Arial-BoldMT"/>
            </a:endParaRPr>
          </a:p>
          <a:p>
            <a:endParaRPr lang="it-IT" b="0" dirty="0">
              <a:solidFill>
                <a:srgbClr val="000000"/>
              </a:solidFill>
              <a:latin typeface="Arial-BoldMT"/>
            </a:endParaRPr>
          </a:p>
          <a:p>
            <a:endParaRPr lang="it-IT" b="0" dirty="0">
              <a:solidFill>
                <a:srgbClr val="000000"/>
              </a:solidFill>
              <a:latin typeface="Arial-BoldMT"/>
            </a:endParaRPr>
          </a:p>
          <a:p>
            <a:endParaRPr lang="it-IT" b="0" dirty="0">
              <a:solidFill>
                <a:srgbClr val="000000"/>
              </a:solidFill>
              <a:latin typeface="ArialMT"/>
            </a:endParaRPr>
          </a:p>
          <a:p>
            <a:endParaRPr lang="it-IT" dirty="0"/>
          </a:p>
        </p:txBody>
      </p:sp>
    </p:spTree>
    <p:extLst>
      <p:ext uri="{BB962C8B-B14F-4D97-AF65-F5344CB8AC3E}">
        <p14:creationId xmlns:p14="http://schemas.microsoft.com/office/powerpoint/2010/main" val="29841776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La concussione </a:t>
            </a:r>
          </a:p>
        </p:txBody>
      </p:sp>
      <p:sp>
        <p:nvSpPr>
          <p:cNvPr id="4" name="Rettangolo 3">
            <a:extLst>
              <a:ext uri="{FF2B5EF4-FFF2-40B4-BE49-F238E27FC236}">
                <a16:creationId xmlns:a16="http://schemas.microsoft.com/office/drawing/2014/main" id="{CE0F00E9-BE96-4F60-9E55-1F9B77C8C6E2}"/>
              </a:ext>
            </a:extLst>
          </p:cNvPr>
          <p:cNvSpPr/>
          <p:nvPr/>
        </p:nvSpPr>
        <p:spPr>
          <a:xfrm>
            <a:off x="446855" y="1268760"/>
            <a:ext cx="8229599" cy="6740307"/>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Art. 317: </a:t>
            </a:r>
          </a:p>
          <a:p>
            <a:r>
              <a:rPr lang="it-IT" b="0" dirty="0">
                <a:latin typeface="Times New Roman" panose="02020603050405020304" pitchFamily="18" charset="0"/>
                <a:cs typeface="Times New Roman" panose="02020603050405020304" pitchFamily="18" charset="0"/>
              </a:rPr>
              <a:t>«Il pubblico ufficiale o l'incaricato di un pubblico servizio che, abusando della sua qualità o dei suoi poteri, costringe taluno a dare o a promettere indebitamente, a lui o a un terzo, denaro o altra utilità, è punito con la reclusione da sei a dodici anni.»</a:t>
            </a:r>
          </a:p>
          <a:p>
            <a:endParaRPr lang="it-IT" b="0" dirty="0">
              <a:latin typeface="Times New Roman" panose="02020603050405020304" pitchFamily="18" charset="0"/>
              <a:cs typeface="Times New Roman" panose="02020603050405020304" pitchFamily="18" charset="0"/>
            </a:endParaRPr>
          </a:p>
          <a:p>
            <a:r>
              <a:rPr lang="it-IT" b="0" dirty="0">
                <a:latin typeface="Times New Roman" panose="02020603050405020304" pitchFamily="18" charset="0"/>
                <a:cs typeface="Times New Roman" panose="02020603050405020304" pitchFamily="18" charset="0"/>
              </a:rPr>
              <a:t> E’ un reato </a:t>
            </a:r>
            <a:r>
              <a:rPr lang="it-IT" b="0" dirty="0" err="1">
                <a:latin typeface="Times New Roman" panose="02020603050405020304" pitchFamily="18" charset="0"/>
                <a:cs typeface="Times New Roman" panose="02020603050405020304" pitchFamily="18" charset="0"/>
              </a:rPr>
              <a:t>plurioffensivo</a:t>
            </a:r>
            <a:r>
              <a:rPr lang="it-IT" b="0" dirty="0">
                <a:latin typeface="Times New Roman" panose="02020603050405020304" pitchFamily="18" charset="0"/>
                <a:cs typeface="Times New Roman" panose="02020603050405020304" pitchFamily="18" charset="0"/>
              </a:rPr>
              <a:t> in quanto compromette il  buon andamento della PA e, in via secondaria, la sfera economica di chi subisce</a:t>
            </a:r>
          </a:p>
          <a:p>
            <a:r>
              <a:rPr lang="it-IT" b="0" dirty="0">
                <a:latin typeface="Times New Roman" panose="02020603050405020304" pitchFamily="18" charset="0"/>
                <a:cs typeface="Times New Roman" panose="02020603050405020304" pitchFamily="18" charset="0"/>
              </a:rPr>
              <a:t>I suoi elementi costitutivi sono: l’abuso, la costrizione e la dazione o promessa.</a:t>
            </a:r>
          </a:p>
          <a:p>
            <a:r>
              <a:rPr lang="it-IT" b="0" dirty="0">
                <a:latin typeface="Times New Roman" panose="02020603050405020304" pitchFamily="18" charset="0"/>
                <a:cs typeface="Times New Roman" panose="02020603050405020304" pitchFamily="18" charset="0"/>
              </a:rPr>
              <a:t>L’ «abuso costrittivo» si attua mediante violenza o minaccia, esplicita o implicita, di un danno "contra ius" da cui deriva una grave limitazione della libertà di determinazione del destinatario che, senza alcun vantaggio indebito per sé, viene posto di fronte all'alternativa di subire un danno o di evitarlo con la dazione o la promessa di una utilità indebita. (Cass. 12228/2013)</a:t>
            </a:r>
          </a:p>
          <a:p>
            <a:endParaRPr lang="it-IT" b="0" dirty="0">
              <a:latin typeface="Times New Roman" panose="02020603050405020304" pitchFamily="18" charset="0"/>
              <a:cs typeface="Times New Roman" panose="02020603050405020304" pitchFamily="18" charset="0"/>
            </a:endParaRPr>
          </a:p>
          <a:p>
            <a:endParaRPr lang="it-IT" b="0" dirty="0">
              <a:solidFill>
                <a:srgbClr val="000000"/>
              </a:solidFill>
              <a:latin typeface="ArialMT"/>
            </a:endParaRPr>
          </a:p>
          <a:p>
            <a:endParaRPr lang="it-IT" b="0" dirty="0">
              <a:solidFill>
                <a:srgbClr val="000000"/>
              </a:solidFill>
              <a:latin typeface="ArialMT"/>
            </a:endParaRPr>
          </a:p>
          <a:p>
            <a:endParaRPr lang="it-IT" b="0" dirty="0">
              <a:solidFill>
                <a:srgbClr val="000000"/>
              </a:solidFill>
              <a:latin typeface="ArialMT"/>
            </a:endParaRPr>
          </a:p>
          <a:p>
            <a:endParaRPr lang="it-IT" b="0" dirty="0">
              <a:solidFill>
                <a:srgbClr val="000000"/>
              </a:solidFill>
              <a:latin typeface="ArialMT"/>
            </a:endParaRPr>
          </a:p>
          <a:p>
            <a:endParaRPr lang="it-IT" b="0" dirty="0">
              <a:solidFill>
                <a:srgbClr val="000000"/>
              </a:solidFill>
              <a:latin typeface="ArialMT"/>
            </a:endParaRPr>
          </a:p>
          <a:p>
            <a:endParaRPr lang="it-IT" b="0" dirty="0">
              <a:solidFill>
                <a:srgbClr val="000000"/>
              </a:solidFill>
              <a:latin typeface="ArialMT"/>
            </a:endParaRPr>
          </a:p>
          <a:p>
            <a:endParaRPr lang="it-IT" b="0" dirty="0">
              <a:solidFill>
                <a:srgbClr val="000000"/>
              </a:solidFill>
              <a:latin typeface="ArialMT"/>
            </a:endParaRPr>
          </a:p>
          <a:p>
            <a:endParaRPr lang="it-IT" b="0" dirty="0">
              <a:solidFill>
                <a:srgbClr val="000000"/>
              </a:solidFill>
              <a:latin typeface="ArialMT"/>
            </a:endParaRPr>
          </a:p>
          <a:p>
            <a:endParaRPr lang="it-IT" b="0" dirty="0">
              <a:solidFill>
                <a:srgbClr val="000000"/>
              </a:solidFill>
              <a:latin typeface="ArialMT"/>
            </a:endParaRPr>
          </a:p>
          <a:p>
            <a:endParaRPr lang="it-IT" dirty="0"/>
          </a:p>
        </p:txBody>
      </p:sp>
    </p:spTree>
    <p:extLst>
      <p:ext uri="{BB962C8B-B14F-4D97-AF65-F5344CB8AC3E}">
        <p14:creationId xmlns:p14="http://schemas.microsoft.com/office/powerpoint/2010/main" val="760332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57200" y="120402"/>
            <a:ext cx="8256587" cy="666750"/>
          </a:xfrm>
        </p:spPr>
        <p:txBody>
          <a:bodyPr/>
          <a:lstStyle/>
          <a:p>
            <a:r>
              <a:rPr lang="it-IT" sz="2400" b="1" dirty="0">
                <a:latin typeface="Times New Roman" panose="02020603050405020304" pitchFamily="18" charset="0"/>
                <a:cs typeface="Times New Roman" panose="02020603050405020304" pitchFamily="18" charset="0"/>
              </a:rPr>
              <a:t>Induzione indebita a dare o promettere utilità</a:t>
            </a:r>
          </a:p>
        </p:txBody>
      </p:sp>
      <p:sp>
        <p:nvSpPr>
          <p:cNvPr id="4" name="Rettangolo 3">
            <a:extLst>
              <a:ext uri="{FF2B5EF4-FFF2-40B4-BE49-F238E27FC236}">
                <a16:creationId xmlns:a16="http://schemas.microsoft.com/office/drawing/2014/main" id="{17252DD0-EA3A-4354-AFA5-D1B6D7C2A3C3}"/>
              </a:ext>
            </a:extLst>
          </p:cNvPr>
          <p:cNvSpPr/>
          <p:nvPr/>
        </p:nvSpPr>
        <p:spPr>
          <a:xfrm>
            <a:off x="467543" y="1268760"/>
            <a:ext cx="8256587" cy="4801314"/>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Art. 319 quater:</a:t>
            </a:r>
          </a:p>
          <a:p>
            <a:r>
              <a:rPr lang="it-IT" b="0" dirty="0">
                <a:latin typeface="Times New Roman" panose="02020603050405020304" pitchFamily="18" charset="0"/>
                <a:cs typeface="Times New Roman" panose="02020603050405020304" pitchFamily="18" charset="0"/>
              </a:rPr>
              <a:t>«Salvo che il fatto costituisca più grave reato, il pubblico ufficiale o l'incaricato di pubblico servizio che, abusando della sua qualità o dei suoi poteri, induce</a:t>
            </a:r>
          </a:p>
          <a:p>
            <a:r>
              <a:rPr lang="it-IT" b="0" dirty="0">
                <a:latin typeface="Times New Roman" panose="02020603050405020304" pitchFamily="18" charset="0"/>
                <a:cs typeface="Times New Roman" panose="02020603050405020304" pitchFamily="18" charset="0"/>
              </a:rPr>
              <a:t>taluno a dare o a promettere indebitamente, a lui o a un terzo, denaro o altra utilità è punito con la reclusione da sei anni a dieci anni e sei mesi.</a:t>
            </a:r>
          </a:p>
          <a:p>
            <a:r>
              <a:rPr lang="it-IT" b="0" dirty="0">
                <a:latin typeface="Times New Roman" panose="02020603050405020304" pitchFamily="18" charset="0"/>
                <a:cs typeface="Times New Roman" panose="02020603050405020304" pitchFamily="18" charset="0"/>
              </a:rPr>
              <a:t>Nei casi previsti dal primo comma, chi dà o promette denaro o altra utilità è punito con la reclusione fino a tre anni.»</a:t>
            </a:r>
          </a:p>
          <a:p>
            <a:endParaRPr lang="it-IT" b="0" dirty="0">
              <a:latin typeface="Times New Roman" panose="02020603050405020304" pitchFamily="18" charset="0"/>
              <a:cs typeface="Times New Roman" panose="02020603050405020304" pitchFamily="18" charset="0"/>
            </a:endParaRPr>
          </a:p>
          <a:p>
            <a:endParaRPr lang="it-IT" b="0" dirty="0">
              <a:solidFill>
                <a:srgbClr val="000000"/>
              </a:solidFill>
              <a:latin typeface="ArialMT"/>
            </a:endParaRPr>
          </a:p>
          <a:p>
            <a:endParaRPr lang="it-IT" b="0" dirty="0">
              <a:solidFill>
                <a:srgbClr val="000000"/>
              </a:solidFill>
              <a:latin typeface="ArialMT"/>
            </a:endParaRPr>
          </a:p>
          <a:p>
            <a:endParaRPr lang="it-IT" b="0" dirty="0">
              <a:solidFill>
                <a:srgbClr val="000000"/>
              </a:solidFill>
              <a:latin typeface="ArialMT"/>
            </a:endParaRPr>
          </a:p>
          <a:p>
            <a:endParaRPr lang="it-IT" b="0" dirty="0">
              <a:solidFill>
                <a:srgbClr val="000000"/>
              </a:solidFill>
              <a:latin typeface="ArialMT"/>
            </a:endParaRPr>
          </a:p>
          <a:p>
            <a:endParaRPr lang="it-IT" b="0" dirty="0">
              <a:solidFill>
                <a:srgbClr val="000000"/>
              </a:solidFill>
              <a:latin typeface="ArialMT"/>
            </a:endParaRPr>
          </a:p>
          <a:p>
            <a:endParaRPr lang="it-IT" b="0" dirty="0">
              <a:solidFill>
                <a:srgbClr val="000000"/>
              </a:solidFill>
              <a:latin typeface="ArialMT"/>
            </a:endParaRPr>
          </a:p>
          <a:p>
            <a:endParaRPr lang="it-IT" b="0" dirty="0">
              <a:solidFill>
                <a:srgbClr val="000000"/>
              </a:solidFill>
              <a:latin typeface="ArialMT"/>
            </a:endParaRPr>
          </a:p>
          <a:p>
            <a:endParaRPr lang="it-IT" b="0" dirty="0">
              <a:solidFill>
                <a:srgbClr val="000000"/>
              </a:solidFill>
              <a:latin typeface="ArialMT"/>
            </a:endParaRPr>
          </a:p>
          <a:p>
            <a:endParaRPr lang="it-IT" dirty="0"/>
          </a:p>
        </p:txBody>
      </p:sp>
    </p:spTree>
    <p:extLst>
      <p:ext uri="{BB962C8B-B14F-4D97-AF65-F5344CB8AC3E}">
        <p14:creationId xmlns:p14="http://schemas.microsoft.com/office/powerpoint/2010/main" val="14021223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323528" y="116632"/>
            <a:ext cx="8390259" cy="670520"/>
          </a:xfrm>
        </p:spPr>
        <p:txBody>
          <a:bodyPr/>
          <a:lstStyle/>
          <a:p>
            <a:r>
              <a:rPr lang="it-IT" sz="2400" b="1" dirty="0">
                <a:latin typeface="Times New Roman" panose="02020603050405020304" pitchFamily="18" charset="0"/>
                <a:cs typeface="Times New Roman" panose="02020603050405020304" pitchFamily="18" charset="0"/>
              </a:rPr>
              <a:t>La concussione prima e dopo le modifiche della legge 190/2012</a:t>
            </a:r>
          </a:p>
        </p:txBody>
      </p:sp>
      <p:sp>
        <p:nvSpPr>
          <p:cNvPr id="4" name="Rettangolo 3">
            <a:extLst>
              <a:ext uri="{FF2B5EF4-FFF2-40B4-BE49-F238E27FC236}">
                <a16:creationId xmlns:a16="http://schemas.microsoft.com/office/drawing/2014/main" id="{17252DD0-EA3A-4354-AFA5-D1B6D7C2A3C3}"/>
              </a:ext>
            </a:extLst>
          </p:cNvPr>
          <p:cNvSpPr/>
          <p:nvPr/>
        </p:nvSpPr>
        <p:spPr>
          <a:xfrm>
            <a:off x="467543" y="1268760"/>
            <a:ext cx="8256587" cy="5078313"/>
          </a:xfrm>
          <a:prstGeom prst="rect">
            <a:avLst/>
          </a:prstGeom>
        </p:spPr>
        <p:txBody>
          <a:bodyPr wrap="square">
            <a:spAutoFit/>
          </a:bodyPr>
          <a:lstStyle/>
          <a:p>
            <a:r>
              <a:rPr lang="it-IT" b="0" dirty="0">
                <a:solidFill>
                  <a:srgbClr val="000000"/>
                </a:solidFill>
                <a:latin typeface="Times New Roman" panose="02020603050405020304" pitchFamily="18" charset="0"/>
                <a:cs typeface="Times New Roman" panose="02020603050405020304" pitchFamily="18" charset="0"/>
              </a:rPr>
              <a:t>Con l’art. 317 testo originario del Codice penale commetteva concussione il pubblico ufficiale o l’incaricato di pubblico servizio che, mediante abuso della qualità o dei suoi poteri, costringeva o induceva il privato a farsi promettere o dare denaro o altro utilità.</a:t>
            </a:r>
          </a:p>
          <a:p>
            <a:r>
              <a:rPr lang="it-IT" b="0" dirty="0">
                <a:solidFill>
                  <a:srgbClr val="000000"/>
                </a:solidFill>
                <a:latin typeface="Times New Roman" panose="02020603050405020304" pitchFamily="18" charset="0"/>
                <a:cs typeface="Times New Roman" panose="02020603050405020304" pitchFamily="18" charset="0"/>
              </a:rPr>
              <a:t>La formula normativa «costringe o induce» e la perfetta coincidenza di effetti delle due azioni aveva determinato la mancata distinzione tra i due comportamenti.</a:t>
            </a:r>
          </a:p>
          <a:p>
            <a:r>
              <a:rPr lang="it-IT" b="0" dirty="0">
                <a:solidFill>
                  <a:srgbClr val="000000"/>
                </a:solidFill>
                <a:latin typeface="Times New Roman" panose="02020603050405020304" pitchFamily="18" charset="0"/>
                <a:cs typeface="Times New Roman" panose="02020603050405020304" pitchFamily="18" charset="0"/>
              </a:rPr>
              <a:t>La costrizione consisteva nella prospettazione alla vittima di un male ingiusto ponendola di fronte all’alternativa di accettarlo o evitarlo mediante l’indebita promessa o dazione;</a:t>
            </a:r>
          </a:p>
          <a:p>
            <a:r>
              <a:rPr lang="it-IT" b="0" dirty="0">
                <a:solidFill>
                  <a:srgbClr val="000000"/>
                </a:solidFill>
                <a:latin typeface="Times New Roman" panose="02020603050405020304" pitchFamily="18" charset="0"/>
                <a:cs typeface="Times New Roman" panose="02020603050405020304" pitchFamily="18" charset="0"/>
              </a:rPr>
              <a:t>L’induzione consisteva in comportamenti atti a suggestionare, persuadere o convincere la vittima a promettere o a dare indebitamente allo scopo di evitare un male peggiore.</a:t>
            </a:r>
          </a:p>
          <a:p>
            <a:r>
              <a:rPr lang="it-IT" b="0" dirty="0">
                <a:solidFill>
                  <a:srgbClr val="000000"/>
                </a:solidFill>
                <a:latin typeface="Times New Roman" panose="02020603050405020304" pitchFamily="18" charset="0"/>
                <a:cs typeface="Times New Roman" panose="02020603050405020304" pitchFamily="18" charset="0"/>
              </a:rPr>
              <a:t>Nel nuovo testo dell’art 317 l’unica condotta penalmente rilevante per il reato di concussione è la costrizione, che nel testo della legge 190/2012 poteva essere posta in essere solo dal pubblico ufficiale, cui poi con la legge 69/2015 è stato aggiunto l’incaricato di pubblico servizio.</a:t>
            </a:r>
          </a:p>
          <a:p>
            <a:endParaRPr lang="it-IT" b="0" dirty="0">
              <a:solidFill>
                <a:srgbClr val="000000"/>
              </a:solidFill>
              <a:latin typeface="ArialMT"/>
            </a:endParaRPr>
          </a:p>
          <a:p>
            <a:endParaRPr lang="it-IT" b="0" dirty="0">
              <a:solidFill>
                <a:srgbClr val="000000"/>
              </a:solidFill>
              <a:latin typeface="ArialMT"/>
            </a:endParaRPr>
          </a:p>
          <a:p>
            <a:endParaRPr lang="it-IT" b="0" dirty="0">
              <a:solidFill>
                <a:srgbClr val="000000"/>
              </a:solidFill>
              <a:latin typeface="ArialMT"/>
            </a:endParaRPr>
          </a:p>
          <a:p>
            <a:endParaRPr lang="it-IT" dirty="0"/>
          </a:p>
        </p:txBody>
      </p:sp>
    </p:spTree>
    <p:extLst>
      <p:ext uri="{BB962C8B-B14F-4D97-AF65-F5344CB8AC3E}">
        <p14:creationId xmlns:p14="http://schemas.microsoft.com/office/powerpoint/2010/main" val="12544704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36862" y="787152"/>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01162" y="285428"/>
            <a:ext cx="8712968" cy="598512"/>
          </a:xfrm>
        </p:spPr>
        <p:txBody>
          <a:bodyPr/>
          <a:lstStyle/>
          <a:p>
            <a:r>
              <a:rPr lang="it-IT" sz="2400" b="1" dirty="0">
                <a:latin typeface="Times New Roman" panose="02020603050405020304" pitchFamily="18" charset="0"/>
                <a:cs typeface="Times New Roman" panose="02020603050405020304" pitchFamily="18" charset="0"/>
              </a:rPr>
              <a:t>La concussione prima e dopo le modifiche della legge 190/2012 </a:t>
            </a:r>
          </a:p>
        </p:txBody>
      </p:sp>
      <p:sp>
        <p:nvSpPr>
          <p:cNvPr id="4" name="Rettangolo 3">
            <a:extLst>
              <a:ext uri="{FF2B5EF4-FFF2-40B4-BE49-F238E27FC236}">
                <a16:creationId xmlns:a16="http://schemas.microsoft.com/office/drawing/2014/main" id="{17252DD0-EA3A-4354-AFA5-D1B6D7C2A3C3}"/>
              </a:ext>
            </a:extLst>
          </p:cNvPr>
          <p:cNvSpPr/>
          <p:nvPr/>
        </p:nvSpPr>
        <p:spPr>
          <a:xfrm>
            <a:off x="494530" y="980728"/>
            <a:ext cx="8229600" cy="5078313"/>
          </a:xfrm>
          <a:prstGeom prst="rect">
            <a:avLst/>
          </a:prstGeom>
        </p:spPr>
        <p:txBody>
          <a:bodyPr wrap="square">
            <a:spAutoFit/>
          </a:bodyPr>
          <a:lstStyle/>
          <a:p>
            <a:r>
              <a:rPr lang="it-IT" b="0" dirty="0">
                <a:solidFill>
                  <a:srgbClr val="000000"/>
                </a:solidFill>
                <a:latin typeface="Times New Roman" panose="02020603050405020304" pitchFamily="18" charset="0"/>
                <a:cs typeface="Times New Roman" panose="02020603050405020304" pitchFamily="18" charset="0"/>
              </a:rPr>
              <a:t>La «costrizione» è costituita da qualsiasi violenza morale attuata con abuso di qualità o di poteri che si risolva nella prospettazione, esplicita o implicita, di n male ingiusto da cui deriva un danno patrimoniale (danno emergente o lucro cessante) o non patrimoniale, mentre rientra nell’induzione la prospettazione di un male che però non è «ingiusto», ed anzi il soggetto che lo dovrebbe subire mira ad evitarlo, consentendo l’indebita richiesta (Cass. 15 febbraio 2013 n. 7495).</a:t>
            </a:r>
          </a:p>
          <a:p>
            <a:r>
              <a:rPr lang="it-IT" b="0" dirty="0">
                <a:solidFill>
                  <a:srgbClr val="000000"/>
                </a:solidFill>
                <a:latin typeface="Times New Roman" panose="02020603050405020304" pitchFamily="18" charset="0"/>
                <a:cs typeface="Times New Roman" panose="02020603050405020304" pitchFamily="18" charset="0"/>
              </a:rPr>
              <a:t>L’induzione non è stata depenalizzata ma è divenuta autonoma previsione di reato (art. 319-quater).</a:t>
            </a:r>
          </a:p>
          <a:p>
            <a:r>
              <a:rPr lang="it-IT" b="0" dirty="0">
                <a:solidFill>
                  <a:srgbClr val="000000"/>
                </a:solidFill>
                <a:latin typeface="Times New Roman" panose="02020603050405020304" pitchFamily="18" charset="0"/>
                <a:cs typeface="Times New Roman" panose="02020603050405020304" pitchFamily="18" charset="0"/>
              </a:rPr>
              <a:t>Nella situazione dell’induzione il privato non è dunque «costretto» e conserva un margine di autodeterminazione, che può essere collegato con un proprio vantaggio, anziché con il «male ingiusto» da evitare.</a:t>
            </a:r>
          </a:p>
          <a:p>
            <a:r>
              <a:rPr lang="it-IT" b="0" dirty="0">
                <a:solidFill>
                  <a:srgbClr val="000000"/>
                </a:solidFill>
                <a:latin typeface="Times New Roman" panose="02020603050405020304" pitchFamily="18" charset="0"/>
                <a:cs typeface="Times New Roman" panose="02020603050405020304" pitchFamily="18" charset="0"/>
              </a:rPr>
              <a:t>Ciò spiega il fatto che anche il privato nell’induzione (dà o promette denaro o altra utilità) viene punito, sia pure in misura minore.</a:t>
            </a:r>
          </a:p>
          <a:p>
            <a:r>
              <a:rPr lang="it-IT" b="0" dirty="0">
                <a:latin typeface="Times New Roman" panose="02020603050405020304" pitchFamily="18" charset="0"/>
                <a:cs typeface="Times New Roman" panose="02020603050405020304" pitchFamily="18" charset="0"/>
              </a:rPr>
              <a:t>Un’ipotesi particolare, sviluppata dalla giurisprudenza negli anni ‘80-’90 del secolo scorso è la «concussione ambientale», nella quale il privato</a:t>
            </a:r>
          </a:p>
          <a:p>
            <a:r>
              <a:rPr lang="it-IT" b="0" dirty="0">
                <a:latin typeface="Times New Roman" panose="02020603050405020304" pitchFamily="18" charset="0"/>
                <a:cs typeface="Times New Roman" panose="02020603050405020304" pitchFamily="18" charset="0"/>
              </a:rPr>
              <a:t>aderisce, convinto di adeguarsi ad un sistema consolidato, spesso in vista comunque di ottenere un vantaggio. </a:t>
            </a:r>
            <a:endParaRPr lang="it-IT" b="0" dirty="0">
              <a:solidFill>
                <a:srgbClr val="000000"/>
              </a:solidFill>
              <a:latin typeface="Times New Roman" panose="02020603050405020304" pitchFamily="18" charset="0"/>
              <a:cs typeface="Times New Roman" panose="02020603050405020304" pitchFamily="18" charset="0"/>
            </a:endParaRPr>
          </a:p>
          <a:p>
            <a:endParaRPr lang="it-IT" b="0" dirty="0">
              <a:solidFill>
                <a:srgbClr val="000000"/>
              </a:solidFill>
              <a:latin typeface="ArialMT"/>
            </a:endParaRPr>
          </a:p>
        </p:txBody>
      </p:sp>
    </p:spTree>
    <p:extLst>
      <p:ext uri="{BB962C8B-B14F-4D97-AF65-F5344CB8AC3E}">
        <p14:creationId xmlns:p14="http://schemas.microsoft.com/office/powerpoint/2010/main" val="41741580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5E132B88-CCF7-46D4-9608-175A9FF5F125}"/>
              </a:ext>
            </a:extLst>
          </p:cNvPr>
          <p:cNvSpPr>
            <a:spLocks noGrp="1"/>
          </p:cNvSpPr>
          <p:nvPr>
            <p:ph type="title"/>
          </p:nvPr>
        </p:nvSpPr>
        <p:spPr>
          <a:xfrm>
            <a:off x="430213" y="0"/>
            <a:ext cx="8256587" cy="666750"/>
          </a:xfrm>
        </p:spPr>
        <p:txBody>
          <a:bodyPr/>
          <a:lstStyle/>
          <a:p>
            <a:r>
              <a:rPr lang="it-IT" sz="2400" b="1" dirty="0">
                <a:latin typeface="Times New Roman" panose="02020603050405020304" pitchFamily="18" charset="0"/>
                <a:cs typeface="Times New Roman" panose="02020603050405020304" pitchFamily="18" charset="0"/>
              </a:rPr>
              <a:t>Concussione  (casistica) </a:t>
            </a:r>
          </a:p>
        </p:txBody>
      </p:sp>
      <p:sp>
        <p:nvSpPr>
          <p:cNvPr id="6" name="Segnaposto contenuto 1">
            <a:extLst>
              <a:ext uri="{FF2B5EF4-FFF2-40B4-BE49-F238E27FC236}">
                <a16:creationId xmlns:a16="http://schemas.microsoft.com/office/drawing/2014/main" id="{C2817977-5E50-4C81-B307-6F137F356984}"/>
              </a:ext>
            </a:extLst>
          </p:cNvPr>
          <p:cNvSpPr>
            <a:spLocks noGrp="1"/>
          </p:cNvSpPr>
          <p:nvPr>
            <p:ph sz="quarter" idx="1"/>
          </p:nvPr>
        </p:nvSpPr>
        <p:spPr>
          <a:xfrm>
            <a:off x="457200" y="1219200"/>
            <a:ext cx="8229600" cy="4802188"/>
          </a:xfrm>
        </p:spPr>
        <p:txBody>
          <a:bodyPr/>
          <a:lstStyle/>
          <a:p>
            <a:pPr marL="0" indent="0">
              <a:buNone/>
            </a:pPr>
            <a:r>
              <a:rPr lang="it-IT" sz="1800" dirty="0">
                <a:latin typeface="Times New Roman" panose="02020603050405020304" pitchFamily="18" charset="0"/>
                <a:cs typeface="Times New Roman" panose="02020603050405020304" pitchFamily="18" charset="0"/>
              </a:rPr>
              <a:t> </a:t>
            </a:r>
          </a:p>
        </p:txBody>
      </p:sp>
      <p:sp>
        <p:nvSpPr>
          <p:cNvPr id="7" name="Rettangolo 6">
            <a:extLst>
              <a:ext uri="{FF2B5EF4-FFF2-40B4-BE49-F238E27FC236}">
                <a16:creationId xmlns:a16="http://schemas.microsoft.com/office/drawing/2014/main" id="{285C3C1B-C3A1-4B34-9383-CB32E1E5491E}"/>
              </a:ext>
            </a:extLst>
          </p:cNvPr>
          <p:cNvSpPr/>
          <p:nvPr/>
        </p:nvSpPr>
        <p:spPr>
          <a:xfrm>
            <a:off x="457199" y="1219200"/>
            <a:ext cx="8256587" cy="3693319"/>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Cass. n. 2305/2014. Imprenditore costretto a nominare direttore dei lavori un soggetto vicino al sindaco o all’assessore</a:t>
            </a:r>
          </a:p>
          <a:p>
            <a:r>
              <a:rPr lang="it-IT" sz="1400" b="0" dirty="0">
                <a:latin typeface="Times New Roman" panose="02020603050405020304" pitchFamily="18" charset="0"/>
                <a:cs typeface="Times New Roman" panose="02020603050405020304" pitchFamily="18" charset="0"/>
              </a:rPr>
              <a:t> </a:t>
            </a:r>
            <a:r>
              <a:rPr lang="it-IT" b="0" dirty="0">
                <a:latin typeface="Times New Roman" panose="02020603050405020304" pitchFamily="18" charset="0"/>
                <a:cs typeface="Times New Roman" panose="02020603050405020304" pitchFamily="18" charset="0"/>
              </a:rPr>
              <a:t>Cass. 25255/2014. Insegnante che aveva prospettato agli alunni l'attribuzione di un voto negativo in occasione degli scrutini del trimestre, qualora essi non avessero acquistato un libro di poesie indicato dallo stesso docente.</a:t>
            </a:r>
          </a:p>
          <a:p>
            <a:r>
              <a:rPr lang="it-IT" b="0" dirty="0">
                <a:latin typeface="Times New Roman" panose="02020603050405020304" pitchFamily="18" charset="0"/>
                <a:cs typeface="Times New Roman" panose="02020603050405020304" pitchFamily="18" charset="0"/>
              </a:rPr>
              <a:t>Cass. 8963/2015. Caso del vigile urbano che aveva chiesto una somma all’esercente di un bar prospettando l’applicazione di una sanzione amministrativa più alta di quella elevata in precedenza.</a:t>
            </a:r>
          </a:p>
          <a:p>
            <a:r>
              <a:rPr lang="it-IT" b="0" dirty="0">
                <a:latin typeface="Times New Roman" panose="02020603050405020304" pitchFamily="18" charset="0"/>
                <a:cs typeface="Times New Roman" panose="02020603050405020304" pitchFamily="18" charset="0"/>
              </a:rPr>
              <a:t>Cass. 49275/2015. Pubblico ufficiale che chiede denaro ad imprenditori iscritti nell’albo fornitori dell’Ente, palesando, in caso di rifiuto, l’esclusione definitiva dalle gare.</a:t>
            </a:r>
          </a:p>
          <a:p>
            <a:r>
              <a:rPr lang="it-IT" b="0" dirty="0">
                <a:latin typeface="Times New Roman" panose="02020603050405020304" pitchFamily="18" charset="0"/>
                <a:cs typeface="Times New Roman" panose="02020603050405020304" pitchFamily="18" charset="0"/>
              </a:rPr>
              <a:t>Cass. 4897/2016. Sindaco che pretende una assunzione minacciando, in difetto, la chiusura di un centro commerciale</a:t>
            </a:r>
          </a:p>
        </p:txBody>
      </p:sp>
    </p:spTree>
    <p:extLst>
      <p:ext uri="{BB962C8B-B14F-4D97-AF65-F5344CB8AC3E}">
        <p14:creationId xmlns:p14="http://schemas.microsoft.com/office/powerpoint/2010/main" val="3486591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Art. 318:  </a:t>
            </a:r>
          </a:p>
          <a:p>
            <a:pPr marL="0" indent="0">
              <a:buNone/>
            </a:pPr>
            <a:r>
              <a:rPr lang="it-IT" sz="2000" dirty="0">
                <a:latin typeface="Times New Roman" panose="02020603050405020304" pitchFamily="18" charset="0"/>
                <a:cs typeface="Times New Roman" panose="02020603050405020304" pitchFamily="18" charset="0"/>
              </a:rPr>
              <a:t>«Il pubblico ufficiale che, per l'esercizio delle sue funzioni o dei suoi poteri, indebitamente riceve, per sé o per un terzo, denaro o altra utilità o ne accetta la</a:t>
            </a:r>
          </a:p>
          <a:p>
            <a:pPr marL="0" indent="0">
              <a:buNone/>
            </a:pPr>
            <a:r>
              <a:rPr lang="it-IT" sz="2000" dirty="0">
                <a:latin typeface="Times New Roman" panose="02020603050405020304" pitchFamily="18" charset="0"/>
                <a:cs typeface="Times New Roman" panose="02020603050405020304" pitchFamily="18" charset="0"/>
              </a:rPr>
              <a:t>promessa è punito con la reclusione da uno a sei anni.»</a:t>
            </a: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 Corruzione per l’esercizio della funzione</a:t>
            </a:r>
          </a:p>
        </p:txBody>
      </p:sp>
    </p:spTree>
    <p:extLst>
      <p:ext uri="{BB962C8B-B14F-4D97-AF65-F5344CB8AC3E}">
        <p14:creationId xmlns:p14="http://schemas.microsoft.com/office/powerpoint/2010/main" val="2365324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611560" y="599958"/>
            <a:ext cx="8256587" cy="666750"/>
          </a:xfrm>
        </p:spPr>
        <p:txBody>
          <a:bodyPr/>
          <a:lstStyle/>
          <a:p>
            <a:r>
              <a:rPr lang="it-IT" sz="2400" b="1" dirty="0">
                <a:latin typeface="Times New Roman" panose="02020603050405020304" pitchFamily="18" charset="0"/>
                <a:cs typeface="Times New Roman" panose="02020603050405020304" pitchFamily="18" charset="0"/>
              </a:rPr>
              <a:t> Corruzione per un atto contrario ai doveri d’ufficio</a:t>
            </a:r>
          </a:p>
        </p:txBody>
      </p:sp>
      <p:sp>
        <p:nvSpPr>
          <p:cNvPr id="4" name="Rettangolo 3">
            <a:extLst>
              <a:ext uri="{FF2B5EF4-FFF2-40B4-BE49-F238E27FC236}">
                <a16:creationId xmlns:a16="http://schemas.microsoft.com/office/drawing/2014/main" id="{20D3F617-E135-40E6-B01A-D573056F0E62}"/>
              </a:ext>
            </a:extLst>
          </p:cNvPr>
          <p:cNvSpPr/>
          <p:nvPr/>
        </p:nvSpPr>
        <p:spPr>
          <a:xfrm>
            <a:off x="446856" y="1266708"/>
            <a:ext cx="8250288" cy="5293757"/>
          </a:xfrm>
          <a:prstGeom prst="rect">
            <a:avLst/>
          </a:prstGeom>
        </p:spPr>
        <p:txBody>
          <a:bodyPr wrap="square">
            <a:spAutoFit/>
          </a:bodyPr>
          <a:lstStyle/>
          <a:p>
            <a:endParaRPr lang="it-IT" b="0" dirty="0">
              <a:solidFill>
                <a:srgbClr val="000000"/>
              </a:solidFill>
              <a:latin typeface="ArialMT"/>
            </a:endParaRPr>
          </a:p>
          <a:p>
            <a:r>
              <a:rPr lang="it-IT" sz="2000" b="0" dirty="0">
                <a:latin typeface="Times New Roman" panose="02020603050405020304" pitchFamily="18" charset="0"/>
                <a:cs typeface="Times New Roman" panose="02020603050405020304" pitchFamily="18" charset="0"/>
              </a:rPr>
              <a:t>Art. 319:</a:t>
            </a:r>
          </a:p>
          <a:p>
            <a:r>
              <a:rPr lang="it-IT" sz="2000" b="0" dirty="0">
                <a:latin typeface="Times New Roman" panose="02020603050405020304" pitchFamily="18" charset="0"/>
                <a:cs typeface="Times New Roman" panose="02020603050405020304" pitchFamily="18" charset="0"/>
              </a:rPr>
              <a:t>«Il pubblico ufficiale, che, per omettere o ritardare o per aver omesso o ritardato un atto del suo ufficio, ovvero per compiere o per aver compiuto un atto contrario ai doveri di ufficio, riceve, per sé o per un terzo, denaro od altra utilità, o ne accetta la promessa, è punito con la reclusione da sei a dieci</a:t>
            </a:r>
          </a:p>
          <a:p>
            <a:r>
              <a:rPr lang="it-IT" sz="2000" b="0" dirty="0">
                <a:latin typeface="Times New Roman" panose="02020603050405020304" pitchFamily="18" charset="0"/>
                <a:cs typeface="Times New Roman" panose="02020603050405020304" pitchFamily="18" charset="0"/>
              </a:rPr>
              <a:t>anni»</a:t>
            </a:r>
          </a:p>
          <a:p>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dirty="0"/>
          </a:p>
        </p:txBody>
      </p:sp>
    </p:spTree>
    <p:extLst>
      <p:ext uri="{BB962C8B-B14F-4D97-AF65-F5344CB8AC3E}">
        <p14:creationId xmlns:p14="http://schemas.microsoft.com/office/powerpoint/2010/main" val="6286445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611560" y="599958"/>
            <a:ext cx="8256587" cy="666750"/>
          </a:xfrm>
        </p:spPr>
        <p:txBody>
          <a:bodyPr/>
          <a:lstStyle/>
          <a:p>
            <a:r>
              <a:rPr lang="it-IT" sz="2400" b="1" dirty="0">
                <a:latin typeface="Times New Roman" panose="02020603050405020304" pitchFamily="18" charset="0"/>
                <a:cs typeface="Times New Roman" panose="02020603050405020304" pitchFamily="18" charset="0"/>
              </a:rPr>
              <a:t> Circostanze aggravanti della corruzione</a:t>
            </a:r>
          </a:p>
        </p:txBody>
      </p:sp>
      <p:sp>
        <p:nvSpPr>
          <p:cNvPr id="4" name="Rettangolo 3">
            <a:extLst>
              <a:ext uri="{FF2B5EF4-FFF2-40B4-BE49-F238E27FC236}">
                <a16:creationId xmlns:a16="http://schemas.microsoft.com/office/drawing/2014/main" id="{20D3F617-E135-40E6-B01A-D573056F0E62}"/>
              </a:ext>
            </a:extLst>
          </p:cNvPr>
          <p:cNvSpPr/>
          <p:nvPr/>
        </p:nvSpPr>
        <p:spPr>
          <a:xfrm>
            <a:off x="446856" y="1266708"/>
            <a:ext cx="8250288" cy="3231654"/>
          </a:xfrm>
          <a:prstGeom prst="rect">
            <a:avLst/>
          </a:prstGeom>
        </p:spPr>
        <p:txBody>
          <a:bodyPr wrap="square">
            <a:spAutoFit/>
          </a:bodyPr>
          <a:lstStyle/>
          <a:p>
            <a:r>
              <a:rPr lang="it-IT" b="0" dirty="0">
                <a:solidFill>
                  <a:srgbClr val="000000"/>
                </a:solidFill>
                <a:latin typeface="ArialMT"/>
              </a:rPr>
              <a:t> </a:t>
            </a:r>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sz="1400" b="0" dirty="0">
              <a:solidFill>
                <a:srgbClr val="727CA4"/>
              </a:solidFill>
              <a:latin typeface="Wingdings3"/>
            </a:endParaRPr>
          </a:p>
          <a:p>
            <a:endParaRPr lang="it-IT" dirty="0"/>
          </a:p>
        </p:txBody>
      </p:sp>
      <p:sp>
        <p:nvSpPr>
          <p:cNvPr id="5" name="Rettangolo 4">
            <a:extLst>
              <a:ext uri="{FF2B5EF4-FFF2-40B4-BE49-F238E27FC236}">
                <a16:creationId xmlns:a16="http://schemas.microsoft.com/office/drawing/2014/main" id="{3A667448-4ABB-4341-885C-BE1FACA93CDC}"/>
              </a:ext>
            </a:extLst>
          </p:cNvPr>
          <p:cNvSpPr/>
          <p:nvPr/>
        </p:nvSpPr>
        <p:spPr>
          <a:xfrm>
            <a:off x="467544" y="1266708"/>
            <a:ext cx="8208912" cy="3970318"/>
          </a:xfrm>
          <a:prstGeom prst="rect">
            <a:avLst/>
          </a:prstGeom>
        </p:spPr>
        <p:txBody>
          <a:bodyPr wrap="square">
            <a:spAutoFit/>
          </a:bodyPr>
          <a:lstStyle/>
          <a:p>
            <a:pPr marL="0" indent="0">
              <a:buNone/>
            </a:pPr>
            <a:r>
              <a:rPr lang="it-IT" sz="2000" b="0" dirty="0">
                <a:latin typeface="Times New Roman" panose="02020603050405020304" pitchFamily="18" charset="0"/>
                <a:cs typeface="Times New Roman" panose="02020603050405020304" pitchFamily="18" charset="0"/>
              </a:rPr>
              <a:t>Art. 319-bis:</a:t>
            </a:r>
          </a:p>
          <a:p>
            <a:pPr marL="0" indent="0">
              <a:buNone/>
            </a:pPr>
            <a:endParaRPr lang="it-IT" sz="2000" b="0" dirty="0">
              <a:latin typeface="Times New Roman" panose="02020603050405020304" pitchFamily="18" charset="0"/>
              <a:cs typeface="Times New Roman" panose="02020603050405020304" pitchFamily="18" charset="0"/>
            </a:endParaRPr>
          </a:p>
          <a:p>
            <a:r>
              <a:rPr lang="it-IT" sz="2000" b="0" dirty="0">
                <a:latin typeface="Times New Roman" panose="02020603050405020304" pitchFamily="18" charset="0"/>
                <a:cs typeface="Times New Roman" panose="02020603050405020304" pitchFamily="18" charset="0"/>
              </a:rPr>
              <a:t>«La pena è aumentata se il fatto di cui all'art. 319 ha per oggetto il conferimento di pubblici impieghi o stipendi o pensioni o la stipulazione di contratti nei quali sia interessata l'amministrazione alla quale il</a:t>
            </a:r>
          </a:p>
          <a:p>
            <a:r>
              <a:rPr lang="it-IT" sz="2000" b="0" dirty="0">
                <a:latin typeface="Times New Roman" panose="02020603050405020304" pitchFamily="18" charset="0"/>
                <a:cs typeface="Times New Roman" panose="02020603050405020304" pitchFamily="18" charset="0"/>
              </a:rPr>
              <a:t>pubblico ufficiale appartiene nonché il pagamento o il rimborso di tributi.»</a:t>
            </a:r>
          </a:p>
          <a:p>
            <a:pPr marL="0" indent="0">
              <a:buNone/>
            </a:pPr>
            <a:endParaRPr lang="it-IT" sz="2000" b="0" dirty="0">
              <a:latin typeface="Times New Roman" panose="02020603050405020304" pitchFamily="18" charset="0"/>
              <a:cs typeface="Times New Roman" panose="02020603050405020304" pitchFamily="18" charset="0"/>
            </a:endParaRPr>
          </a:p>
          <a:p>
            <a:pPr marL="0" indent="0">
              <a:buNone/>
            </a:pPr>
            <a:endParaRPr lang="it-IT" sz="2000" b="0" dirty="0">
              <a:latin typeface="Times New Roman" panose="02020603050405020304" pitchFamily="18" charset="0"/>
              <a:cs typeface="Times New Roman" panose="02020603050405020304" pitchFamily="18" charset="0"/>
            </a:endParaRPr>
          </a:p>
          <a:p>
            <a:pPr marL="0" indent="0">
              <a:buNone/>
            </a:pPr>
            <a:endParaRPr lang="it-IT" sz="2000" b="0" dirty="0">
              <a:latin typeface="Times New Roman" panose="02020603050405020304" pitchFamily="18" charset="0"/>
              <a:cs typeface="Times New Roman" panose="02020603050405020304" pitchFamily="18" charset="0"/>
            </a:endParaRPr>
          </a:p>
          <a:p>
            <a:pPr marL="0" indent="0">
              <a:buNone/>
            </a:pPr>
            <a:endParaRPr lang="it-IT" dirty="0">
              <a:latin typeface="Times New Roman" panose="02020603050405020304" pitchFamily="18" charset="0"/>
              <a:cs typeface="Times New Roman" panose="02020603050405020304" pitchFamily="18" charset="0"/>
            </a:endParaRPr>
          </a:p>
          <a:p>
            <a:pPr marL="0" indent="0">
              <a:buNone/>
            </a:pPr>
            <a:endParaRPr lang="it-IT" dirty="0">
              <a:latin typeface="Times New Roman" panose="02020603050405020304" pitchFamily="18" charset="0"/>
              <a:cs typeface="Times New Roman" panose="02020603050405020304" pitchFamily="18" charset="0"/>
            </a:endParaRPr>
          </a:p>
          <a:p>
            <a:pPr marL="0" indent="0">
              <a:buNone/>
            </a:pPr>
            <a:endParaRPr lang="it-IT" dirty="0">
              <a:latin typeface="Times New Roman" panose="02020603050405020304" pitchFamily="18" charset="0"/>
              <a:cs typeface="Times New Roman" panose="02020603050405020304" pitchFamily="18" charset="0"/>
            </a:endParaRPr>
          </a:p>
          <a:p>
            <a:pPr marL="0" indent="0">
              <a:buNone/>
            </a:pPr>
            <a:r>
              <a:rPr lang="it-IT"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6928179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611560" y="265557"/>
            <a:ext cx="8256587" cy="666750"/>
          </a:xfrm>
        </p:spPr>
        <p:txBody>
          <a:bodyPr/>
          <a:lstStyle/>
          <a:p>
            <a:r>
              <a:rPr lang="it-IT" sz="2400" b="1" dirty="0">
                <a:latin typeface="Times New Roman" panose="02020603050405020304" pitchFamily="18" charset="0"/>
                <a:cs typeface="Times New Roman" panose="02020603050405020304" pitchFamily="18" charset="0"/>
              </a:rPr>
              <a:t> La posizione del privato nel reato di corruzione</a:t>
            </a:r>
          </a:p>
        </p:txBody>
      </p:sp>
      <p:sp>
        <p:nvSpPr>
          <p:cNvPr id="4" name="Rettangolo 3">
            <a:extLst>
              <a:ext uri="{FF2B5EF4-FFF2-40B4-BE49-F238E27FC236}">
                <a16:creationId xmlns:a16="http://schemas.microsoft.com/office/drawing/2014/main" id="{20D3F617-E135-40E6-B01A-D573056F0E62}"/>
              </a:ext>
            </a:extLst>
          </p:cNvPr>
          <p:cNvSpPr/>
          <p:nvPr/>
        </p:nvSpPr>
        <p:spPr>
          <a:xfrm>
            <a:off x="446856" y="1266708"/>
            <a:ext cx="8250288" cy="3139321"/>
          </a:xfrm>
          <a:prstGeom prst="rect">
            <a:avLst/>
          </a:prstGeom>
        </p:spPr>
        <p:txBody>
          <a:bodyPr wrap="square">
            <a:spAutoFit/>
          </a:bodyPr>
          <a:lstStyle/>
          <a:p>
            <a:r>
              <a:rPr lang="it-IT" b="0" dirty="0">
                <a:solidFill>
                  <a:srgbClr val="000000"/>
                </a:solidFill>
                <a:latin typeface="Times New Roman" panose="02020603050405020304" pitchFamily="18" charset="0"/>
                <a:cs typeface="Times New Roman" panose="02020603050405020304" pitchFamily="18" charset="0"/>
              </a:rPr>
              <a:t>Art. 321:</a:t>
            </a:r>
          </a:p>
          <a:p>
            <a:r>
              <a:rPr lang="it-IT" b="0" dirty="0">
                <a:solidFill>
                  <a:srgbClr val="000000"/>
                </a:solidFill>
                <a:latin typeface="Times New Roman" panose="02020603050405020304" pitchFamily="18" charset="0"/>
                <a:cs typeface="Times New Roman" panose="02020603050405020304" pitchFamily="18" charset="0"/>
              </a:rPr>
              <a:t>«Le pene stabilite nel primo comma dell’art. 318 [corruzione per l’esercizio della funzione], nell’art 319  [corruzione per un atto contrario ai doveri d’ufficio], nell’art. 319-bis [circostanze aggravanti per conferimento di pubblici impieghi o stipendi o pensioni o stipulazione di contratti, o pagamento o rimborso di tributi], nell’art. 319-ter [corruzione in atti giudiziari], e nell’art. 320 [corruzione di persona incarica di un pubblico servizio] in relazione alle suddette ipotesi degli artt. 318 e 319, si applicano anche a chi dà o promette al pubblico ufficiale o all’incaricato di un pubblico servizio il denaro od altra utilità».</a:t>
            </a:r>
          </a:p>
          <a:p>
            <a:r>
              <a:rPr lang="it-IT" b="0" dirty="0">
                <a:solidFill>
                  <a:srgbClr val="000000"/>
                </a:solidFill>
                <a:latin typeface="ArialMT"/>
              </a:rPr>
              <a:t> </a:t>
            </a:r>
            <a:endParaRPr lang="it-IT" sz="1400" b="0" dirty="0">
              <a:solidFill>
                <a:srgbClr val="727CA4"/>
              </a:solidFill>
              <a:latin typeface="Wingdings3"/>
            </a:endParaRPr>
          </a:p>
          <a:p>
            <a:endParaRPr lang="it-IT" dirty="0"/>
          </a:p>
        </p:txBody>
      </p:sp>
    </p:spTree>
    <p:extLst>
      <p:ext uri="{BB962C8B-B14F-4D97-AF65-F5344CB8AC3E}">
        <p14:creationId xmlns:p14="http://schemas.microsoft.com/office/powerpoint/2010/main" val="4035762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3F198028-08A4-4862-981B-B34ECE747AC9}"/>
              </a:ext>
            </a:extLst>
          </p:cNvPr>
          <p:cNvSpPr>
            <a:spLocks noGrp="1"/>
          </p:cNvSpPr>
          <p:nvPr>
            <p:ph sz="quarter" idx="1"/>
          </p:nvPr>
        </p:nvSpPr>
        <p:spPr/>
        <p:txBody>
          <a:bodyPr/>
          <a:lstStyle/>
          <a:p>
            <a:pPr marL="0" indent="0">
              <a:buNone/>
            </a:pPr>
            <a:r>
              <a:rPr lang="it-IT" sz="2000" dirty="0">
                <a:latin typeface="Times New Roman" panose="02020603050405020304" pitchFamily="18" charset="0"/>
                <a:cs typeface="Times New Roman" panose="02020603050405020304" pitchFamily="18" charset="0"/>
              </a:rPr>
              <a:t>La corruzione fino agli anni ’80 del secolo scorso era considerata sostanzialmente un «male necessario» che poteva costituire anche elemento di sviluppo dell’economia.</a:t>
            </a:r>
          </a:p>
          <a:p>
            <a:pPr marL="0" indent="0">
              <a:buNone/>
            </a:pPr>
            <a:r>
              <a:rPr lang="it-IT" sz="2000" dirty="0">
                <a:latin typeface="Times New Roman" panose="02020603050405020304" pitchFamily="18" charset="0"/>
                <a:cs typeface="Times New Roman" panose="02020603050405020304" pitchFamily="18" charset="0"/>
              </a:rPr>
              <a:t>Nel decennio successivo, con la constatazione che la corruzione, la concussione, il peculato e la malversazione stavano scardinando gli equilibri sociali e democratici.</a:t>
            </a:r>
          </a:p>
          <a:p>
            <a:pPr marL="0" indent="0">
              <a:buNone/>
            </a:pPr>
            <a:r>
              <a:rPr lang="it-IT" sz="2000" dirty="0">
                <a:latin typeface="Times New Roman" panose="02020603050405020304" pitchFamily="18" charset="0"/>
                <a:cs typeface="Times New Roman" panose="02020603050405020304" pitchFamily="18" charset="0"/>
              </a:rPr>
              <a:t>Con il ribaltamento di questa opinione, e con l’affermazione sempre più consistente e condivisa che la corruzione costituisce uno degli ostacoli più rilevanti per lo sviluppo economico, nelle varie sedi internazionali la corruzione è stata oggetto di accordi, trattati e convenzioni con lo scopo di contrastarla, mediante l’impegno dei singoli Stati di adottare norme in materia secondo le indicazioni contenute negli stessi accordi, trattati o convenzioni.</a:t>
            </a: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a:extLst>
              <a:ext uri="{FF2B5EF4-FFF2-40B4-BE49-F238E27FC236}">
                <a16:creationId xmlns:a16="http://schemas.microsoft.com/office/drawing/2014/main" id="{C5B06E76-FF68-4A4B-A487-EDC732314D10}"/>
              </a:ext>
            </a:extLst>
          </p:cNvPr>
          <p:cNvSpPr>
            <a:spLocks noGrp="1"/>
          </p:cNvSpPr>
          <p:nvPr>
            <p:ph type="title"/>
          </p:nvPr>
        </p:nvSpPr>
        <p:spPr>
          <a:xfrm>
            <a:off x="457200" y="169962"/>
            <a:ext cx="8256587" cy="666750"/>
          </a:xfrm>
        </p:spPr>
        <p:txBody>
          <a:bodyPr/>
          <a:lstStyle/>
          <a:p>
            <a:r>
              <a:rPr lang="it-IT" sz="2400" b="1" dirty="0">
                <a:latin typeface="Times New Roman" panose="02020603050405020304" pitchFamily="18" charset="0"/>
                <a:cs typeface="Times New Roman" panose="02020603050405020304" pitchFamily="18" charset="0"/>
              </a:rPr>
              <a:t>Il contesto internazionale </a:t>
            </a:r>
          </a:p>
        </p:txBody>
      </p:sp>
    </p:spTree>
    <p:extLst>
      <p:ext uri="{BB962C8B-B14F-4D97-AF65-F5344CB8AC3E}">
        <p14:creationId xmlns:p14="http://schemas.microsoft.com/office/powerpoint/2010/main" val="40744387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6EE19DD8-AC88-498A-9076-C670D8DA4475}"/>
              </a:ext>
            </a:extLst>
          </p:cNvPr>
          <p:cNvSpPr>
            <a:spLocks noGrp="1"/>
          </p:cNvSpPr>
          <p:nvPr>
            <p:ph sz="quarter" idx="1"/>
          </p:nvPr>
        </p:nvSpPr>
        <p:spPr>
          <a:xfrm>
            <a:off x="457200" y="836712"/>
            <a:ext cx="8229600" cy="5184576"/>
          </a:xfrm>
        </p:spPr>
        <p:txBody>
          <a:bodyPr/>
          <a:lstStyle/>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Nella nuova formulazione dell’art. 318: </a:t>
            </a:r>
          </a:p>
          <a:p>
            <a:pPr marL="0" indent="0">
              <a:buNone/>
            </a:pPr>
            <a:r>
              <a:rPr lang="it-IT" sz="2000" dirty="0">
                <a:latin typeface="Times New Roman" panose="02020603050405020304" pitchFamily="18" charset="0"/>
                <a:cs typeface="Times New Roman" panose="02020603050405020304" pitchFamily="18" charset="0"/>
              </a:rPr>
              <a:t>a) è scomparso il riferimento all’atto d’ufficio (anche legittimo secondo la giurisprudenza), adottato o da adottare da parte del pubblico agente, sostituito dall’esercizio della funzione</a:t>
            </a:r>
          </a:p>
          <a:p>
            <a:pPr marL="0" indent="0">
              <a:buNone/>
            </a:pPr>
            <a:r>
              <a:rPr lang="it-IT" sz="2000" dirty="0">
                <a:latin typeface="Times New Roman" panose="02020603050405020304" pitchFamily="18" charset="0"/>
                <a:cs typeface="Times New Roman" panose="02020603050405020304" pitchFamily="18" charset="0"/>
              </a:rPr>
              <a:t>b) il “pactum </a:t>
            </a:r>
            <a:r>
              <a:rPr lang="it-IT" sz="2000" dirty="0" err="1">
                <a:latin typeface="Times New Roman" panose="02020603050405020304" pitchFamily="18" charset="0"/>
                <a:cs typeface="Times New Roman" panose="02020603050405020304" pitchFamily="18" charset="0"/>
              </a:rPr>
              <a:t>sceleris</a:t>
            </a:r>
            <a:r>
              <a:rPr lang="it-IT" sz="2000" dirty="0">
                <a:latin typeface="Times New Roman" panose="02020603050405020304" pitchFamily="18" charset="0"/>
                <a:cs typeface="Times New Roman" panose="02020603050405020304" pitchFamily="18" charset="0"/>
              </a:rPr>
              <a:t>” ha per oggetto l’esercizio dei poteri o delle funzioni nel senso che il compenso che il pubblico agente riceve non retribuisce più l’atto del suo ufficio, ma, più in generale, la «messa a disposizione» nei confronti degli interessi di cui è portatore il privato nello svolgimento delle funzioni o nell’esercizio dei poteri pubblici da parte dell’agente;</a:t>
            </a:r>
          </a:p>
          <a:p>
            <a:pPr marL="0" indent="0">
              <a:buNone/>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883E40AB-4C2E-40C6-9FE8-F9B0FCCDDAE3}"/>
              </a:ext>
            </a:extLst>
          </p:cNvPr>
          <p:cNvSpPr>
            <a:spLocks noGrp="1"/>
          </p:cNvSpPr>
          <p:nvPr>
            <p:ph type="title"/>
          </p:nvPr>
        </p:nvSpPr>
        <p:spPr>
          <a:xfrm>
            <a:off x="443706" y="169962"/>
            <a:ext cx="8256587" cy="666750"/>
          </a:xfrm>
        </p:spPr>
        <p:txBody>
          <a:bodyPr/>
          <a:lstStyle/>
          <a:p>
            <a:r>
              <a:rPr lang="it-IT" sz="2400" b="1" dirty="0">
                <a:latin typeface="Times New Roman" panose="02020603050405020304" pitchFamily="18" charset="0"/>
                <a:cs typeface="Times New Roman" panose="02020603050405020304" pitchFamily="18" charset="0"/>
              </a:rPr>
              <a:t>La nuova nozione di corruzione per l’esercizio delle funzioni</a:t>
            </a:r>
          </a:p>
        </p:txBody>
      </p:sp>
    </p:spTree>
    <p:extLst>
      <p:ext uri="{BB962C8B-B14F-4D97-AF65-F5344CB8AC3E}">
        <p14:creationId xmlns:p14="http://schemas.microsoft.com/office/powerpoint/2010/main" val="6537541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6EE19DD8-AC88-498A-9076-C670D8DA4475}"/>
              </a:ext>
            </a:extLst>
          </p:cNvPr>
          <p:cNvSpPr>
            <a:spLocks noGrp="1"/>
          </p:cNvSpPr>
          <p:nvPr>
            <p:ph sz="quarter" idx="1"/>
          </p:nvPr>
        </p:nvSpPr>
        <p:spPr>
          <a:xfrm>
            <a:off x="457200" y="836712"/>
            <a:ext cx="8229600" cy="5184576"/>
          </a:xfrm>
        </p:spPr>
        <p:txBody>
          <a:bodyPr/>
          <a:lstStyle/>
          <a:p>
            <a:pPr marL="0" indent="0">
              <a:buNone/>
            </a:pPr>
            <a:r>
              <a:rPr lang="it-IT" sz="1600" dirty="0">
                <a:latin typeface="Times New Roman" panose="02020603050405020304" pitchFamily="18" charset="0"/>
                <a:cs typeface="Times New Roman" panose="02020603050405020304" pitchFamily="18" charset="0"/>
              </a:rPr>
              <a:t> </a:t>
            </a:r>
          </a:p>
          <a:p>
            <a:pPr marL="0" indent="0">
              <a:buNone/>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883E40AB-4C2E-40C6-9FE8-F9B0FCCDDAE3}"/>
              </a:ext>
            </a:extLst>
          </p:cNvPr>
          <p:cNvSpPr>
            <a:spLocks noGrp="1"/>
          </p:cNvSpPr>
          <p:nvPr>
            <p:ph type="title"/>
          </p:nvPr>
        </p:nvSpPr>
        <p:spPr>
          <a:xfrm>
            <a:off x="443706" y="81528"/>
            <a:ext cx="8256587" cy="666750"/>
          </a:xfrm>
        </p:spPr>
        <p:txBody>
          <a:bodyPr/>
          <a:lstStyle/>
          <a:p>
            <a:r>
              <a:rPr lang="it-IT" b="1" dirty="0"/>
              <a:t> </a:t>
            </a:r>
            <a:r>
              <a:rPr lang="it-IT" sz="2400" b="1" dirty="0">
                <a:latin typeface="Times New Roman" panose="02020603050405020304" pitchFamily="18" charset="0"/>
                <a:cs typeface="Times New Roman" panose="02020603050405020304" pitchFamily="18" charset="0"/>
              </a:rPr>
              <a:t>La corruzione «propria» e «impropria»</a:t>
            </a:r>
          </a:p>
        </p:txBody>
      </p:sp>
      <p:sp>
        <p:nvSpPr>
          <p:cNvPr id="5" name="Rettangolo 4">
            <a:extLst>
              <a:ext uri="{FF2B5EF4-FFF2-40B4-BE49-F238E27FC236}">
                <a16:creationId xmlns:a16="http://schemas.microsoft.com/office/drawing/2014/main" id="{A768D7F1-92E4-4ABF-8FC9-20685F41D432}"/>
              </a:ext>
            </a:extLst>
          </p:cNvPr>
          <p:cNvSpPr/>
          <p:nvPr/>
        </p:nvSpPr>
        <p:spPr>
          <a:xfrm>
            <a:off x="468922" y="874549"/>
            <a:ext cx="8256587" cy="5078313"/>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La corruzione è un reato «a concorso necessario» che consiste in un accordo criminoso tra il pubblico ufficiale o l’incaricato di pubblico servizio ed il privato che ha ad oggetto il «mercimonio» della funzione </a:t>
            </a:r>
            <a:r>
              <a:rPr lang="it-IT" b="0" dirty="0" err="1">
                <a:latin typeface="Times New Roman" panose="02020603050405020304" pitchFamily="18" charset="0"/>
                <a:cs typeface="Times New Roman" panose="02020603050405020304" pitchFamily="18" charset="0"/>
              </a:rPr>
              <a:t>pbblica</a:t>
            </a:r>
            <a:r>
              <a:rPr lang="it-IT" b="0" dirty="0">
                <a:latin typeface="Times New Roman" panose="02020603050405020304" pitchFamily="18" charset="0"/>
                <a:cs typeface="Times New Roman" panose="02020603050405020304" pitchFamily="18" charset="0"/>
              </a:rPr>
              <a:t> esercitata</a:t>
            </a:r>
          </a:p>
          <a:p>
            <a:r>
              <a:rPr lang="it-IT" b="0" dirty="0">
                <a:latin typeface="Times New Roman" panose="02020603050405020304" pitchFamily="18" charset="0"/>
                <a:cs typeface="Times New Roman" panose="02020603050405020304" pitchFamily="18" charset="0"/>
              </a:rPr>
              <a:t>La PA è il soggetto leso nell’interesse al buon andamento ed all’imparzialità dell’azione amministrativa.</a:t>
            </a:r>
          </a:p>
          <a:p>
            <a:r>
              <a:rPr lang="it-IT" b="0" dirty="0">
                <a:latin typeface="Times New Roman" panose="02020603050405020304" pitchFamily="18" charset="0"/>
                <a:cs typeface="Times New Roman" panose="02020603050405020304" pitchFamily="18" charset="0"/>
              </a:rPr>
              <a:t>Il privato che concorre nel reato è soggetto alle stesse pene stabilite per il pubblico ufficiale o l’incaricato di pubblico servizio. La distinzione </a:t>
            </a:r>
          </a:p>
          <a:p>
            <a:r>
              <a:rPr lang="it-IT" b="0" dirty="0">
                <a:latin typeface="Times New Roman" panose="02020603050405020304" pitchFamily="18" charset="0"/>
                <a:cs typeface="Times New Roman" panose="02020603050405020304" pitchFamily="18" charset="0"/>
              </a:rPr>
              <a:t>Anche dopo la riforma della legge 190/2012 rimane ferma la distinzione tra corruzione «propria» e «impropria».</a:t>
            </a:r>
          </a:p>
          <a:p>
            <a:r>
              <a:rPr lang="it-IT" b="0" dirty="0">
                <a:latin typeface="Times New Roman" panose="02020603050405020304" pitchFamily="18" charset="0"/>
                <a:cs typeface="Times New Roman" panose="02020603050405020304" pitchFamily="18" charset="0"/>
              </a:rPr>
              <a:t>L’elemento che caratterizza i delitti  di corruzione «propria» e «impropria» è costituito dall’accordo (pactum </a:t>
            </a:r>
            <a:r>
              <a:rPr lang="it-IT" b="0" dirty="0" err="1">
                <a:latin typeface="Times New Roman" panose="02020603050405020304" pitchFamily="18" charset="0"/>
                <a:cs typeface="Times New Roman" panose="02020603050405020304" pitchFamily="18" charset="0"/>
              </a:rPr>
              <a:t>sceleris</a:t>
            </a:r>
            <a:r>
              <a:rPr lang="it-IT" b="0" dirty="0">
                <a:latin typeface="Times New Roman" panose="02020603050405020304" pitchFamily="18" charset="0"/>
                <a:cs typeface="Times New Roman" panose="02020603050405020304" pitchFamily="18" charset="0"/>
              </a:rPr>
              <a:t>) tra il </a:t>
            </a:r>
            <a:r>
              <a:rPr lang="it-IT" b="0" u="sng"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pubblico ufficiale (o l’incaricato di pubblico servizio</a:t>
            </a:r>
            <a:r>
              <a:rPr lang="it-IT" b="0" dirty="0">
                <a:latin typeface="Times New Roman" panose="02020603050405020304" pitchFamily="18" charset="0"/>
                <a:cs typeface="Times New Roman" panose="02020603050405020304" pitchFamily="18" charset="0"/>
              </a:rPr>
              <a:t>) ed il privato, avente ad oggetto il compimento da parte del pubblico ufficiale:</a:t>
            </a:r>
          </a:p>
          <a:p>
            <a:pPr marL="285750" indent="-285750">
              <a:buFontTx/>
              <a:buChar char="-"/>
            </a:pPr>
            <a:r>
              <a:rPr lang="it-IT" b="0" dirty="0">
                <a:latin typeface="Times New Roman" panose="02020603050405020304" pitchFamily="18" charset="0"/>
                <a:cs typeface="Times New Roman" panose="02020603050405020304" pitchFamily="18" charset="0"/>
              </a:rPr>
              <a:t>di un atto del suo ufficio o l’esercizio delle proprie funzioni (corruzione impropria: all’art. 318 </a:t>
            </a:r>
            <a:r>
              <a:rPr lang="it-IT" b="0" dirty="0" err="1">
                <a:latin typeface="Times New Roman" panose="02020603050405020304" pitchFamily="18" charset="0"/>
                <a:cs typeface="Times New Roman" panose="02020603050405020304" pitchFamily="18" charset="0"/>
              </a:rPr>
              <a:t>Cod.pen</a:t>
            </a:r>
            <a:r>
              <a:rPr lang="it-IT" b="0" dirty="0">
                <a:latin typeface="Times New Roman" panose="02020603050405020304" pitchFamily="18" charset="0"/>
                <a:cs typeface="Times New Roman" panose="02020603050405020304" pitchFamily="18" charset="0"/>
              </a:rPr>
              <a:t>.) </a:t>
            </a:r>
          </a:p>
          <a:p>
            <a:pPr marL="285750" indent="-285750">
              <a:buFontTx/>
              <a:buChar char="-"/>
            </a:pPr>
            <a:r>
              <a:rPr lang="it-IT" b="0" dirty="0">
                <a:latin typeface="Times New Roman" panose="02020603050405020304" pitchFamily="18" charset="0"/>
                <a:cs typeface="Times New Roman" panose="02020603050405020304" pitchFamily="18" charset="0"/>
              </a:rPr>
              <a:t>di un atto contrario ai suoi doveri d’ufficio o il mancato compimento di un atto del suo ufficio (corruzione propria: art. 319 </a:t>
            </a:r>
            <a:r>
              <a:rPr lang="it-IT" b="0" dirty="0" err="1">
                <a:latin typeface="Times New Roman" panose="02020603050405020304" pitchFamily="18" charset="0"/>
                <a:cs typeface="Times New Roman" panose="02020603050405020304" pitchFamily="18" charset="0"/>
              </a:rPr>
              <a:t>Cod.pen</a:t>
            </a:r>
            <a:r>
              <a:rPr lang="it-IT" b="0" dirty="0">
                <a:latin typeface="Times New Roman" panose="02020603050405020304" pitchFamily="18" charset="0"/>
                <a:cs typeface="Times New Roman" panose="02020603050405020304" pitchFamily="18" charset="0"/>
              </a:rPr>
              <a:t>.)</a:t>
            </a:r>
          </a:p>
          <a:p>
            <a:endParaRPr lang="it-IT" b="0" dirty="0">
              <a:latin typeface="Times New Roman" panose="02020603050405020304" pitchFamily="18" charset="0"/>
              <a:cs typeface="Times New Roman" panose="02020603050405020304" pitchFamily="18" charset="0"/>
            </a:endParaRPr>
          </a:p>
          <a:p>
            <a:r>
              <a:rPr lang="it-IT" b="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357907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6EE19DD8-AC88-498A-9076-C670D8DA4475}"/>
              </a:ext>
            </a:extLst>
          </p:cNvPr>
          <p:cNvSpPr>
            <a:spLocks noGrp="1"/>
          </p:cNvSpPr>
          <p:nvPr>
            <p:ph sz="quarter" idx="1"/>
          </p:nvPr>
        </p:nvSpPr>
        <p:spPr>
          <a:xfrm>
            <a:off x="457200" y="836712"/>
            <a:ext cx="8229600" cy="5184576"/>
          </a:xfrm>
        </p:spPr>
        <p:txBody>
          <a:bodyPr/>
          <a:lstStyle/>
          <a:p>
            <a:pPr marL="0" indent="0">
              <a:buNone/>
            </a:pPr>
            <a:r>
              <a:rPr lang="it-IT" sz="1600" dirty="0">
                <a:latin typeface="Times New Roman" panose="02020603050405020304" pitchFamily="18" charset="0"/>
                <a:cs typeface="Times New Roman" panose="02020603050405020304" pitchFamily="18" charset="0"/>
              </a:rPr>
              <a:t> </a:t>
            </a:r>
          </a:p>
          <a:p>
            <a:pPr marL="0" indent="0">
              <a:buNone/>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883E40AB-4C2E-40C6-9FE8-F9B0FCCDDAE3}"/>
              </a:ext>
            </a:extLst>
          </p:cNvPr>
          <p:cNvSpPr>
            <a:spLocks noGrp="1"/>
          </p:cNvSpPr>
          <p:nvPr>
            <p:ph type="title"/>
          </p:nvPr>
        </p:nvSpPr>
        <p:spPr>
          <a:xfrm>
            <a:off x="443706" y="169962"/>
            <a:ext cx="8256587" cy="666750"/>
          </a:xfrm>
        </p:spPr>
        <p:txBody>
          <a:bodyPr/>
          <a:lstStyle/>
          <a:p>
            <a:r>
              <a:rPr lang="it-IT" sz="2400" b="1" dirty="0">
                <a:latin typeface="Times New Roman" panose="02020603050405020304" pitchFamily="18" charset="0"/>
                <a:cs typeface="Times New Roman" panose="02020603050405020304" pitchFamily="18" charset="0"/>
              </a:rPr>
              <a:t> La corruzione «propria»  </a:t>
            </a:r>
          </a:p>
        </p:txBody>
      </p:sp>
      <p:sp>
        <p:nvSpPr>
          <p:cNvPr id="5" name="Rettangolo 4">
            <a:extLst>
              <a:ext uri="{FF2B5EF4-FFF2-40B4-BE49-F238E27FC236}">
                <a16:creationId xmlns:a16="http://schemas.microsoft.com/office/drawing/2014/main" id="{A768D7F1-92E4-4ABF-8FC9-20685F41D432}"/>
              </a:ext>
            </a:extLst>
          </p:cNvPr>
          <p:cNvSpPr/>
          <p:nvPr/>
        </p:nvSpPr>
        <p:spPr>
          <a:xfrm>
            <a:off x="457199" y="1268760"/>
            <a:ext cx="8256587" cy="2862322"/>
          </a:xfrm>
          <a:prstGeom prst="rect">
            <a:avLst/>
          </a:prstGeom>
        </p:spPr>
        <p:txBody>
          <a:bodyPr wrap="square">
            <a:spAutoFit/>
          </a:bodyPr>
          <a:lstStyle/>
          <a:p>
            <a:r>
              <a:rPr lang="it-IT" b="0" dirty="0"/>
              <a:t> </a:t>
            </a:r>
            <a:endParaRPr lang="it-IT" dirty="0">
              <a:solidFill>
                <a:srgbClr val="000000"/>
              </a:solidFill>
              <a:latin typeface="Arial-BoldMT"/>
            </a:endParaRPr>
          </a:p>
          <a:p>
            <a:r>
              <a:rPr lang="it-IT" b="0" dirty="0">
                <a:latin typeface="Times New Roman" panose="02020603050405020304" pitchFamily="18" charset="0"/>
                <a:cs typeface="Times New Roman" panose="02020603050405020304" pitchFamily="18" charset="0"/>
              </a:rPr>
              <a:t>Cass. 39020/2017 – la corruzione propria può avere ad oggetto un parere non vincolante, allorché esso assuma rilevanza decisiva nella concatenazione degli atti che  compongono la complessa procedura amministrativa e, quindi, incida sul contenuto dell’atto finale</a:t>
            </a:r>
          </a:p>
          <a:p>
            <a:r>
              <a:rPr lang="it-IT" b="0" dirty="0">
                <a:latin typeface="Times New Roman" panose="02020603050405020304" pitchFamily="18" charset="0"/>
                <a:cs typeface="Times New Roman" panose="02020603050405020304" pitchFamily="18" charset="0"/>
              </a:rPr>
              <a:t>Cass. 35940/2017 – Integra la corruzione propria la condotta del componente di una commissione di gara che si traduca in atti, pur formalmente legittimi in quanto discrezionali, che si conformino all’obiettivo di realizzare l’interesse del privato nel contesto di una logica globalmente orientata alla realizzazione di</a:t>
            </a:r>
          </a:p>
          <a:p>
            <a:r>
              <a:rPr lang="it-IT" b="0" dirty="0">
                <a:latin typeface="Times New Roman" panose="02020603050405020304" pitchFamily="18" charset="0"/>
                <a:cs typeface="Times New Roman" panose="02020603050405020304" pitchFamily="18" charset="0"/>
              </a:rPr>
              <a:t>interessi diversi da quelli istituzionali</a:t>
            </a:r>
          </a:p>
        </p:txBody>
      </p:sp>
    </p:spTree>
    <p:extLst>
      <p:ext uri="{BB962C8B-B14F-4D97-AF65-F5344CB8AC3E}">
        <p14:creationId xmlns:p14="http://schemas.microsoft.com/office/powerpoint/2010/main" val="32094339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6EE19DD8-AC88-498A-9076-C670D8DA4475}"/>
              </a:ext>
            </a:extLst>
          </p:cNvPr>
          <p:cNvSpPr>
            <a:spLocks noGrp="1"/>
          </p:cNvSpPr>
          <p:nvPr>
            <p:ph sz="quarter" idx="1"/>
          </p:nvPr>
        </p:nvSpPr>
        <p:spPr>
          <a:xfrm>
            <a:off x="457200" y="836712"/>
            <a:ext cx="8229600" cy="5184576"/>
          </a:xfrm>
        </p:spPr>
        <p:txBody>
          <a:bodyPr/>
          <a:lstStyle/>
          <a:p>
            <a:pPr marL="0" indent="0">
              <a:buNone/>
            </a:pPr>
            <a:r>
              <a:rPr lang="it-IT" sz="1600" dirty="0">
                <a:latin typeface="Times New Roman" panose="02020603050405020304" pitchFamily="18" charset="0"/>
                <a:cs typeface="Times New Roman" panose="02020603050405020304" pitchFamily="18" charset="0"/>
              </a:rPr>
              <a:t> </a:t>
            </a:r>
          </a:p>
          <a:p>
            <a:pPr marL="0" indent="0">
              <a:buNone/>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883E40AB-4C2E-40C6-9FE8-F9B0FCCDDAE3}"/>
              </a:ext>
            </a:extLst>
          </p:cNvPr>
          <p:cNvSpPr>
            <a:spLocks noGrp="1"/>
          </p:cNvSpPr>
          <p:nvPr>
            <p:ph type="title"/>
          </p:nvPr>
        </p:nvSpPr>
        <p:spPr>
          <a:xfrm>
            <a:off x="443706" y="169962"/>
            <a:ext cx="8256587" cy="666750"/>
          </a:xfrm>
        </p:spPr>
        <p:txBody>
          <a:bodyPr/>
          <a:lstStyle/>
          <a:p>
            <a:r>
              <a:rPr lang="it-IT" b="1" dirty="0"/>
              <a:t> </a:t>
            </a:r>
            <a:r>
              <a:rPr lang="it-IT" sz="2400" b="1" dirty="0">
                <a:latin typeface="Times New Roman" panose="02020603050405020304" pitchFamily="18" charset="0"/>
                <a:cs typeface="Times New Roman" panose="02020603050405020304" pitchFamily="18" charset="0"/>
              </a:rPr>
              <a:t>La corruzione «propria» e «impropria»</a:t>
            </a:r>
          </a:p>
        </p:txBody>
      </p:sp>
      <p:sp>
        <p:nvSpPr>
          <p:cNvPr id="5" name="Rettangolo 4">
            <a:extLst>
              <a:ext uri="{FF2B5EF4-FFF2-40B4-BE49-F238E27FC236}">
                <a16:creationId xmlns:a16="http://schemas.microsoft.com/office/drawing/2014/main" id="{A768D7F1-92E4-4ABF-8FC9-20685F41D432}"/>
              </a:ext>
            </a:extLst>
          </p:cNvPr>
          <p:cNvSpPr/>
          <p:nvPr/>
        </p:nvSpPr>
        <p:spPr>
          <a:xfrm>
            <a:off x="422249" y="1021556"/>
            <a:ext cx="8256587" cy="5078313"/>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Secondo la Corte di cassazione il reato di corruzione propria sussiste anche quando l’atto oggetto di mercimonio abbia natura discrezionale e non solo quando si tratti di un atto «doveroso», perché la norma incriminatrice sanziona anche l’uso distorto della discrezionalità amministrativa: ciò che rileva è che vi sia la «vendita» della discrezionalità, con correlata e conseguente rinunzia ad una corretta comparazione tra gli interessi in gioco, finalizzata al miglior soddisfacimento dell’interesse pubblico.</a:t>
            </a:r>
          </a:p>
          <a:p>
            <a:r>
              <a:rPr lang="it-IT" b="0" dirty="0">
                <a:solidFill>
                  <a:srgbClr val="000000"/>
                </a:solidFill>
                <a:latin typeface="Times New Roman" panose="02020603050405020304" pitchFamily="18" charset="0"/>
                <a:cs typeface="Times New Roman" panose="02020603050405020304" pitchFamily="18" charset="0"/>
              </a:rPr>
              <a:t>Il limite è costituito dal fatto che l’atto adottato sia identico a quello che sarebbe stato comunque adottato a tutela del pubblico interesse, che configura invece la fattispecie della corruzione «impropria».</a:t>
            </a:r>
          </a:p>
          <a:p>
            <a:r>
              <a:rPr lang="it-IT" b="0" dirty="0">
                <a:solidFill>
                  <a:srgbClr val="000000"/>
                </a:solidFill>
                <a:latin typeface="Times New Roman" panose="02020603050405020304" pitchFamily="18" charset="0"/>
                <a:cs typeface="Times New Roman" panose="02020603050405020304" pitchFamily="18" charset="0"/>
              </a:rPr>
              <a:t>L’atto contrario ai doveri d’ufficio – che fa configurare la corruzione «propria» - deve essere illecito, e cioè vietato da norme imperative, o in contrasto con uno specifico dovere dell’ufficio, essendo insufficiente la violazione di un generico dovere di correttezza e di imparzialità.</a:t>
            </a:r>
          </a:p>
          <a:p>
            <a:r>
              <a:rPr lang="it-IT" b="0" dirty="0">
                <a:solidFill>
                  <a:srgbClr val="000000"/>
                </a:solidFill>
                <a:latin typeface="Times New Roman" panose="02020603050405020304" pitchFamily="18" charset="0"/>
                <a:cs typeface="Times New Roman" panose="02020603050405020304" pitchFamily="18" charset="0"/>
              </a:rPr>
              <a:t>Il mero «favoritismo», consistente nel «velocizzare» una pratica per ottenere un provvedimento cui l’istante ha diritto, deve essere qualificato in linea di massima come corruzione impropria», salvo che determini pregiudizio alla posizione di altri soggetti, nel qual caso sostanzia un’ipotesi di corruzione «propria».</a:t>
            </a:r>
          </a:p>
          <a:p>
            <a:r>
              <a:rPr lang="it-IT" b="0" dirty="0">
                <a:solidFill>
                  <a:srgbClr val="000000"/>
                </a:solidFill>
                <a:latin typeface="Times New Roman" panose="02020603050405020304" pitchFamily="18" charset="0"/>
                <a:cs typeface="Times New Roman" panose="02020603050405020304" pitchFamily="18" charset="0"/>
              </a:rPr>
              <a:t> </a:t>
            </a:r>
            <a:endParaRPr lang="it-IT"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46085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6EE19DD8-AC88-498A-9076-C670D8DA4475}"/>
              </a:ext>
            </a:extLst>
          </p:cNvPr>
          <p:cNvSpPr>
            <a:spLocks noGrp="1"/>
          </p:cNvSpPr>
          <p:nvPr>
            <p:ph sz="quarter" idx="1"/>
          </p:nvPr>
        </p:nvSpPr>
        <p:spPr>
          <a:xfrm>
            <a:off x="457200" y="836712"/>
            <a:ext cx="8229600" cy="5184576"/>
          </a:xfrm>
        </p:spPr>
        <p:txBody>
          <a:bodyPr/>
          <a:lstStyle/>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Lo stabile asservimento del pubblico ufficiale ad interessi personali di terzi, realizzato attraverso l’impegno permanente compiere od omettere una serie indeterminata di atti ricollegabili alla funzione esercitata, integra il reato di cui all’art. 318 cod. </a:t>
            </a:r>
            <a:r>
              <a:rPr lang="it-IT" sz="1800" dirty="0" err="1">
                <a:latin typeface="Times New Roman" panose="02020603050405020304" pitchFamily="18" charset="0"/>
                <a:cs typeface="Times New Roman" panose="02020603050405020304" pitchFamily="18" charset="0"/>
              </a:rPr>
              <a:t>pen</a:t>
            </a:r>
            <a:r>
              <a:rPr lang="it-IT" sz="1800" dirty="0">
                <a:latin typeface="Times New Roman" panose="02020603050405020304" pitchFamily="18" charset="0"/>
                <a:cs typeface="Times New Roman" panose="02020603050405020304" pitchFamily="18" charset="0"/>
              </a:rPr>
              <a:t>. e non il più grave reato di corruzione propria di cui all’art. 319 cod. </a:t>
            </a:r>
            <a:r>
              <a:rPr lang="it-IT" sz="1800" dirty="0" err="1">
                <a:latin typeface="Times New Roman" panose="02020603050405020304" pitchFamily="18" charset="0"/>
                <a:cs typeface="Times New Roman" panose="02020603050405020304" pitchFamily="18" charset="0"/>
              </a:rPr>
              <a:t>pen</a:t>
            </a:r>
            <a:r>
              <a:rPr lang="it-IT" sz="1800" dirty="0">
                <a:latin typeface="Times New Roman" panose="02020603050405020304" pitchFamily="18" charset="0"/>
                <a:cs typeface="Times New Roman" panose="02020603050405020304" pitchFamily="18" charset="0"/>
              </a:rPr>
              <a:t>., salvo che la messa a disposizione della funzione abbia prodotto il compimento di un atto contrario ai doveri di ufficio» (Cass. 6 novembre 2019 n. 45184).</a:t>
            </a:r>
          </a:p>
          <a:p>
            <a:pPr marL="0" indent="0">
              <a:buNone/>
            </a:pPr>
            <a:r>
              <a:rPr lang="it-IT" sz="1800" dirty="0">
                <a:latin typeface="Times New Roman" panose="02020603050405020304" pitchFamily="18" charset="0"/>
                <a:cs typeface="Times New Roman" panose="02020603050405020304" pitchFamily="18" charset="0"/>
              </a:rPr>
              <a:t>Con altra pronuncia (Cass. 29267/2018) la stessa Corte aveva invece affermato che, «configura il reato di corruzione per un atto contrario ai doveri d’ufficio – e non il più lieve reato di corruzione per l’esercizio della funzione, di cui all’art. 318 cod. </a:t>
            </a:r>
            <a:r>
              <a:rPr lang="it-IT" sz="1800" dirty="0" err="1">
                <a:latin typeface="Times New Roman" panose="02020603050405020304" pitchFamily="18" charset="0"/>
                <a:cs typeface="Times New Roman" panose="02020603050405020304" pitchFamily="18" charset="0"/>
              </a:rPr>
              <a:t>pen</a:t>
            </a:r>
            <a:r>
              <a:rPr lang="it-IT" sz="1800" dirty="0">
                <a:latin typeface="Times New Roman" panose="02020603050405020304" pitchFamily="18" charset="0"/>
                <a:cs typeface="Times New Roman" panose="02020603050405020304" pitchFamily="18" charset="0"/>
              </a:rPr>
              <a:t>. – lo stabile asservimento del pubblico ufficiale ad interessi personali di terzi, che si traduca in atti che, pur formalmente legittimi, in quanto discrezionali e non rigorosamente predeterminati, si conformano all’obiettivo di realizzare l’interesse del privato nel contesto di una logica globalmente orientata alla realizzazione di interessi diversi da quelli istituzionali».</a:t>
            </a:r>
          </a:p>
          <a:p>
            <a:pPr marL="0" indent="0">
              <a:buNone/>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883E40AB-4C2E-40C6-9FE8-F9B0FCCDDAE3}"/>
              </a:ext>
            </a:extLst>
          </p:cNvPr>
          <p:cNvSpPr>
            <a:spLocks noGrp="1"/>
          </p:cNvSpPr>
          <p:nvPr>
            <p:ph type="title"/>
          </p:nvPr>
        </p:nvSpPr>
        <p:spPr>
          <a:xfrm>
            <a:off x="443706" y="169962"/>
            <a:ext cx="8256587" cy="666750"/>
          </a:xfrm>
        </p:spPr>
        <p:txBody>
          <a:bodyPr/>
          <a:lstStyle/>
          <a:p>
            <a:r>
              <a:rPr lang="it-IT" b="1" dirty="0"/>
              <a:t> </a:t>
            </a:r>
            <a:r>
              <a:rPr lang="it-IT" sz="2400" b="1" dirty="0">
                <a:latin typeface="Times New Roman" panose="02020603050405020304" pitchFamily="18" charset="0"/>
                <a:cs typeface="Times New Roman" panose="02020603050405020304" pitchFamily="18" charset="0"/>
              </a:rPr>
              <a:t>La corruzione «propria» e «impropria»</a:t>
            </a:r>
          </a:p>
        </p:txBody>
      </p:sp>
      <p:sp>
        <p:nvSpPr>
          <p:cNvPr id="5" name="Rettangolo 4">
            <a:extLst>
              <a:ext uri="{FF2B5EF4-FFF2-40B4-BE49-F238E27FC236}">
                <a16:creationId xmlns:a16="http://schemas.microsoft.com/office/drawing/2014/main" id="{A768D7F1-92E4-4ABF-8FC9-20685F41D432}"/>
              </a:ext>
            </a:extLst>
          </p:cNvPr>
          <p:cNvSpPr/>
          <p:nvPr/>
        </p:nvSpPr>
        <p:spPr>
          <a:xfrm>
            <a:off x="457199" y="1268760"/>
            <a:ext cx="8256587" cy="4801314"/>
          </a:xfrm>
          <a:prstGeom prst="rect">
            <a:avLst/>
          </a:prstGeom>
        </p:spPr>
        <p:txBody>
          <a:bodyPr wrap="square">
            <a:spAutoFit/>
          </a:bodyPr>
          <a:lstStyle/>
          <a:p>
            <a:r>
              <a:rPr lang="it-IT" b="0" dirty="0"/>
              <a:t>  </a:t>
            </a:r>
          </a:p>
          <a:p>
            <a:endParaRPr lang="it-IT" b="0" dirty="0"/>
          </a:p>
          <a:p>
            <a:endParaRPr lang="it-IT" b="0" dirty="0"/>
          </a:p>
          <a:p>
            <a:endParaRPr lang="it-IT" b="0" dirty="0"/>
          </a:p>
          <a:p>
            <a:endParaRPr lang="it-IT" b="0" dirty="0"/>
          </a:p>
          <a:p>
            <a:endParaRPr lang="it-IT" b="0" dirty="0"/>
          </a:p>
          <a:p>
            <a:endParaRPr lang="it-IT" b="0" dirty="0"/>
          </a:p>
          <a:p>
            <a:endParaRPr lang="it-IT" b="0" dirty="0"/>
          </a:p>
          <a:p>
            <a:endParaRPr lang="it-IT" b="0" dirty="0"/>
          </a:p>
          <a:p>
            <a:endParaRPr lang="it-IT" b="0" dirty="0"/>
          </a:p>
          <a:p>
            <a:endParaRPr lang="it-IT" b="0" dirty="0"/>
          </a:p>
          <a:p>
            <a:endParaRPr lang="it-IT" b="0" dirty="0"/>
          </a:p>
          <a:p>
            <a:endParaRPr lang="it-IT" b="0" dirty="0"/>
          </a:p>
          <a:p>
            <a:endParaRPr lang="it-IT" b="0" dirty="0"/>
          </a:p>
          <a:p>
            <a:endParaRPr lang="it-IT" b="0" dirty="0"/>
          </a:p>
          <a:p>
            <a:endParaRPr lang="it-IT" b="0" dirty="0"/>
          </a:p>
          <a:p>
            <a:endParaRPr lang="it-IT" dirty="0"/>
          </a:p>
        </p:txBody>
      </p:sp>
    </p:spTree>
    <p:extLst>
      <p:ext uri="{BB962C8B-B14F-4D97-AF65-F5344CB8AC3E}">
        <p14:creationId xmlns:p14="http://schemas.microsoft.com/office/powerpoint/2010/main" val="33663279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E’ configurabile il concorso materiale tra il reato di corruzione ed il reato di truffa ai danni dello Stato in quanto l’accordo corruttivo non può integrare l’induzione in errore nei confronti del pubblico ufficiale che partecipa all’accordo, ma ben può indurre in errore gli altri funzionari dell’ente pubblico ed in particolare gli organi di controllo  (Cass. 8 luglio 1995 n. 10371).</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91244" y="260648"/>
            <a:ext cx="8256587" cy="666750"/>
          </a:xfrm>
        </p:spPr>
        <p:txBody>
          <a:bodyPr/>
          <a:lstStyle/>
          <a:p>
            <a:r>
              <a:rPr lang="it-IT" sz="2400" b="1" dirty="0">
                <a:latin typeface="Times New Roman" panose="02020603050405020304" pitchFamily="18" charset="0"/>
                <a:cs typeface="Times New Roman" panose="02020603050405020304" pitchFamily="18" charset="0"/>
              </a:rPr>
              <a:t> Il concorso tra corruzione e truffa ai danni dello Stato</a:t>
            </a:r>
          </a:p>
        </p:txBody>
      </p:sp>
    </p:spTree>
    <p:extLst>
      <p:ext uri="{BB962C8B-B14F-4D97-AF65-F5344CB8AC3E}">
        <p14:creationId xmlns:p14="http://schemas.microsoft.com/office/powerpoint/2010/main" val="26473139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40557" y="686222"/>
            <a:ext cx="8256587" cy="5384626"/>
          </a:xfrm>
        </p:spPr>
        <p:txBody>
          <a:bodyPr/>
          <a:lstStyle/>
          <a:p>
            <a:pPr marL="0" indent="0">
              <a:buNone/>
            </a:pPr>
            <a:r>
              <a:rPr lang="it-IT" sz="1800" dirty="0">
                <a:latin typeface="Times New Roman" panose="02020603050405020304" pitchFamily="18" charset="0"/>
                <a:cs typeface="Times New Roman" panose="02020603050405020304" pitchFamily="18" charset="0"/>
              </a:rPr>
              <a:t> Art. 322:</a:t>
            </a:r>
          </a:p>
          <a:p>
            <a:pPr marL="0" indent="0">
              <a:buNone/>
            </a:pPr>
            <a:r>
              <a:rPr lang="it-IT" sz="1800" dirty="0">
                <a:latin typeface="Times New Roman" panose="02020603050405020304" pitchFamily="18" charset="0"/>
                <a:cs typeface="Times New Roman" panose="02020603050405020304" pitchFamily="18" charset="0"/>
              </a:rPr>
              <a:t>«Chiunque offre o promette denaro od altra utilità non dovuti ad un pubblico ufficiale o ad un incaricato di un pubblico servizio, per l’esercizio delle sue funzioni o dei suoi poteri, soggiace, qualora l’offerta ola promessa non sia accettata, alla pena stabilita nl primo comma dell’articolo 318, ridotta di un terzo.</a:t>
            </a:r>
          </a:p>
          <a:p>
            <a:pPr marL="0" indent="0">
              <a:buNone/>
            </a:pPr>
            <a:r>
              <a:rPr lang="it-IT" sz="1800" dirty="0">
                <a:latin typeface="Times New Roman" panose="02020603050405020304" pitchFamily="18" charset="0"/>
                <a:cs typeface="Times New Roman" panose="02020603050405020304" pitchFamily="18" charset="0"/>
              </a:rPr>
              <a:t>Se l’offerta o la promessa è fata per indurre un pubblico ufficiale o un incaricato di un pubblico servizio ad omettere o a ritardare un atto del suo ufficio, ovvero a fare un atto contrario ai suoi doveri, il colpevole soggiace, qualora l’offerta o la promessa non sia accettata, alla pena stabilita dall’art. 319, ridotta di n terzo.</a:t>
            </a:r>
          </a:p>
          <a:p>
            <a:pPr marL="0" indent="0">
              <a:buNone/>
            </a:pPr>
            <a:r>
              <a:rPr lang="it-IT" sz="1800" dirty="0">
                <a:latin typeface="Times New Roman" panose="02020603050405020304" pitchFamily="18" charset="0"/>
                <a:cs typeface="Times New Roman" panose="02020603050405020304" pitchFamily="18" charset="0"/>
              </a:rPr>
              <a:t>La pena di cui al primo comma si applica al pubblico ufficiale o all’incaricato di un pubblico servizio che sollecita una promessa o dazione di denaro o altra utilità per l’esercizio delle sue funzioni o dei suoi poteri.</a:t>
            </a:r>
          </a:p>
          <a:p>
            <a:pPr marL="0" indent="0">
              <a:buNone/>
            </a:pPr>
            <a:r>
              <a:rPr lang="it-IT" sz="1800" dirty="0">
                <a:latin typeface="Times New Roman" panose="02020603050405020304" pitchFamily="18" charset="0"/>
                <a:cs typeface="Times New Roman" panose="02020603050405020304" pitchFamily="18" charset="0"/>
              </a:rPr>
              <a:t>La pena di cui al secondo comma si applica al pubblico ufficiale o all’incaricato di un pubblico servizio che sollecita una promessa o dazione di denaro od altra utilità da parte di un privato per le finalità indicate dall’art. 319.»</a:t>
            </a:r>
          </a:p>
        </p:txBody>
      </p:sp>
      <p:sp>
        <p:nvSpPr>
          <p:cNvPr id="3" name="Titolo 2"/>
          <p:cNvSpPr>
            <a:spLocks noGrp="1"/>
          </p:cNvSpPr>
          <p:nvPr>
            <p:ph type="title"/>
          </p:nvPr>
        </p:nvSpPr>
        <p:spPr>
          <a:xfrm>
            <a:off x="429052" y="19472"/>
            <a:ext cx="8256587" cy="666750"/>
          </a:xfrm>
        </p:spPr>
        <p:txBody>
          <a:bodyPr/>
          <a:lstStyle/>
          <a:p>
            <a:r>
              <a:rPr lang="it-IT" sz="2400" b="1" dirty="0">
                <a:latin typeface="Times New Roman" panose="02020603050405020304" pitchFamily="18" charset="0"/>
                <a:cs typeface="Times New Roman" panose="02020603050405020304" pitchFamily="18" charset="0"/>
              </a:rPr>
              <a:t> L’istigazione alla corruzione</a:t>
            </a:r>
          </a:p>
        </p:txBody>
      </p:sp>
    </p:spTree>
    <p:extLst>
      <p:ext uri="{BB962C8B-B14F-4D97-AF65-F5344CB8AC3E}">
        <p14:creationId xmlns:p14="http://schemas.microsoft.com/office/powerpoint/2010/main" val="12137642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 L’abuso d’ufficio</a:t>
            </a:r>
          </a:p>
        </p:txBody>
      </p:sp>
      <p:sp>
        <p:nvSpPr>
          <p:cNvPr id="4" name="Rettangolo 3">
            <a:extLst>
              <a:ext uri="{FF2B5EF4-FFF2-40B4-BE49-F238E27FC236}">
                <a16:creationId xmlns:a16="http://schemas.microsoft.com/office/drawing/2014/main" id="{30019A86-EDAB-4FF6-B58D-D4E10BA694B9}"/>
              </a:ext>
            </a:extLst>
          </p:cNvPr>
          <p:cNvSpPr/>
          <p:nvPr/>
        </p:nvSpPr>
        <p:spPr>
          <a:xfrm>
            <a:off x="446855" y="1268760"/>
            <a:ext cx="8266931" cy="2585323"/>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Art. 323:</a:t>
            </a:r>
          </a:p>
          <a:p>
            <a:r>
              <a:rPr lang="it-IT" b="0" dirty="0">
                <a:latin typeface="Times New Roman" panose="02020603050405020304" pitchFamily="18" charset="0"/>
                <a:cs typeface="Times New Roman" panose="02020603050405020304" pitchFamily="18" charset="0"/>
              </a:rPr>
              <a:t>«Salvo che il fatto non costituisca un più grave reato, il pubblico ufficiale o l'incaricato di pubblico servizio che, nello svolgimento delle funzioni o del servizio, in violazione di norme di legge o di regolamento, ovvero omettendo di astenersi in presenza di un interesse proprio o di un prossimo congiunto o negli altri casi prescritti, intenzionalmente procura a sé o ad altri un ingiusto vantaggio patrimoniale ovvero arreca ad altri un danno ingiusto è punito con la reclusione da uno a quattro anni.</a:t>
            </a:r>
          </a:p>
          <a:p>
            <a:r>
              <a:rPr lang="it-IT" b="0" dirty="0">
                <a:latin typeface="Times New Roman" panose="02020603050405020304" pitchFamily="18" charset="0"/>
                <a:cs typeface="Times New Roman" panose="02020603050405020304" pitchFamily="18" charset="0"/>
              </a:rPr>
              <a:t>La pena è aumentata nei casi in cui il vantaggio o il danno hanno un carattere di rilevante gravità.»</a:t>
            </a:r>
          </a:p>
        </p:txBody>
      </p:sp>
    </p:spTree>
    <p:extLst>
      <p:ext uri="{BB962C8B-B14F-4D97-AF65-F5344CB8AC3E}">
        <p14:creationId xmlns:p14="http://schemas.microsoft.com/office/powerpoint/2010/main" val="8708442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 L’abuso d’ufficio: alcune caratteristiche essenziali</a:t>
            </a:r>
          </a:p>
        </p:txBody>
      </p:sp>
      <p:sp>
        <p:nvSpPr>
          <p:cNvPr id="4" name="Rettangolo 3">
            <a:extLst>
              <a:ext uri="{FF2B5EF4-FFF2-40B4-BE49-F238E27FC236}">
                <a16:creationId xmlns:a16="http://schemas.microsoft.com/office/drawing/2014/main" id="{30019A86-EDAB-4FF6-B58D-D4E10BA694B9}"/>
              </a:ext>
            </a:extLst>
          </p:cNvPr>
          <p:cNvSpPr/>
          <p:nvPr/>
        </p:nvSpPr>
        <p:spPr>
          <a:xfrm>
            <a:off x="446855" y="1268760"/>
            <a:ext cx="8266931" cy="369332"/>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p:txBody>
      </p:sp>
      <p:sp>
        <p:nvSpPr>
          <p:cNvPr id="5" name="Rettangolo 4">
            <a:extLst>
              <a:ext uri="{FF2B5EF4-FFF2-40B4-BE49-F238E27FC236}">
                <a16:creationId xmlns:a16="http://schemas.microsoft.com/office/drawing/2014/main" id="{45EFCD49-9E0C-45B7-AA9A-3DA728574C00}"/>
              </a:ext>
            </a:extLst>
          </p:cNvPr>
          <p:cNvSpPr/>
          <p:nvPr/>
        </p:nvSpPr>
        <p:spPr>
          <a:xfrm>
            <a:off x="457199" y="1268760"/>
            <a:ext cx="8277275" cy="5632311"/>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E’ una fattispecie di ‘chiusura’ o residuale: non sussiste se si configurano</a:t>
            </a:r>
          </a:p>
          <a:p>
            <a:r>
              <a:rPr lang="it-IT" b="0" dirty="0">
                <a:latin typeface="Times New Roman" panose="02020603050405020304" pitchFamily="18" charset="0"/>
                <a:cs typeface="Times New Roman" panose="02020603050405020304" pitchFamily="18" charset="0"/>
              </a:rPr>
              <a:t>reati più gravi.</a:t>
            </a:r>
          </a:p>
          <a:p>
            <a:r>
              <a:rPr lang="it-IT" b="0" dirty="0">
                <a:latin typeface="Times New Roman" panose="02020603050405020304" pitchFamily="18" charset="0"/>
                <a:cs typeface="Times New Roman" panose="02020603050405020304" pitchFamily="18" charset="0"/>
              </a:rPr>
              <a:t>-  E’ reato di evento: ai fini della consumazione, occorre che vi sia l’effettiva produzione del vantaggio o del danno</a:t>
            </a:r>
          </a:p>
          <a:p>
            <a:r>
              <a:rPr lang="it-IT" b="0" dirty="0">
                <a:latin typeface="Times New Roman" panose="02020603050405020304" pitchFamily="18" charset="0"/>
                <a:cs typeface="Times New Roman" panose="02020603050405020304" pitchFamily="18" charset="0"/>
              </a:rPr>
              <a:t>- Rileva la condotta compiuta nello svolgimento delle funzioni o del servizio; non rileva l'agire al di fuori dell'esercizio della funzione o del servizio.</a:t>
            </a:r>
          </a:p>
          <a:p>
            <a:r>
              <a:rPr lang="it-IT" b="0" dirty="0">
                <a:latin typeface="Times New Roman" panose="02020603050405020304" pitchFamily="18" charset="0"/>
                <a:cs typeface="Times New Roman" panose="02020603050405020304" pitchFamily="18" charset="0"/>
              </a:rPr>
              <a:t>- Il vantaggio deve essere patrimoniale e deve essere prodotto</a:t>
            </a:r>
          </a:p>
          <a:p>
            <a:r>
              <a:rPr lang="it-IT" b="0" dirty="0">
                <a:latin typeface="Times New Roman" panose="02020603050405020304" pitchFamily="18" charset="0"/>
                <a:cs typeface="Times New Roman" panose="02020603050405020304" pitchFamily="18" charset="0"/>
              </a:rPr>
              <a:t>in violazione di norme di legge o di regolamento</a:t>
            </a:r>
          </a:p>
          <a:p>
            <a:pPr marL="285750" indent="-285750">
              <a:buFontTx/>
              <a:buChar char="-"/>
            </a:pPr>
            <a:r>
              <a:rPr lang="it-IT" b="0" dirty="0">
                <a:latin typeface="Times New Roman" panose="02020603050405020304" pitchFamily="18" charset="0"/>
                <a:cs typeface="Times New Roman" panose="02020603050405020304" pitchFamily="18" charset="0"/>
              </a:rPr>
              <a:t>Elemento psicologico è il dolo intenzionale</a:t>
            </a:r>
          </a:p>
          <a:p>
            <a:r>
              <a:rPr lang="it-IT" b="0" dirty="0">
                <a:latin typeface="Times New Roman" panose="02020603050405020304" pitchFamily="18" charset="0"/>
                <a:cs typeface="Times New Roman" panose="02020603050405020304" pitchFamily="18" charset="0"/>
              </a:rPr>
              <a:t>- Il bene giuridico tutelato è costituito da buon andamento, trasparenza e imparzialità della pubblica amministrazione.</a:t>
            </a:r>
          </a:p>
          <a:p>
            <a:r>
              <a:rPr lang="it-IT" b="0" dirty="0">
                <a:latin typeface="Times New Roman" panose="02020603050405020304" pitchFamily="18" charset="0"/>
                <a:cs typeface="Times New Roman" panose="02020603050405020304" pitchFamily="18" charset="0"/>
              </a:rPr>
              <a:t>- E’ un reato di natura </a:t>
            </a:r>
            <a:r>
              <a:rPr lang="it-IT" b="0" dirty="0" err="1">
                <a:latin typeface="Times New Roman" panose="02020603050405020304" pitchFamily="18" charset="0"/>
                <a:cs typeface="Times New Roman" panose="02020603050405020304" pitchFamily="18" charset="0"/>
              </a:rPr>
              <a:t>plurioffensiva</a:t>
            </a:r>
            <a:r>
              <a:rPr lang="it-IT" b="0" dirty="0">
                <a:latin typeface="Times New Roman" panose="02020603050405020304" pitchFamily="18" charset="0"/>
                <a:cs typeface="Times New Roman" panose="02020603050405020304" pitchFamily="18" charset="0"/>
              </a:rPr>
              <a:t>, in quanto è idoneo a ledere, oltre all'interesse pubblico al buon andamento e alla trasparenza della pubblica amministrazione e all'imparzialità dei pubblici funzionari, anche l'interesse del privato a non essere turbato nei propri diritti costituzionalmente garantiti e a non essere danneggiato dal comportamento illegittimo e ingiusto del pubblico ufficiale.</a:t>
            </a:r>
          </a:p>
          <a:p>
            <a:pPr marL="285750" indent="-285750">
              <a:buFontTx/>
              <a:buChar char="-"/>
            </a:pPr>
            <a:endParaRPr lang="it-IT" b="0" dirty="0">
              <a:latin typeface="Times New Roman" panose="02020603050405020304" pitchFamily="18" charset="0"/>
              <a:cs typeface="Times New Roman" panose="02020603050405020304" pitchFamily="18" charset="0"/>
            </a:endParaRPr>
          </a:p>
          <a:p>
            <a:pPr marL="285750" indent="-285750">
              <a:buFontTx/>
              <a:buChar char="-"/>
            </a:pPr>
            <a:endParaRPr lang="it-IT" b="0" dirty="0">
              <a:latin typeface="Times New Roman" panose="02020603050405020304" pitchFamily="18" charset="0"/>
              <a:cs typeface="Times New Roman" panose="02020603050405020304" pitchFamily="18" charset="0"/>
            </a:endParaRPr>
          </a:p>
          <a:p>
            <a:pPr marL="285750" indent="-285750">
              <a:buFontTx/>
              <a:buChar char="-"/>
            </a:pPr>
            <a:endParaRPr lang="it-IT" b="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7119226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endParaRPr lang="it-IT" sz="18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199" y="104283"/>
            <a:ext cx="8256587" cy="666750"/>
          </a:xfrm>
        </p:spPr>
        <p:txBody>
          <a:bodyPr/>
          <a:lstStyle/>
          <a:p>
            <a:r>
              <a:rPr lang="it-IT" sz="2400" b="1" dirty="0">
                <a:latin typeface="Times New Roman" panose="02020603050405020304" pitchFamily="18" charset="0"/>
                <a:cs typeface="Times New Roman" panose="02020603050405020304" pitchFamily="18" charset="0"/>
              </a:rPr>
              <a:t> L’abuso d’ufficio (casistica)</a:t>
            </a:r>
          </a:p>
        </p:txBody>
      </p:sp>
      <p:sp>
        <p:nvSpPr>
          <p:cNvPr id="4" name="Rettangolo 3">
            <a:extLst>
              <a:ext uri="{FF2B5EF4-FFF2-40B4-BE49-F238E27FC236}">
                <a16:creationId xmlns:a16="http://schemas.microsoft.com/office/drawing/2014/main" id="{09142247-61FB-4A82-8EFA-19AD94833F26}"/>
              </a:ext>
            </a:extLst>
          </p:cNvPr>
          <p:cNvSpPr/>
          <p:nvPr/>
        </p:nvSpPr>
        <p:spPr>
          <a:xfrm>
            <a:off x="323527" y="980728"/>
            <a:ext cx="8390259" cy="5078313"/>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Cass. 43160/2017 Abuso d’ufficio anche in assenza di accordo collusivo ed in presenza di una finalità pubblicistica. (fattispecie relativa a concessione edilizia, relativa proroga e concessione in sanatoria per lavori di ristrutturazione non consentiti, rilasciate illegittimamente da parte del responsabile di un ufficio tecnico comunale. Si deve valutare la condotta complessiva di quest’ultimo, non essendo necessario provare un legame amicale o di interesse con il privato interessato; inoltre, la compresenza di una finalità pubblicistica non esclude il dolo intenzionale, a meno che essa non costituisca l’obiettivo principale dell’agente).</a:t>
            </a:r>
          </a:p>
          <a:p>
            <a:r>
              <a:rPr lang="it-IT" b="0" dirty="0">
                <a:latin typeface="Times New Roman" panose="02020603050405020304" pitchFamily="18" charset="0"/>
                <a:cs typeface="Times New Roman" panose="02020603050405020304" pitchFamily="18" charset="0"/>
              </a:rPr>
              <a:t>Cass. 22800/2016 - L'utilizzo, da parte del dipendente pubblico, di strumenti di lavoro (fax) per scopi personali integra il reato di abuso di ufficio.</a:t>
            </a:r>
          </a:p>
          <a:p>
            <a:r>
              <a:rPr lang="it-IT" b="0" dirty="0">
                <a:latin typeface="Times New Roman" panose="02020603050405020304" pitchFamily="18" charset="0"/>
                <a:cs typeface="Times New Roman" panose="02020603050405020304" pitchFamily="18" charset="0"/>
              </a:rPr>
              <a:t>Cass. 46788/2017 – Nel delitto di abuso d'ufficio, per la configurabilità dell'elemento soggettivo è richiesto che l'evento costituito dall'ingiusto vantaggio patrimoniale o dal danno ingiusto sia voluto dall'agente e non semplicemente previsto ed accettato come possibile conseguenza della propria condotta, per cui deve escludersi la sussistenza del dolo sotto il profilo dell'intenzionalità, qualora risulti, con ragionevole certezza, che l'agente si sia proposto il raggiungimento di un fine pubblico, proprio del suo ufficio. ( </a:t>
            </a:r>
          </a:p>
          <a:p>
            <a:endParaRPr lang="it-IT" b="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328404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3F198028-08A4-4862-981B-B34ECE747AC9}"/>
              </a:ext>
            </a:extLst>
          </p:cNvPr>
          <p:cNvSpPr>
            <a:spLocks noGrp="1"/>
          </p:cNvSpPr>
          <p:nvPr>
            <p:ph sz="quarter" idx="1"/>
          </p:nvPr>
        </p:nvSpPr>
        <p:spPr/>
        <p:txBody>
          <a:bodyPr/>
          <a:lstStyle/>
          <a:p>
            <a:pPr marL="0" indent="0">
              <a:buNone/>
            </a:pPr>
            <a:r>
              <a:rPr lang="it-IT" dirty="0">
                <a:latin typeface="Times New Roman" panose="02020603050405020304" pitchFamily="18" charset="0"/>
                <a:cs typeface="Times New Roman" panose="02020603050405020304" pitchFamily="18" charset="0"/>
              </a:rPr>
              <a:t> </a:t>
            </a:r>
            <a:r>
              <a:rPr lang="it-IT" sz="2000" dirty="0">
                <a:latin typeface="Times New Roman" panose="02020603050405020304" pitchFamily="18" charset="0"/>
                <a:cs typeface="Times New Roman" panose="02020603050405020304" pitchFamily="18" charset="0"/>
              </a:rPr>
              <a:t>- Convenzione di Bruxelles 26 maggio 1997 sulla corruzione dei funzionari CEE</a:t>
            </a:r>
          </a:p>
          <a:p>
            <a:pPr>
              <a:buFontTx/>
              <a:buChar char="-"/>
            </a:pPr>
            <a:r>
              <a:rPr lang="it-IT" sz="2000" dirty="0">
                <a:latin typeface="Times New Roman" panose="02020603050405020304" pitchFamily="18" charset="0"/>
                <a:cs typeface="Times New Roman" panose="02020603050405020304" pitchFamily="18" charset="0"/>
              </a:rPr>
              <a:t>Convenzione OCSE 17 dicembre 1997  sulla lotta alla corruzione di pubblici ufficiali stranieri nelle operazioni economiche internazionali </a:t>
            </a:r>
          </a:p>
          <a:p>
            <a:pPr>
              <a:buFontTx/>
              <a:buChar char="-"/>
            </a:pPr>
            <a:r>
              <a:rPr lang="it-IT" sz="2000" dirty="0">
                <a:latin typeface="Times New Roman" panose="02020603050405020304" pitchFamily="18" charset="0"/>
                <a:cs typeface="Times New Roman" panose="02020603050405020304" pitchFamily="18" charset="0"/>
              </a:rPr>
              <a:t>Convenzione del Consiglio d’Europa 27 gennaio 1999 sulla corruzione penale</a:t>
            </a:r>
          </a:p>
          <a:p>
            <a:pPr>
              <a:buFontTx/>
              <a:buChar char="-"/>
            </a:pPr>
            <a:r>
              <a:rPr lang="it-IT" sz="2000" dirty="0">
                <a:latin typeface="Times New Roman" panose="02020603050405020304" pitchFamily="18" charset="0"/>
                <a:cs typeface="Times New Roman" panose="02020603050405020304" pitchFamily="18" charset="0"/>
              </a:rPr>
              <a:t>Convenzione del Consiglio d’Europa 4 novembre 1999 sulla corruzione civile</a:t>
            </a:r>
          </a:p>
          <a:p>
            <a:pPr>
              <a:buFontTx/>
              <a:buChar char="-"/>
            </a:pPr>
            <a:r>
              <a:rPr lang="it-IT" sz="2000" dirty="0">
                <a:latin typeface="Times New Roman" panose="02020603050405020304" pitchFamily="18" charset="0"/>
                <a:cs typeface="Times New Roman" panose="02020603050405020304" pitchFamily="18" charset="0"/>
              </a:rPr>
              <a:t>Convenzione ONU di </a:t>
            </a:r>
            <a:r>
              <a:rPr lang="it-IT" sz="2000" dirty="0" err="1">
                <a:latin typeface="Times New Roman" panose="02020603050405020304" pitchFamily="18" charset="0"/>
                <a:cs typeface="Times New Roman" panose="02020603050405020304" pitchFamily="18" charset="0"/>
              </a:rPr>
              <a:t>Merida</a:t>
            </a:r>
            <a:r>
              <a:rPr lang="it-IT" sz="2000" dirty="0">
                <a:latin typeface="Times New Roman" panose="02020603050405020304" pitchFamily="18" charset="0"/>
                <a:cs typeface="Times New Roman" panose="02020603050405020304" pitchFamily="18" charset="0"/>
              </a:rPr>
              <a:t> 31 ottobre 2003</a:t>
            </a:r>
          </a:p>
          <a:p>
            <a:pPr>
              <a:buFontTx/>
              <a:buChar char="-"/>
            </a:pPr>
            <a:r>
              <a:rPr lang="it-IT" sz="2000" dirty="0">
                <a:latin typeface="Times New Roman" panose="02020603050405020304" pitchFamily="18" charset="0"/>
                <a:cs typeface="Times New Roman" panose="02020603050405020304" pitchFamily="18" charset="0"/>
              </a:rPr>
              <a:t>Direttiva UE  PIF 2017/1371</a:t>
            </a:r>
          </a:p>
        </p:txBody>
      </p:sp>
      <p:sp>
        <p:nvSpPr>
          <p:cNvPr id="3" name="Titolo 2">
            <a:extLst>
              <a:ext uri="{FF2B5EF4-FFF2-40B4-BE49-F238E27FC236}">
                <a16:creationId xmlns:a16="http://schemas.microsoft.com/office/drawing/2014/main" id="{C5B06E76-FF68-4A4B-A487-EDC732314D10}"/>
              </a:ext>
            </a:extLst>
          </p:cNvPr>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Le convenzioni e gli atti internazionali più rilevanti</a:t>
            </a:r>
          </a:p>
        </p:txBody>
      </p:sp>
    </p:spTree>
    <p:extLst>
      <p:ext uri="{BB962C8B-B14F-4D97-AF65-F5344CB8AC3E}">
        <p14:creationId xmlns:p14="http://schemas.microsoft.com/office/powerpoint/2010/main" val="17831087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124744"/>
            <a:ext cx="8229600" cy="4946104"/>
          </a:xfrm>
        </p:spPr>
        <p:txBody>
          <a:bodyPr/>
          <a:lstStyle/>
          <a:p>
            <a:pPr marL="0" indent="0">
              <a:buNone/>
            </a:pPr>
            <a:r>
              <a:rPr lang="it-IT" sz="1800" dirty="0">
                <a:latin typeface="Times New Roman" panose="02020603050405020304" pitchFamily="18" charset="0"/>
                <a:cs typeface="Times New Roman" panose="02020603050405020304" pitchFamily="18" charset="0"/>
              </a:rPr>
              <a:t>Cass. 21357/2010 – Condotta del medico specialista di una struttura sanitaria pubblica che all’esito di visita ambulatoriale inviti il paziente a recarsi nel suo ambulatorio privato per un approfondimento diagnostico</a:t>
            </a:r>
          </a:p>
          <a:p>
            <a:pPr marL="0" indent="0">
              <a:buNone/>
            </a:pPr>
            <a:r>
              <a:rPr lang="it-IT" sz="1800" dirty="0">
                <a:latin typeface="Times New Roman" panose="02020603050405020304" pitchFamily="18" charset="0"/>
                <a:cs typeface="Times New Roman" panose="02020603050405020304" pitchFamily="18" charset="0"/>
              </a:rPr>
              <a:t>Cass. 27453/2011 - Il requisito della violazione di norme di legge può essere integrato anche solo dall’inosservanza del principio costituzionale di imparzialità della P.A.</a:t>
            </a:r>
          </a:p>
          <a:p>
            <a:pPr marL="0" indent="0">
              <a:buNone/>
            </a:pPr>
            <a:r>
              <a:rPr lang="it-IT" sz="1800" dirty="0">
                <a:latin typeface="Times New Roman" panose="02020603050405020304" pitchFamily="18" charset="0"/>
                <a:cs typeface="Times New Roman" panose="02020603050405020304" pitchFamily="18" charset="0"/>
              </a:rPr>
              <a:t>Cass. 41191/2014 – Fattispecie relativa a carabiniere che suggerisce l’avvocato all’arrestato</a:t>
            </a:r>
          </a:p>
        </p:txBody>
      </p:sp>
      <p:sp>
        <p:nvSpPr>
          <p:cNvPr id="3" name="Titolo 2"/>
          <p:cNvSpPr>
            <a:spLocks noGrp="1"/>
          </p:cNvSpPr>
          <p:nvPr>
            <p:ph type="title"/>
          </p:nvPr>
        </p:nvSpPr>
        <p:spPr>
          <a:xfrm>
            <a:off x="488261" y="-30328"/>
            <a:ext cx="8229600" cy="1171807"/>
          </a:xfrm>
        </p:spPr>
        <p:txBody>
          <a:bodyPr/>
          <a:lstStyle/>
          <a:p>
            <a:br>
              <a:rPr lang="it-IT" sz="2400" b="1" dirty="0">
                <a:latin typeface="Times New Roman" panose="02020603050405020304" pitchFamily="18" charset="0"/>
                <a:cs typeface="Times New Roman" panose="02020603050405020304" pitchFamily="18" charset="0"/>
              </a:rPr>
            </a:br>
            <a:br>
              <a:rPr lang="it-IT" sz="2400" b="1" dirty="0">
                <a:latin typeface="Times New Roman" panose="02020603050405020304" pitchFamily="18" charset="0"/>
                <a:cs typeface="Times New Roman" panose="02020603050405020304" pitchFamily="18" charset="0"/>
              </a:rPr>
            </a:br>
            <a:r>
              <a:rPr lang="it-IT" sz="24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3923567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717249"/>
            <a:ext cx="8229600" cy="5353599"/>
          </a:xfrm>
        </p:spPr>
        <p:txBody>
          <a:bodyPr/>
          <a:lstStyle/>
          <a:p>
            <a:pPr marL="0" indent="0">
              <a:buNone/>
            </a:pPr>
            <a:r>
              <a:rPr lang="it-IT" sz="1600" dirty="0">
                <a:latin typeface="Times New Roman" panose="02020603050405020304" pitchFamily="18" charset="0"/>
                <a:cs typeface="Times New Roman" panose="02020603050405020304" pitchFamily="18" charset="0"/>
              </a:rPr>
              <a:t>Sono state avanzate più proposte, dall’abolizione della fattispecie con reintroduzione dell’interesse privato in atti d’ufficio, a quella che insiste su una migliore definizione dell’attuale “in violazione di leggi o regolamenti”, al fine di evitare la configurabilità della condotta in presenza di violazione di fonti di </a:t>
            </a:r>
            <a:r>
              <a:rPr lang="it-IT" sz="1600" i="1" dirty="0">
                <a:latin typeface="Times New Roman" panose="02020603050405020304" pitchFamily="18" charset="0"/>
                <a:cs typeface="Times New Roman" panose="02020603050405020304" pitchFamily="18" charset="0"/>
              </a:rPr>
              <a:t>soft </a:t>
            </a:r>
            <a:r>
              <a:rPr lang="it-IT" sz="1600" i="1" dirty="0" err="1">
                <a:latin typeface="Times New Roman" panose="02020603050405020304" pitchFamily="18" charset="0"/>
                <a:cs typeface="Times New Roman" panose="02020603050405020304" pitchFamily="18" charset="0"/>
              </a:rPr>
              <a:t>law</a:t>
            </a:r>
            <a:r>
              <a:rPr lang="it-IT" sz="1600" dirty="0">
                <a:latin typeface="Times New Roman" panose="02020603050405020304" pitchFamily="18" charset="0"/>
                <a:cs typeface="Times New Roman" panose="02020603050405020304" pitchFamily="18" charset="0"/>
              </a:rPr>
              <a:t>. </a:t>
            </a:r>
          </a:p>
          <a:p>
            <a:pPr marL="0" indent="0">
              <a:buNone/>
            </a:pPr>
            <a:r>
              <a:rPr lang="it-IT" sz="1600" dirty="0">
                <a:latin typeface="Times New Roman" panose="02020603050405020304" pitchFamily="18" charset="0"/>
                <a:cs typeface="Times New Roman" panose="02020603050405020304" pitchFamily="18" charset="0"/>
              </a:rPr>
              <a:t>In particolare, a proposito della difficoltà odierna che il </a:t>
            </a:r>
            <a:r>
              <a:rPr lang="it-IT" sz="1600" dirty="0" err="1">
                <a:latin typeface="Times New Roman" panose="02020603050405020304" pitchFamily="18" charset="0"/>
                <a:cs typeface="Times New Roman" panose="02020603050405020304" pitchFamily="18" charset="0"/>
              </a:rPr>
              <a:t>p.u</a:t>
            </a:r>
            <a:r>
              <a:rPr lang="it-IT" sz="1600" dirty="0">
                <a:latin typeface="Times New Roman" panose="02020603050405020304" pitchFamily="18" charset="0"/>
                <a:cs typeface="Times New Roman" panose="02020603050405020304" pitchFamily="18" charset="0"/>
              </a:rPr>
              <a:t>. incontra nell’esercizio della discrezionalità propria dell’agire della P.A. si cita l’indirizzo ANAC in ordine alla necessità di procedure di gara pubblica anche per importi sotto soglia.</a:t>
            </a:r>
          </a:p>
          <a:p>
            <a:pPr marL="0" indent="0">
              <a:buNone/>
            </a:pPr>
            <a:r>
              <a:rPr lang="it-IT" sz="1600" dirty="0">
                <a:latin typeface="Times New Roman" panose="02020603050405020304" pitchFamily="18" charset="0"/>
                <a:cs typeface="Times New Roman" panose="02020603050405020304" pitchFamily="18" charset="0"/>
              </a:rPr>
              <a:t>L’esigenza di una migliore definizione deriva peraltro dall’ampliamento dell’ambito di applicabilità della fattispecie operato dalla giurisprudenza di Cassazione che, con riguardo al requisito della violazione di leggi e regolamenti, considera integrato questo elemento oggettivo con riguardo alla violazione del dovere di imparzialità di cui all’art. 97 della Costituzione, oltre che alla violazione di linee guida </a:t>
            </a:r>
            <a:r>
              <a:rPr lang="it-IT" sz="1600" dirty="0" err="1">
                <a:latin typeface="Times New Roman" panose="02020603050405020304" pitchFamily="18" charset="0"/>
                <a:cs typeface="Times New Roman" panose="02020603050405020304" pitchFamily="18" charset="0"/>
              </a:rPr>
              <a:t>Anac</a:t>
            </a:r>
            <a:r>
              <a:rPr lang="it-IT" sz="1600" dirty="0">
                <a:latin typeface="Times New Roman" panose="02020603050405020304" pitchFamily="18" charset="0"/>
                <a:cs typeface="Times New Roman" panose="02020603050405020304" pitchFamily="18" charset="0"/>
              </a:rPr>
              <a:t>.</a:t>
            </a:r>
          </a:p>
          <a:p>
            <a:pPr marL="0" indent="0">
              <a:buNone/>
            </a:pPr>
            <a:r>
              <a:rPr lang="it-IT" sz="1600" dirty="0">
                <a:latin typeface="Times New Roman" panose="02020603050405020304" pitchFamily="18" charset="0"/>
                <a:cs typeface="Times New Roman" panose="02020603050405020304" pitchFamily="18" charset="0"/>
              </a:rPr>
              <a:t>Una proposta è quella di sostituire l’attuale art.323 Cod. </a:t>
            </a:r>
            <a:r>
              <a:rPr lang="it-IT" sz="1600" dirty="0" err="1">
                <a:latin typeface="Times New Roman" panose="02020603050405020304" pitchFamily="18" charset="0"/>
                <a:cs typeface="Times New Roman" panose="02020603050405020304" pitchFamily="18" charset="0"/>
              </a:rPr>
              <a:t>pen</a:t>
            </a:r>
            <a:r>
              <a:rPr lang="it-IT" sz="1600" dirty="0">
                <a:latin typeface="Times New Roman" panose="02020603050405020304" pitchFamily="18" charset="0"/>
                <a:cs typeface="Times New Roman" panose="02020603050405020304" pitchFamily="18" charset="0"/>
              </a:rPr>
              <a:t>. con una norma che colleghi la configurabilità del reato al perseguimento di un interesse privato. Anche in questo caso la formulazione va calibrata evitando che nell’interpretazione giurisprudenziale la nuova fattispecie assuma il carattere di reato formale, ragione che il legislatore tenne in conto nel procedere all’abrogazione dell’art. 324 Cod. </a:t>
            </a:r>
            <a:r>
              <a:rPr lang="it-IT" sz="1600" dirty="0" err="1">
                <a:latin typeface="Times New Roman" panose="02020603050405020304" pitchFamily="18" charset="0"/>
                <a:cs typeface="Times New Roman" panose="02020603050405020304" pitchFamily="18" charset="0"/>
              </a:rPr>
              <a:t>pen</a:t>
            </a:r>
            <a:r>
              <a:rPr lang="it-IT" sz="1600" dirty="0">
                <a:latin typeface="Times New Roman" panose="02020603050405020304" pitchFamily="18" charset="0"/>
                <a:cs typeface="Times New Roman" panose="02020603050405020304" pitchFamily="18" charset="0"/>
              </a:rPr>
              <a:t>. (interesse privato in atti d’ufficio, abrogato dalla L. 26 aprile 1990 n. 86). In questo senso potrebbe prevedersi un duplice requisito di natura oggettiva: che il </a:t>
            </a:r>
            <a:r>
              <a:rPr lang="it-IT" sz="1600" dirty="0" err="1">
                <a:latin typeface="Times New Roman" panose="02020603050405020304" pitchFamily="18" charset="0"/>
                <a:cs typeface="Times New Roman" panose="02020603050405020304" pitchFamily="18" charset="0"/>
              </a:rPr>
              <a:t>p.u</a:t>
            </a:r>
            <a:r>
              <a:rPr lang="it-IT" sz="1600" dirty="0">
                <a:latin typeface="Times New Roman" panose="02020603050405020304" pitchFamily="18" charset="0"/>
                <a:cs typeface="Times New Roman" panose="02020603050405020304" pitchFamily="18" charset="0"/>
              </a:rPr>
              <a:t>. persegua un interesse privato determinandone la prevalenza sull’interesse pubblico e che da questo derivi un proprio vantaggio patrimoniale </a:t>
            </a:r>
          </a:p>
        </p:txBody>
      </p:sp>
      <p:sp>
        <p:nvSpPr>
          <p:cNvPr id="3" name="Titolo 2"/>
          <p:cNvSpPr>
            <a:spLocks noGrp="1"/>
          </p:cNvSpPr>
          <p:nvPr>
            <p:ph type="title"/>
          </p:nvPr>
        </p:nvSpPr>
        <p:spPr>
          <a:xfrm>
            <a:off x="467544" y="70918"/>
            <a:ext cx="8250288" cy="646331"/>
          </a:xfrm>
        </p:spPr>
        <p:txBody>
          <a:bodyPr/>
          <a:lstStyle/>
          <a:p>
            <a:r>
              <a:rPr lang="it-IT" sz="2400" b="1" dirty="0">
                <a:latin typeface="Times New Roman" panose="02020603050405020304" pitchFamily="18" charset="0"/>
                <a:cs typeface="Times New Roman" panose="02020603050405020304" pitchFamily="18" charset="0"/>
              </a:rPr>
              <a:t>La riforma dell’abuso d’ufficio</a:t>
            </a:r>
          </a:p>
        </p:txBody>
      </p:sp>
      <p:sp>
        <p:nvSpPr>
          <p:cNvPr id="4" name="Rettangolo 3">
            <a:extLst>
              <a:ext uri="{FF2B5EF4-FFF2-40B4-BE49-F238E27FC236}">
                <a16:creationId xmlns:a16="http://schemas.microsoft.com/office/drawing/2014/main" id="{8E57B5A7-EE3C-4F98-99D7-D0A07930250C}"/>
              </a:ext>
            </a:extLst>
          </p:cNvPr>
          <p:cNvSpPr/>
          <p:nvPr/>
        </p:nvSpPr>
        <p:spPr>
          <a:xfrm>
            <a:off x="467544" y="1268760"/>
            <a:ext cx="8229600" cy="646331"/>
          </a:xfrm>
          <a:prstGeom prst="rect">
            <a:avLst/>
          </a:prstGeom>
        </p:spPr>
        <p:txBody>
          <a:bodyPr wrap="square">
            <a:spAutoFit/>
          </a:bodyPr>
          <a:lstStyle/>
          <a:p>
            <a:r>
              <a:rPr lang="it-IT" dirty="0">
                <a:solidFill>
                  <a:srgbClr val="002060"/>
                </a:solidFill>
                <a:latin typeface="Arial-BoldMT"/>
              </a:rPr>
              <a:t> </a:t>
            </a:r>
            <a:endParaRPr lang="it-IT" b="0" dirty="0">
              <a:solidFill>
                <a:srgbClr val="000000"/>
              </a:solidFill>
              <a:latin typeface="ArialMT"/>
            </a:endParaRPr>
          </a:p>
          <a:p>
            <a:endParaRPr lang="it-IT" dirty="0"/>
          </a:p>
        </p:txBody>
      </p:sp>
    </p:spTree>
    <p:extLst>
      <p:ext uri="{BB962C8B-B14F-4D97-AF65-F5344CB8AC3E}">
        <p14:creationId xmlns:p14="http://schemas.microsoft.com/office/powerpoint/2010/main" val="87139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124744"/>
            <a:ext cx="8229600" cy="4946104"/>
          </a:xfrm>
        </p:spPr>
        <p:txBody>
          <a:bodyPr/>
          <a:lstStyle/>
          <a:p>
            <a:pPr marL="0" indent="0">
              <a:buFontTx/>
              <a:buChar char="-"/>
            </a:pPr>
            <a:endParaRPr lang="it-IT" sz="2000" dirty="0">
              <a:latin typeface="Times New Roman" panose="02020603050405020304" pitchFamily="18" charset="0"/>
              <a:cs typeface="Times New Roman" panose="02020603050405020304" pitchFamily="18" charset="0"/>
            </a:endParaRPr>
          </a:p>
          <a:p>
            <a:pPr marL="0" indent="0">
              <a:buFontTx/>
              <a:buChar char="-"/>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503548" y="167218"/>
            <a:ext cx="8136904" cy="582107"/>
          </a:xfrm>
        </p:spPr>
        <p:txBody>
          <a:bodyPr/>
          <a:lstStyle/>
          <a:p>
            <a:r>
              <a:rPr lang="it-IT" sz="2400" b="1" dirty="0">
                <a:latin typeface="Times New Roman" panose="02020603050405020304" pitchFamily="18" charset="0"/>
                <a:cs typeface="Times New Roman" panose="02020603050405020304" pitchFamily="18" charset="0"/>
              </a:rPr>
              <a:t>Le sanzioni accessorie</a:t>
            </a:r>
          </a:p>
        </p:txBody>
      </p:sp>
      <p:sp>
        <p:nvSpPr>
          <p:cNvPr id="4" name="Rettangolo 3">
            <a:extLst>
              <a:ext uri="{FF2B5EF4-FFF2-40B4-BE49-F238E27FC236}">
                <a16:creationId xmlns:a16="http://schemas.microsoft.com/office/drawing/2014/main" id="{8E57B5A7-EE3C-4F98-99D7-D0A07930250C}"/>
              </a:ext>
            </a:extLst>
          </p:cNvPr>
          <p:cNvSpPr/>
          <p:nvPr/>
        </p:nvSpPr>
        <p:spPr>
          <a:xfrm>
            <a:off x="467544" y="980728"/>
            <a:ext cx="8229600" cy="4524315"/>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Interdizione perpetua dai pubblici uffici</a:t>
            </a:r>
            <a:r>
              <a:rPr lang="de-DE" b="0" dirty="0">
                <a:latin typeface="Times New Roman" panose="02020603050405020304" pitchFamily="18" charset="0"/>
                <a:cs typeface="Times New Roman" panose="02020603050405020304" pitchFamily="18" charset="0"/>
              </a:rPr>
              <a:t> (art. 317 bis </a:t>
            </a:r>
            <a:r>
              <a:rPr lang="de-DE" b="0" dirty="0" err="1">
                <a:latin typeface="Times New Roman" panose="02020603050405020304" pitchFamily="18" charset="0"/>
                <a:cs typeface="Times New Roman" panose="02020603050405020304" pitchFamily="18" charset="0"/>
              </a:rPr>
              <a:t>cp</a:t>
            </a:r>
            <a:r>
              <a:rPr lang="de-DE" b="0" dirty="0">
                <a:latin typeface="Times New Roman" panose="02020603050405020304" pitchFamily="18" charset="0"/>
                <a:cs typeface="Times New Roman" panose="02020603050405020304" pitchFamily="18" charset="0"/>
              </a:rPr>
              <a:t>): </a:t>
            </a:r>
            <a:r>
              <a:rPr lang="it-IT" b="0" dirty="0">
                <a:latin typeface="Times New Roman" panose="02020603050405020304" pitchFamily="18" charset="0"/>
                <a:cs typeface="Times New Roman" panose="02020603050405020304" pitchFamily="18" charset="0"/>
              </a:rPr>
              <a:t>Sempre, nel caso di condanna superiore ai tre anni, per peculato (314 </a:t>
            </a:r>
            <a:r>
              <a:rPr lang="it-IT" b="0" dirty="0" err="1">
                <a:latin typeface="Times New Roman" panose="02020603050405020304" pitchFamily="18" charset="0"/>
                <a:cs typeface="Times New Roman" panose="02020603050405020304" pitchFamily="18" charset="0"/>
              </a:rPr>
              <a:t>cp</a:t>
            </a:r>
            <a:r>
              <a:rPr lang="it-IT" b="0" dirty="0">
                <a:latin typeface="Times New Roman" panose="02020603050405020304" pitchFamily="18" charset="0"/>
                <a:cs typeface="Times New Roman" panose="02020603050405020304" pitchFamily="18" charset="0"/>
              </a:rPr>
              <a:t>), concussione (317 </a:t>
            </a:r>
            <a:r>
              <a:rPr lang="it-IT" b="0" dirty="0" err="1">
                <a:latin typeface="Times New Roman" panose="02020603050405020304" pitchFamily="18" charset="0"/>
                <a:cs typeface="Times New Roman" panose="02020603050405020304" pitchFamily="18" charset="0"/>
              </a:rPr>
              <a:t>cp</a:t>
            </a:r>
            <a:r>
              <a:rPr lang="it-IT" b="0" dirty="0">
                <a:latin typeface="Times New Roman" panose="02020603050405020304" pitchFamily="18" charset="0"/>
                <a:cs typeface="Times New Roman" panose="02020603050405020304" pitchFamily="18" charset="0"/>
              </a:rPr>
              <a:t>), corruzione per atto contrario ai doveri di ufficio (319 </a:t>
            </a:r>
            <a:r>
              <a:rPr lang="it-IT" b="0" dirty="0" err="1">
                <a:latin typeface="Times New Roman" panose="02020603050405020304" pitchFamily="18" charset="0"/>
                <a:cs typeface="Times New Roman" panose="02020603050405020304" pitchFamily="18" charset="0"/>
              </a:rPr>
              <a:t>cp</a:t>
            </a:r>
            <a:r>
              <a:rPr lang="it-IT" b="0" dirty="0">
                <a:latin typeface="Times New Roman" panose="02020603050405020304" pitchFamily="18" charset="0"/>
                <a:cs typeface="Times New Roman" panose="02020603050405020304" pitchFamily="18" charset="0"/>
              </a:rPr>
              <a:t>) e corruzione in atti giudiziari (319 ter).</a:t>
            </a:r>
          </a:p>
          <a:p>
            <a:endParaRPr lang="it-IT" b="0" dirty="0">
              <a:latin typeface="Times New Roman" panose="02020603050405020304" pitchFamily="18" charset="0"/>
              <a:cs typeface="Times New Roman" panose="02020603050405020304" pitchFamily="18" charset="0"/>
            </a:endParaRPr>
          </a:p>
          <a:p>
            <a:r>
              <a:rPr lang="it-IT" b="0" dirty="0">
                <a:latin typeface="Times New Roman" panose="02020603050405020304" pitchFamily="18" charset="0"/>
                <a:cs typeface="Times New Roman" panose="02020603050405020304" pitchFamily="18" charset="0"/>
              </a:rPr>
              <a:t>Interdizione temporanea in caso di condanna inferiore ai tre anni</a:t>
            </a:r>
          </a:p>
          <a:p>
            <a:endParaRPr lang="it-IT" b="0" dirty="0">
              <a:latin typeface="Times New Roman" panose="02020603050405020304" pitchFamily="18" charset="0"/>
              <a:cs typeface="Times New Roman" panose="02020603050405020304" pitchFamily="18" charset="0"/>
            </a:endParaRPr>
          </a:p>
          <a:p>
            <a:r>
              <a:rPr lang="it-IT" b="0" dirty="0">
                <a:latin typeface="Times New Roman" panose="02020603050405020304" pitchFamily="18" charset="0"/>
                <a:cs typeface="Times New Roman" panose="02020603050405020304" pitchFamily="18" charset="0"/>
              </a:rPr>
              <a:t>Riparazione pecuniaria (art. 322 quater </a:t>
            </a:r>
            <a:r>
              <a:rPr lang="it-IT" b="0" dirty="0" err="1">
                <a:latin typeface="Times New Roman" panose="02020603050405020304" pitchFamily="18" charset="0"/>
                <a:cs typeface="Times New Roman" panose="02020603050405020304" pitchFamily="18" charset="0"/>
              </a:rPr>
              <a:t>cp</a:t>
            </a:r>
            <a:r>
              <a:rPr lang="it-IT" b="0" dirty="0">
                <a:latin typeface="Times New Roman" panose="02020603050405020304" pitchFamily="18" charset="0"/>
                <a:cs typeface="Times New Roman" panose="02020603050405020304" pitchFamily="18" charset="0"/>
              </a:rPr>
              <a:t>)  Con la sentenza di condanna per i reati previsti dagli articoli 314, 317, 318, 319, 319-ter, 319-quater, 320 e 322-bis, è sempre ordinato il pagamento di una somma pari all'ammontare di quanto indebitamente ricevuto dal pubblico ufficiale o dall'incaricato di un pubblico servizio a titolo di riparazione pecuniaria in favore dell'amministrazione cui il pubblico ufficiale o l'incaricato di un pubblico servizio appartiene, ovvero, nel caso di cui all'articolo 319-ter, in favore dell'amministrazione della giustizia, restando impregiudicato il diritto al risarcimento del danno.</a:t>
            </a:r>
          </a:p>
          <a:p>
            <a:r>
              <a:rPr lang="it-IT" b="0" dirty="0">
                <a:latin typeface="Times New Roman" panose="02020603050405020304" pitchFamily="18" charset="0"/>
                <a:cs typeface="Times New Roman" panose="02020603050405020304" pitchFamily="18" charset="0"/>
              </a:rPr>
              <a:t> </a:t>
            </a:r>
          </a:p>
          <a:p>
            <a:endParaRPr lang="it-IT" dirty="0"/>
          </a:p>
        </p:txBody>
      </p:sp>
    </p:spTree>
    <p:extLst>
      <p:ext uri="{BB962C8B-B14F-4D97-AF65-F5344CB8AC3E}">
        <p14:creationId xmlns:p14="http://schemas.microsoft.com/office/powerpoint/2010/main" val="42413075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124744"/>
            <a:ext cx="8229600" cy="4946104"/>
          </a:xfrm>
        </p:spPr>
        <p:txBody>
          <a:bodyPr/>
          <a:lstStyle/>
          <a:p>
            <a:pPr marL="0" indent="0">
              <a:buFontTx/>
              <a:buChar char="-"/>
            </a:pPr>
            <a:endParaRPr lang="it-IT" sz="2000" dirty="0">
              <a:latin typeface="Times New Roman" panose="02020603050405020304" pitchFamily="18" charset="0"/>
              <a:cs typeface="Times New Roman" panose="02020603050405020304" pitchFamily="18" charset="0"/>
            </a:endParaRPr>
          </a:p>
          <a:p>
            <a:pPr marL="0" indent="0">
              <a:buFontTx/>
              <a:buChar char="-"/>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503548" y="167218"/>
            <a:ext cx="8136904" cy="582107"/>
          </a:xfrm>
        </p:spPr>
        <p:txBody>
          <a:bodyPr/>
          <a:lstStyle/>
          <a:p>
            <a:r>
              <a:rPr lang="it-IT" sz="2400" b="1" dirty="0">
                <a:latin typeface="Times New Roman" panose="02020603050405020304" pitchFamily="18" charset="0"/>
                <a:cs typeface="Times New Roman" panose="02020603050405020304" pitchFamily="18" charset="0"/>
              </a:rPr>
              <a:t>Le sanzioni accessorie</a:t>
            </a:r>
          </a:p>
        </p:txBody>
      </p:sp>
      <p:sp>
        <p:nvSpPr>
          <p:cNvPr id="4" name="Rettangolo 3">
            <a:extLst>
              <a:ext uri="{FF2B5EF4-FFF2-40B4-BE49-F238E27FC236}">
                <a16:creationId xmlns:a16="http://schemas.microsoft.com/office/drawing/2014/main" id="{8E57B5A7-EE3C-4F98-99D7-D0A07930250C}"/>
              </a:ext>
            </a:extLst>
          </p:cNvPr>
          <p:cNvSpPr/>
          <p:nvPr/>
        </p:nvSpPr>
        <p:spPr>
          <a:xfrm>
            <a:off x="550985" y="332656"/>
            <a:ext cx="8229600" cy="4247317"/>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a:p>
            <a:r>
              <a:rPr lang="it-IT" b="0" dirty="0" err="1">
                <a:latin typeface="Times New Roman" panose="02020603050405020304" pitchFamily="18" charset="0"/>
                <a:cs typeface="Times New Roman" panose="02020603050405020304" pitchFamily="18" charset="0"/>
              </a:rPr>
              <a:t>Inconferibilità</a:t>
            </a:r>
            <a:r>
              <a:rPr lang="it-IT" b="0" dirty="0">
                <a:latin typeface="Times New Roman" panose="02020603050405020304" pitchFamily="18" charset="0"/>
                <a:cs typeface="Times New Roman" panose="02020603050405020304" pitchFamily="18" charset="0"/>
              </a:rPr>
              <a:t> di incarichi amministrativi (art. 1, co. 46 l. 190)</a:t>
            </a:r>
          </a:p>
          <a:p>
            <a:r>
              <a:rPr lang="it-IT" b="0" dirty="0">
                <a:latin typeface="Times New Roman" panose="02020603050405020304" pitchFamily="18" charset="0"/>
                <a:cs typeface="Times New Roman" panose="02020603050405020304" pitchFamily="18" charset="0"/>
              </a:rPr>
              <a:t>1. Coloro che sono stati condannati, anche con sentenza non passata in giudicato, per i reati previsti nel capo I del titolo II del libro secondo del codice penale:</a:t>
            </a:r>
          </a:p>
          <a:p>
            <a:r>
              <a:rPr lang="it-IT" b="0" dirty="0">
                <a:latin typeface="Times New Roman" panose="02020603050405020304" pitchFamily="18" charset="0"/>
                <a:cs typeface="Times New Roman" panose="02020603050405020304" pitchFamily="18" charset="0"/>
              </a:rPr>
              <a:t>a) non possono fare parte, anche con compiti di segreteria, di commissioni per l’accesso o la selezione a pubblici impieghi;</a:t>
            </a:r>
          </a:p>
          <a:p>
            <a:r>
              <a:rPr lang="it-IT" b="0" dirty="0">
                <a:latin typeface="Times New Roman" panose="02020603050405020304" pitchFamily="18" charset="0"/>
                <a:cs typeface="Times New Roman" panose="02020603050405020304" pitchFamily="18" charset="0"/>
              </a:rPr>
              <a:t>b) non possono essere assegnati, anche con funzioni direttive, agli uffici preposti alla gestione delle risorse finanziarie, all’acquisizione di beni, servizi e forniture, nonché alla concessione o all’erogazione di sovvenzioni, contributi, sussidi, ausili finanziari o attribuzioni di vantaggi economici a soggetti pubblici e privati;</a:t>
            </a:r>
          </a:p>
          <a:p>
            <a:r>
              <a:rPr lang="it-IT" b="0" dirty="0">
                <a:latin typeface="Times New Roman" panose="02020603050405020304" pitchFamily="18" charset="0"/>
                <a:cs typeface="Times New Roman" panose="02020603050405020304" pitchFamily="18" charset="0"/>
              </a:rPr>
              <a:t>c) non possono fare parte delle commissioni per la scelta del contraente per l’affidamento di lavori, forniture e servizi, per la concessione o l’erogazione di sovvenzioni, contributi, sussidi, ausili finanziari, nonché per l’attribuzione di vantaggi economici di qualunque genere.</a:t>
            </a:r>
          </a:p>
          <a:p>
            <a:endParaRPr lang="it-IT" dirty="0"/>
          </a:p>
        </p:txBody>
      </p:sp>
      <p:sp>
        <p:nvSpPr>
          <p:cNvPr id="5" name="Rettangolo 4">
            <a:extLst>
              <a:ext uri="{FF2B5EF4-FFF2-40B4-BE49-F238E27FC236}">
                <a16:creationId xmlns:a16="http://schemas.microsoft.com/office/drawing/2014/main" id="{5B950A7A-1575-4E54-8C95-56837FABFEAB}"/>
              </a:ext>
            </a:extLst>
          </p:cNvPr>
          <p:cNvSpPr/>
          <p:nvPr/>
        </p:nvSpPr>
        <p:spPr>
          <a:xfrm>
            <a:off x="431830" y="4316522"/>
            <a:ext cx="8229600" cy="2031325"/>
          </a:xfrm>
          <a:prstGeom prst="rect">
            <a:avLst/>
          </a:prstGeom>
        </p:spPr>
        <p:txBody>
          <a:bodyPr wrap="square">
            <a:spAutoFit/>
          </a:bodyPr>
          <a:lstStyle/>
          <a:p>
            <a:endParaRPr lang="it-IT" b="0" dirty="0">
              <a:latin typeface="Times New Roman" panose="02020603050405020304" pitchFamily="18" charset="0"/>
              <a:cs typeface="Times New Roman" panose="02020603050405020304" pitchFamily="18" charset="0"/>
            </a:endParaRPr>
          </a:p>
          <a:p>
            <a:r>
              <a:rPr lang="it-IT" b="0" dirty="0" err="1">
                <a:latin typeface="Times New Roman" panose="02020603050405020304" pitchFamily="18" charset="0"/>
                <a:cs typeface="Times New Roman" panose="02020603050405020304" pitchFamily="18" charset="0"/>
              </a:rPr>
              <a:t>Inconferibilità</a:t>
            </a:r>
            <a:r>
              <a:rPr lang="it-IT" b="0" dirty="0">
                <a:latin typeface="Times New Roman" panose="02020603050405020304" pitchFamily="18" charset="0"/>
                <a:cs typeface="Times New Roman" panose="02020603050405020304" pitchFamily="18" charset="0"/>
              </a:rPr>
              <a:t> di incarichi dirigenziali (Dlgs n. 39/2013) } presso le pubbliche amministrazioni e } presso gli enti privati in controllo pubblico</a:t>
            </a:r>
          </a:p>
          <a:p>
            <a:r>
              <a:rPr lang="it-IT" b="0" dirty="0">
                <a:latin typeface="Times New Roman" panose="02020603050405020304" pitchFamily="18" charset="0"/>
                <a:cs typeface="Times New Roman" panose="02020603050405020304" pitchFamily="18" charset="0"/>
              </a:rPr>
              <a:t>}A coloro che siano stati condannati, anche con sentenza non passata in giudicato, per uno dei reati previsti dal capo I del titolo II del libro secondo del codice penale è preclusa la </a:t>
            </a:r>
            <a:r>
              <a:rPr lang="it-IT" b="0" dirty="0" err="1">
                <a:latin typeface="Times New Roman" panose="02020603050405020304" pitchFamily="18" charset="0"/>
                <a:cs typeface="Times New Roman" panose="02020603050405020304" pitchFamily="18" charset="0"/>
              </a:rPr>
              <a:t>conferibilità</a:t>
            </a:r>
            <a:r>
              <a:rPr lang="it-IT" b="0" dirty="0">
                <a:latin typeface="Times New Roman" panose="02020603050405020304" pitchFamily="18" charset="0"/>
                <a:cs typeface="Times New Roman" panose="02020603050405020304" pitchFamily="18" charset="0"/>
              </a:rPr>
              <a:t> di qualsiasi incarico dirigenziale e di responsabilità amministrativa di vertice</a:t>
            </a:r>
          </a:p>
        </p:txBody>
      </p:sp>
    </p:spTree>
    <p:extLst>
      <p:ext uri="{BB962C8B-B14F-4D97-AF65-F5344CB8AC3E}">
        <p14:creationId xmlns:p14="http://schemas.microsoft.com/office/powerpoint/2010/main" val="34001202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124744"/>
            <a:ext cx="8229600" cy="4946104"/>
          </a:xfrm>
        </p:spPr>
        <p:txBody>
          <a:bodyPr/>
          <a:lstStyle/>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Incandidabilità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n.235/2012)</a:t>
            </a:r>
          </a:p>
          <a:p>
            <a:pPr marL="0" indent="0">
              <a:buNone/>
            </a:pPr>
            <a:r>
              <a:rPr lang="it-IT" sz="1800" dirty="0">
                <a:latin typeface="Times New Roman" panose="02020603050405020304" pitchFamily="18" charset="0"/>
                <a:cs typeface="Times New Roman" panose="02020603050405020304" pitchFamily="18" charset="0"/>
              </a:rPr>
              <a:t>Divieto di concorrere a cariche elettive e/o decadenza dalle stesse.</a:t>
            </a:r>
          </a:p>
          <a:p>
            <a:pPr marL="0" indent="0">
              <a:buNone/>
            </a:pPr>
            <a:r>
              <a:rPr lang="it-IT" sz="1800" dirty="0">
                <a:latin typeface="Times New Roman" panose="02020603050405020304" pitchFamily="18" charset="0"/>
                <a:cs typeface="Times New Roman" panose="02020603050405020304" pitchFamily="18" charset="0"/>
              </a:rPr>
              <a:t>Si applica per una lunga serie di reati, tra cui tutti i reati propri dei pubblici ufficiali, ed opera per condanne definitive che non siano assistite dalla interdizione perpetua.</a:t>
            </a:r>
          </a:p>
          <a:p>
            <a:pPr marL="0" indent="0">
              <a:buNone/>
            </a:pPr>
            <a:r>
              <a:rPr lang="it-IT" sz="1800" dirty="0">
                <a:latin typeface="Times New Roman" panose="02020603050405020304" pitchFamily="18" charset="0"/>
                <a:cs typeface="Times New Roman" panose="02020603050405020304" pitchFamily="18" charset="0"/>
              </a:rPr>
              <a:t>Opera anche in caso di applicazione della pena su richiesta (patteggiamento).</a:t>
            </a:r>
          </a:p>
          <a:p>
            <a:pPr marL="0" indent="0">
              <a:buNone/>
            </a:pPr>
            <a:r>
              <a:rPr lang="it-IT" sz="1800" dirty="0">
                <a:latin typeface="Times New Roman" panose="02020603050405020304" pitchFamily="18" charset="0"/>
                <a:cs typeface="Times New Roman" panose="02020603050405020304" pitchFamily="18" charset="0"/>
              </a:rPr>
              <a:t>Ha durata non inferiore a 6 anni.</a:t>
            </a:r>
          </a:p>
          <a:p>
            <a:pPr marL="0" indent="0">
              <a:buNone/>
            </a:pPr>
            <a:r>
              <a:rPr lang="it-IT" sz="1800" dirty="0">
                <a:latin typeface="Times New Roman" panose="02020603050405020304" pitchFamily="18" charset="0"/>
                <a:cs typeface="Times New Roman" panose="02020603050405020304" pitchFamily="18" charset="0"/>
              </a:rPr>
              <a:t>La sentenza di riabilitazione determina il venire meno dell’incandidabilità</a:t>
            </a:r>
          </a:p>
        </p:txBody>
      </p:sp>
      <p:sp>
        <p:nvSpPr>
          <p:cNvPr id="3" name="Titolo 2"/>
          <p:cNvSpPr>
            <a:spLocks noGrp="1"/>
          </p:cNvSpPr>
          <p:nvPr>
            <p:ph type="title"/>
          </p:nvPr>
        </p:nvSpPr>
        <p:spPr>
          <a:xfrm>
            <a:off x="503548" y="167218"/>
            <a:ext cx="8136904" cy="582107"/>
          </a:xfrm>
        </p:spPr>
        <p:txBody>
          <a:bodyPr/>
          <a:lstStyle/>
          <a:p>
            <a:r>
              <a:rPr lang="it-IT" sz="2400" b="1" dirty="0">
                <a:latin typeface="Times New Roman" panose="02020603050405020304" pitchFamily="18" charset="0"/>
                <a:cs typeface="Times New Roman" panose="02020603050405020304" pitchFamily="18" charset="0"/>
              </a:rPr>
              <a:t>Le sanzioni accessorie</a:t>
            </a:r>
          </a:p>
        </p:txBody>
      </p:sp>
      <p:sp>
        <p:nvSpPr>
          <p:cNvPr id="4" name="Rettangolo 3">
            <a:extLst>
              <a:ext uri="{FF2B5EF4-FFF2-40B4-BE49-F238E27FC236}">
                <a16:creationId xmlns:a16="http://schemas.microsoft.com/office/drawing/2014/main" id="{8E57B5A7-EE3C-4F98-99D7-D0A07930250C}"/>
              </a:ext>
            </a:extLst>
          </p:cNvPr>
          <p:cNvSpPr/>
          <p:nvPr/>
        </p:nvSpPr>
        <p:spPr>
          <a:xfrm>
            <a:off x="550985" y="332656"/>
            <a:ext cx="8229600" cy="923330"/>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 </a:t>
            </a:r>
          </a:p>
          <a:p>
            <a:r>
              <a:rPr lang="it-IT" b="0" dirty="0">
                <a:latin typeface="Times New Roman" panose="02020603050405020304" pitchFamily="18" charset="0"/>
                <a:cs typeface="Times New Roman" panose="02020603050405020304" pitchFamily="18" charset="0"/>
              </a:rPr>
              <a:t>  </a:t>
            </a:r>
          </a:p>
          <a:p>
            <a:endParaRPr lang="it-IT" dirty="0"/>
          </a:p>
        </p:txBody>
      </p:sp>
      <p:sp>
        <p:nvSpPr>
          <p:cNvPr id="5" name="Rettangolo 4">
            <a:extLst>
              <a:ext uri="{FF2B5EF4-FFF2-40B4-BE49-F238E27FC236}">
                <a16:creationId xmlns:a16="http://schemas.microsoft.com/office/drawing/2014/main" id="{5B950A7A-1575-4E54-8C95-56837FABFEAB}"/>
              </a:ext>
            </a:extLst>
          </p:cNvPr>
          <p:cNvSpPr/>
          <p:nvPr/>
        </p:nvSpPr>
        <p:spPr>
          <a:xfrm>
            <a:off x="431830" y="4316522"/>
            <a:ext cx="8229600" cy="646331"/>
          </a:xfrm>
          <a:prstGeom prst="rect">
            <a:avLst/>
          </a:prstGeom>
        </p:spPr>
        <p:txBody>
          <a:bodyPr wrap="square">
            <a:spAutoFit/>
          </a:bodyPr>
          <a:lstStyle/>
          <a:p>
            <a:endParaRPr lang="it-IT" b="0" dirty="0">
              <a:latin typeface="Times New Roman" panose="02020603050405020304" pitchFamily="18" charset="0"/>
              <a:cs typeface="Times New Roman" panose="02020603050405020304" pitchFamily="18" charset="0"/>
            </a:endParaRPr>
          </a:p>
          <a:p>
            <a:r>
              <a:rPr lang="it-IT" b="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7733594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124744"/>
            <a:ext cx="8229600" cy="4946104"/>
          </a:xfrm>
        </p:spPr>
        <p:txBody>
          <a:bodyPr/>
          <a:lstStyle/>
          <a:p>
            <a:pPr marL="0" indent="0">
              <a:buFontTx/>
              <a:buChar char="-"/>
            </a:pPr>
            <a:endParaRPr lang="it-IT" sz="2000" dirty="0">
              <a:latin typeface="Times New Roman" panose="02020603050405020304" pitchFamily="18" charset="0"/>
              <a:cs typeface="Times New Roman" panose="02020603050405020304" pitchFamily="18" charset="0"/>
            </a:endParaRPr>
          </a:p>
          <a:p>
            <a:pPr marL="0" indent="0">
              <a:buFontTx/>
              <a:buChar char="-"/>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67544" y="62337"/>
            <a:ext cx="8157592" cy="648072"/>
          </a:xfrm>
        </p:spPr>
        <p:txBody>
          <a:bodyPr/>
          <a:lstStyle/>
          <a:p>
            <a:r>
              <a:rPr lang="it-IT" sz="2400" b="1" dirty="0">
                <a:latin typeface="Times New Roman" panose="02020603050405020304" pitchFamily="18" charset="0"/>
                <a:cs typeface="Times New Roman" panose="02020603050405020304" pitchFamily="18" charset="0"/>
              </a:rPr>
              <a:t>Condizioni della sospensione condizionale della pena</a:t>
            </a:r>
          </a:p>
        </p:txBody>
      </p:sp>
      <p:sp>
        <p:nvSpPr>
          <p:cNvPr id="5" name="Rettangolo 4">
            <a:extLst>
              <a:ext uri="{FF2B5EF4-FFF2-40B4-BE49-F238E27FC236}">
                <a16:creationId xmlns:a16="http://schemas.microsoft.com/office/drawing/2014/main" id="{95647463-D9C8-4902-887D-941930290FFD}"/>
              </a:ext>
            </a:extLst>
          </p:cNvPr>
          <p:cNvSpPr/>
          <p:nvPr/>
        </p:nvSpPr>
        <p:spPr>
          <a:xfrm>
            <a:off x="446856" y="1268760"/>
            <a:ext cx="8250288" cy="1754326"/>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Sospensione condizionale della pena e patteggiamento (legge 69/2015)</a:t>
            </a:r>
          </a:p>
          <a:p>
            <a:r>
              <a:rPr lang="it-IT" b="0" dirty="0">
                <a:latin typeface="Times New Roman" panose="02020603050405020304" pitchFamily="18" charset="0"/>
                <a:cs typeface="Times New Roman" panose="02020603050405020304" pitchFamily="18" charset="0"/>
              </a:rPr>
              <a:t>Nei casi di condanna per i reati previsti dagli artt. </a:t>
            </a:r>
            <a:r>
              <a:rPr lang="pt-BR" b="0" dirty="0">
                <a:latin typeface="Times New Roman" panose="02020603050405020304" pitchFamily="18" charset="0"/>
                <a:cs typeface="Times New Roman" panose="02020603050405020304" pitchFamily="18" charset="0"/>
              </a:rPr>
              <a:t>314, 317, 318, 319, 319-ter, 319-quater, 320 e 322-bis, </a:t>
            </a:r>
            <a:r>
              <a:rPr lang="it-IT" b="0" dirty="0">
                <a:latin typeface="Times New Roman" panose="02020603050405020304" pitchFamily="18" charset="0"/>
                <a:cs typeface="Times New Roman" panose="02020603050405020304" pitchFamily="18" charset="0"/>
              </a:rPr>
              <a:t>la sospensione condizionale della pena è comunque subordinata al pagamento di una somma equivalente al profitto del reato ovvero all'ammontare di quanto indebitamente percepito.</a:t>
            </a:r>
          </a:p>
          <a:p>
            <a:r>
              <a:rPr lang="it-IT" b="0" dirty="0">
                <a:latin typeface="Times New Roman" panose="02020603050405020304" pitchFamily="18" charset="0"/>
                <a:cs typeface="Times New Roman" panose="02020603050405020304" pitchFamily="18" charset="0"/>
              </a:rPr>
              <a:t>La stessa disciplina è applicabile nel caso di richiesta di patteggiamento</a:t>
            </a:r>
          </a:p>
        </p:txBody>
      </p:sp>
    </p:spTree>
    <p:extLst>
      <p:ext uri="{BB962C8B-B14F-4D97-AF65-F5344CB8AC3E}">
        <p14:creationId xmlns:p14="http://schemas.microsoft.com/office/powerpoint/2010/main" val="8843101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323528" y="659160"/>
            <a:ext cx="8373616" cy="5411688"/>
          </a:xfrm>
        </p:spPr>
        <p:txBody>
          <a:bodyPr/>
          <a:lstStyle/>
          <a:p>
            <a:pPr marL="0" indent="0">
              <a:buNone/>
            </a:pPr>
            <a:r>
              <a:rPr lang="it-IT" sz="1600" dirty="0">
                <a:latin typeface="Times New Roman" panose="02020603050405020304" pitchFamily="18" charset="0"/>
                <a:cs typeface="Times New Roman" panose="02020603050405020304" pitchFamily="18" charset="0"/>
              </a:rPr>
              <a:t>Art. 346-bis:</a:t>
            </a:r>
          </a:p>
          <a:p>
            <a:pPr marL="0" indent="0">
              <a:buNone/>
              <a:tabLst>
                <a:tab pos="1617663" algn="l"/>
              </a:tabLst>
            </a:pPr>
            <a:r>
              <a:rPr lang="it-IT" sz="1600" dirty="0">
                <a:latin typeface="Times New Roman" panose="02020603050405020304" pitchFamily="18" charset="0"/>
                <a:cs typeface="Times New Roman" panose="02020603050405020304" pitchFamily="18" charset="0"/>
              </a:rPr>
              <a:t>«Chiunque, fuori dei casi di concorso nei reati di cui agli articoli 318, 319, 319 ter e nei reati di corruzione di cui all'articolo 322 bis, sfruttando o vantando relazioni esistenti o asserite con un pubblico ufficiale o un incaricato di un pubblico servizio o uno degli altri soggetti di cui all'articolo 322 bis, indebitamente fa dare o promettere, a sé o ad altri, denaro o altra utilità, come prezzo della propria mediazione illecita verso un pubblico ufficiale o un incaricato di un pubblico servizio o uno degli altri soggetti di cui all'articolo 322 bis, ovvero per remunerarlo in relazione all'esercizio delle sue funzioni o dei suoi poteri, è punito con la pena della reclusione da un anno a quattro anni e sei mesi.</a:t>
            </a:r>
          </a:p>
          <a:p>
            <a:pPr marL="0" indent="0">
              <a:buNone/>
              <a:tabLst>
                <a:tab pos="1617663" algn="l"/>
              </a:tabLst>
            </a:pPr>
            <a:r>
              <a:rPr lang="it-IT" sz="1600" dirty="0">
                <a:latin typeface="Times New Roman" panose="02020603050405020304" pitchFamily="18" charset="0"/>
                <a:cs typeface="Times New Roman" panose="02020603050405020304" pitchFamily="18" charset="0"/>
              </a:rPr>
              <a:t>La stessa pena si applica a chi indebitamente dà o promette denaro o altra utilità.</a:t>
            </a:r>
          </a:p>
          <a:p>
            <a:pPr marL="0" indent="0">
              <a:buNone/>
              <a:tabLst>
                <a:tab pos="1617663" algn="l"/>
              </a:tabLst>
            </a:pPr>
            <a:r>
              <a:rPr lang="it-IT" sz="1600" dirty="0">
                <a:latin typeface="Times New Roman" panose="02020603050405020304" pitchFamily="18" charset="0"/>
                <a:cs typeface="Times New Roman" panose="02020603050405020304" pitchFamily="18" charset="0"/>
              </a:rPr>
              <a:t>La pena è aumentata se il soggetto che indebitamente fa dare o promettere, a sé o ad altri, denaro o altra utilità riveste la qualifica di pubblico ufficiale o di incaricato di un pubblico servizio.</a:t>
            </a:r>
          </a:p>
          <a:p>
            <a:pPr marL="0" indent="0">
              <a:buNone/>
              <a:tabLst>
                <a:tab pos="1617663" algn="l"/>
              </a:tabLst>
            </a:pPr>
            <a:r>
              <a:rPr lang="it-IT" sz="1600" dirty="0">
                <a:latin typeface="Times New Roman" panose="02020603050405020304" pitchFamily="18" charset="0"/>
                <a:cs typeface="Times New Roman" panose="02020603050405020304" pitchFamily="18" charset="0"/>
              </a:rPr>
              <a:t>Le pene sono altresì aumentate se i fatti sono commessi in relazione all'esercizio di attività giudiziarie, o per remunerare il pubblico ufficiale o l'incaricato di un pubblico servizio o uno degli altri soggetti di cui all'articolo 322 bis in relazione al compimento di un atto contrario ai doveri d'ufficio o all'omissione o al ritardo di un atto del suo ufficio.</a:t>
            </a:r>
          </a:p>
          <a:p>
            <a:pPr marL="0" indent="0">
              <a:buNone/>
              <a:tabLst>
                <a:tab pos="1617663" algn="l"/>
              </a:tabLst>
            </a:pPr>
            <a:r>
              <a:rPr lang="it-IT" sz="1600" dirty="0">
                <a:latin typeface="Times New Roman" panose="02020603050405020304" pitchFamily="18" charset="0"/>
                <a:cs typeface="Times New Roman" panose="02020603050405020304" pitchFamily="18" charset="0"/>
              </a:rPr>
              <a:t>Se i fatti sono di particolare tenuità, la pena è diminuita</a:t>
            </a:r>
            <a:r>
              <a:rPr lang="it-IT" sz="1600" baseline="30000" dirty="0">
                <a:latin typeface="Times New Roman" panose="02020603050405020304" pitchFamily="18" charset="0"/>
                <a:cs typeface="Times New Roman" panose="02020603050405020304" pitchFamily="18" charset="0"/>
              </a:rPr>
              <a:t>.</a:t>
            </a:r>
            <a:endParaRPr lang="it-IT" sz="16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11088"/>
            <a:ext cx="8229600" cy="648072"/>
          </a:xfrm>
        </p:spPr>
        <p:txBody>
          <a:bodyPr/>
          <a:lstStyle/>
          <a:p>
            <a:br>
              <a:rPr lang="it-IT" sz="2400" b="1" dirty="0">
                <a:latin typeface="Times New Roman" panose="02020603050405020304" pitchFamily="18" charset="0"/>
                <a:cs typeface="Times New Roman" panose="02020603050405020304" pitchFamily="18" charset="0"/>
              </a:rPr>
            </a:br>
            <a:br>
              <a:rPr lang="it-IT" sz="2400" b="1" dirty="0">
                <a:latin typeface="Times New Roman" panose="02020603050405020304" pitchFamily="18" charset="0"/>
                <a:cs typeface="Times New Roman" panose="02020603050405020304" pitchFamily="18" charset="0"/>
              </a:rPr>
            </a:br>
            <a:r>
              <a:rPr lang="it-IT" sz="2400" b="1" dirty="0">
                <a:latin typeface="Times New Roman" panose="02020603050405020304" pitchFamily="18" charset="0"/>
                <a:cs typeface="Times New Roman" panose="02020603050405020304" pitchFamily="18" charset="0"/>
              </a:rPr>
              <a:t> Traffico di influenze illecite</a:t>
            </a:r>
          </a:p>
        </p:txBody>
      </p:sp>
    </p:spTree>
    <p:extLst>
      <p:ext uri="{BB962C8B-B14F-4D97-AF65-F5344CB8AC3E}">
        <p14:creationId xmlns:p14="http://schemas.microsoft.com/office/powerpoint/2010/main" val="34064451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323528" y="659160"/>
            <a:ext cx="8373616" cy="5411688"/>
          </a:xfrm>
        </p:spPr>
        <p:txBody>
          <a:bodyPr/>
          <a:lstStyle/>
          <a:p>
            <a:pPr marL="0" indent="0">
              <a:buNone/>
            </a:pPr>
            <a:r>
              <a:rPr lang="it-IT" sz="1600" dirty="0">
                <a:latin typeface="Times New Roman" panose="02020603050405020304" pitchFamily="18" charset="0"/>
                <a:cs typeface="Times New Roman" panose="02020603050405020304" pitchFamily="18" charset="0"/>
              </a:rPr>
              <a:t>Il reato di traffico di influenze illecite è stato inserito nel nostro ordinamento dalla legge 190/2012  in conformità alla Convenzione ONU di </a:t>
            </a:r>
            <a:r>
              <a:rPr lang="it-IT" sz="1600" dirty="0" err="1">
                <a:latin typeface="Times New Roman" panose="02020603050405020304" pitchFamily="18" charset="0"/>
                <a:cs typeface="Times New Roman" panose="02020603050405020304" pitchFamily="18" charset="0"/>
              </a:rPr>
              <a:t>Merida</a:t>
            </a:r>
            <a:r>
              <a:rPr lang="it-IT" sz="1600" dirty="0">
                <a:latin typeface="Times New Roman" panose="02020603050405020304" pitchFamily="18" charset="0"/>
                <a:cs typeface="Times New Roman" panose="02020603050405020304" pitchFamily="18" charset="0"/>
              </a:rPr>
              <a:t> del 2003, che tra le ipotesi di «criminalizzazione facoltativa» aveva previsto, oltre alla corruzione tra privati, anche il traffico di influenze illecite.</a:t>
            </a:r>
          </a:p>
          <a:p>
            <a:pPr marL="0" indent="0">
              <a:buNone/>
            </a:pPr>
            <a:r>
              <a:rPr lang="it-IT" sz="1600" dirty="0">
                <a:latin typeface="Times New Roman" panose="02020603050405020304" pitchFamily="18" charset="0"/>
                <a:cs typeface="Times New Roman" panose="02020603050405020304" pitchFamily="18" charset="0"/>
              </a:rPr>
              <a:t>La nuova figura criminosa è finalizzata ad assicurare una tutela anticipata del fenomeno corruttivo, colpendo il rischio di distorsioni della funzione ammnistrativa che possono essere realizzate mediante le pressioni cui spesso sono sottoposti i titolari di pubbliche funzioni da  parte di gruppi o persone particolarmente influenti. Si affianca al millantato credito, da cui si distingue perché presuppone, a differenza di quest’ultimo, l’esistenza di specifiche relazioni tra l’agente e il soggetto pubblico. e non si applica quando l’influenza dell’agente si concretizzi in una corruzione vera e propria.</a:t>
            </a:r>
          </a:p>
          <a:p>
            <a:pPr marL="0" indent="0">
              <a:buNone/>
            </a:pPr>
            <a:r>
              <a:rPr lang="it-IT" sz="1600" dirty="0">
                <a:latin typeface="Times New Roman" panose="02020603050405020304" pitchFamily="18" charset="0"/>
                <a:cs typeface="Times New Roman" panose="02020603050405020304" pitchFamily="18" charset="0"/>
              </a:rPr>
              <a:t>Il bene leso è l’imparzialità e il buon andamento della PA.</a:t>
            </a:r>
          </a:p>
          <a:p>
            <a:pPr marL="0" indent="0">
              <a:buNone/>
            </a:pPr>
            <a:r>
              <a:rPr lang="it-IT" sz="1600" dirty="0">
                <a:latin typeface="Times New Roman" panose="02020603050405020304" pitchFamily="18" charset="0"/>
                <a:cs typeface="Times New Roman" panose="02020603050405020304" pitchFamily="18" charset="0"/>
              </a:rPr>
              <a:t>L’autore del reato – che è «di pericolo astratto» ed è riferito alla corruzione «propria» - può essere «chiunque» e quindi anche un pubblico ufficiale o un incaricato di pubblico servizio, nel qual caso si applica l’aggravante prevista dal terzo comma dell’art. 346-bis.</a:t>
            </a:r>
          </a:p>
          <a:p>
            <a:pPr marL="0" indent="0">
              <a:buNone/>
            </a:pPr>
            <a:r>
              <a:rPr lang="it-IT" sz="1600" dirty="0">
                <a:latin typeface="Times New Roman" panose="02020603050405020304" pitchFamily="18" charset="0"/>
                <a:cs typeface="Times New Roman" panose="02020603050405020304" pitchFamily="18" charset="0"/>
              </a:rPr>
              <a:t>Il reato si consuma con la semplice promessa o con la dazione del denaro o del vantaggio patrimoniale. La somma di denaro o il vantaggio non debbono essere offerte, promesse o corrisposte all’agente pubblico, perché altrimenti si configurerebbe l’istigazione alla corruzione o una corruzione consumata. </a:t>
            </a:r>
          </a:p>
          <a:p>
            <a:pPr marL="0" indent="0">
              <a:buNone/>
            </a:pPr>
            <a:r>
              <a:rPr lang="it-IT" sz="1600" dirty="0">
                <a:latin typeface="Times New Roman" panose="02020603050405020304" pitchFamily="18" charset="0"/>
                <a:cs typeface="Times New Roman" panose="02020603050405020304" pitchFamily="18" charset="0"/>
              </a:rPr>
              <a:t>La «mediazione» può essere anche «a titolo gratuito» quando denaro o vantaggio siano destinati direttamente al pubblico agente.</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11088"/>
            <a:ext cx="8229600" cy="648072"/>
          </a:xfrm>
        </p:spPr>
        <p:txBody>
          <a:bodyPr/>
          <a:lstStyle/>
          <a:p>
            <a:br>
              <a:rPr lang="it-IT" sz="2400" b="1" dirty="0">
                <a:latin typeface="Times New Roman" panose="02020603050405020304" pitchFamily="18" charset="0"/>
                <a:cs typeface="Times New Roman" panose="02020603050405020304" pitchFamily="18" charset="0"/>
              </a:rPr>
            </a:br>
            <a:br>
              <a:rPr lang="it-IT" sz="2400" b="1" dirty="0">
                <a:latin typeface="Times New Roman" panose="02020603050405020304" pitchFamily="18" charset="0"/>
                <a:cs typeface="Times New Roman" panose="02020603050405020304" pitchFamily="18" charset="0"/>
              </a:rPr>
            </a:br>
            <a:r>
              <a:rPr lang="it-IT" sz="2400" b="1" dirty="0">
                <a:latin typeface="Times New Roman" panose="02020603050405020304" pitchFamily="18" charset="0"/>
                <a:cs typeface="Times New Roman" panose="02020603050405020304" pitchFamily="18" charset="0"/>
              </a:rPr>
              <a:t> Traffico di influenze illecite nella legge 190/2012</a:t>
            </a:r>
          </a:p>
        </p:txBody>
      </p:sp>
    </p:spTree>
    <p:extLst>
      <p:ext uri="{BB962C8B-B14F-4D97-AF65-F5344CB8AC3E}">
        <p14:creationId xmlns:p14="http://schemas.microsoft.com/office/powerpoint/2010/main" val="4692784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323528" y="659160"/>
            <a:ext cx="8373616" cy="5411688"/>
          </a:xfrm>
        </p:spPr>
        <p:txBody>
          <a:bodyPr/>
          <a:lstStyle/>
          <a:p>
            <a:pPr marL="0" indent="0">
              <a:buNone/>
            </a:pPr>
            <a:r>
              <a:rPr lang="it-IT" sz="1600" dirty="0">
                <a:latin typeface="Times New Roman" panose="02020603050405020304" pitchFamily="18" charset="0"/>
                <a:cs typeface="Times New Roman" panose="02020603050405020304" pitchFamily="18" charset="0"/>
              </a:rPr>
              <a:t> La legge 3/2019 ha abrogato il reato di millantato credito (art. 346 </a:t>
            </a:r>
            <a:r>
              <a:rPr lang="it-IT" sz="1600" dirty="0" err="1">
                <a:latin typeface="Times New Roman" panose="02020603050405020304" pitchFamily="18" charset="0"/>
                <a:cs typeface="Times New Roman" panose="02020603050405020304" pitchFamily="18" charset="0"/>
              </a:rPr>
              <a:t>Cod.pen</a:t>
            </a:r>
            <a:r>
              <a:rPr lang="it-IT" sz="1600" dirty="0">
                <a:latin typeface="Times New Roman" panose="02020603050405020304" pitchFamily="18" charset="0"/>
                <a:cs typeface="Times New Roman" panose="02020603050405020304" pitchFamily="18" charset="0"/>
              </a:rPr>
              <a:t>.), inserendo la fattispecie nel  traffico di influenze illecite.</a:t>
            </a:r>
          </a:p>
          <a:p>
            <a:pPr marL="0" indent="0">
              <a:buNone/>
            </a:pPr>
            <a:r>
              <a:rPr lang="it-IT" sz="1600" dirty="0">
                <a:latin typeface="Times New Roman" panose="02020603050405020304" pitchFamily="18" charset="0"/>
                <a:cs typeface="Times New Roman" panose="02020603050405020304" pitchFamily="18" charset="0"/>
              </a:rPr>
              <a:t>Il «faccendiere» quindi può effettivamente essere titolare di una relazione con l’agente pubblico oppure limitarsi a far credere che tale relazione esista, vantando un potere di influenza  insussistente: la sanzione penale è la stessa.</a:t>
            </a:r>
          </a:p>
          <a:p>
            <a:pPr marL="0" indent="0">
              <a:buNone/>
            </a:pPr>
            <a:r>
              <a:rPr lang="it-IT" sz="1600" dirty="0">
                <a:latin typeface="Times New Roman" panose="02020603050405020304" pitchFamily="18" charset="0"/>
                <a:cs typeface="Times New Roman" panose="02020603050405020304" pitchFamily="18" charset="0"/>
              </a:rPr>
              <a:t>Il «compratore di influenze illecite», la cui condotta prima della riforma del 2019 era priva di rilievo penale (la sua posizione veniva equiparata alla vittima del millantatore), con la riforma viene sempre punita, in assenza di distinzione tra relazioni esistenti e relazioni vantate dal «faccendiere».</a:t>
            </a:r>
          </a:p>
          <a:p>
            <a:pPr marL="0" indent="0">
              <a:buNone/>
            </a:pPr>
            <a:r>
              <a:rPr lang="it-IT" sz="1600" dirty="0">
                <a:latin typeface="Times New Roman" panose="02020603050405020304" pitchFamily="18" charset="0"/>
                <a:cs typeface="Times New Roman" panose="02020603050405020304" pitchFamily="18" charset="0"/>
              </a:rPr>
              <a:t>Il privato che si è avvalso del «faccendiere» ha la stessa sanzione, a prescindere quindi dal fatto di essere stato ingannato sull’esistenza del potere di influenza.</a:t>
            </a:r>
          </a:p>
          <a:p>
            <a:pPr marL="0" indent="0">
              <a:buNone/>
            </a:pPr>
            <a:r>
              <a:rPr lang="it-IT" sz="1600" dirty="0">
                <a:latin typeface="Times New Roman" panose="02020603050405020304" pitchFamily="18" charset="0"/>
                <a:cs typeface="Times New Roman" panose="02020603050405020304" pitchFamily="18" charset="0"/>
              </a:rPr>
              <a:t>La norma è rafforzata in quanto l’espressione «denaro o altro vantaggio patrimoniale» è stata sostituita da quella più ampia «denaro o altra utilità».</a:t>
            </a:r>
          </a:p>
          <a:p>
            <a:pPr marL="0" indent="0">
              <a:buNone/>
            </a:pPr>
            <a:r>
              <a:rPr lang="it-IT" sz="1600" dirty="0">
                <a:latin typeface="Times New Roman" panose="02020603050405020304" pitchFamily="18" charset="0"/>
                <a:cs typeface="Times New Roman" panose="02020603050405020304" pitchFamily="18" charset="0"/>
              </a:rPr>
              <a:t>AL fine della configurabilità del reato la mediazione deve essere strettamente connessa con la futura probabile consumazione del reato di corruzione (ex art. 318 Cod. </a:t>
            </a:r>
            <a:r>
              <a:rPr lang="it-IT" sz="1600" dirty="0" err="1">
                <a:latin typeface="Times New Roman" panose="02020603050405020304" pitchFamily="18" charset="0"/>
                <a:cs typeface="Times New Roman" panose="02020603050405020304" pitchFamily="18" charset="0"/>
              </a:rPr>
              <a:t>pen</a:t>
            </a:r>
            <a:r>
              <a:rPr lang="it-IT" sz="1600" dirty="0">
                <a:latin typeface="Times New Roman" panose="02020603050405020304" pitchFamily="18" charset="0"/>
                <a:cs typeface="Times New Roman" panose="02020603050405020304" pitchFamily="18" charset="0"/>
              </a:rPr>
              <a:t>.), e cioè  al generico asservimento della funzione pubblica agli interessi privati o sia individuato il compimento di uno specifico atto contrario ai doveri di ufficio (ex art. 319 Cod. </a:t>
            </a:r>
            <a:r>
              <a:rPr lang="it-IT" sz="1600" dirty="0" err="1">
                <a:latin typeface="Times New Roman" panose="02020603050405020304" pitchFamily="18" charset="0"/>
                <a:cs typeface="Times New Roman" panose="02020603050405020304" pitchFamily="18" charset="0"/>
              </a:rPr>
              <a:t>pen</a:t>
            </a:r>
            <a:r>
              <a:rPr lang="it-IT" sz="1600" dirty="0">
                <a:latin typeface="Times New Roman" panose="02020603050405020304" pitchFamily="18" charset="0"/>
                <a:cs typeface="Times New Roman" panose="02020603050405020304" pitchFamily="18" charset="0"/>
              </a:rPr>
              <a:t>.).</a:t>
            </a:r>
          </a:p>
          <a:p>
            <a:pPr marL="0" indent="0">
              <a:buNone/>
            </a:pPr>
            <a:r>
              <a:rPr lang="it-IT" sz="1600" dirty="0">
                <a:latin typeface="Times New Roman" panose="02020603050405020304" pitchFamily="18" charset="0"/>
                <a:cs typeface="Times New Roman" panose="02020603050405020304" pitchFamily="18" charset="0"/>
              </a:rPr>
              <a:t>L’applicazione della nuova formulazione crea perplessità in quanto, non essendo disciplinata l’attività di </a:t>
            </a:r>
            <a:r>
              <a:rPr lang="it-IT" sz="1600" dirty="0" err="1">
                <a:latin typeface="Times New Roman" panose="02020603050405020304" pitchFamily="18" charset="0"/>
                <a:cs typeface="Times New Roman" panose="02020603050405020304" pitchFamily="18" charset="0"/>
              </a:rPr>
              <a:t>lobbing</a:t>
            </a:r>
            <a:r>
              <a:rPr lang="it-IT" sz="1600" dirty="0">
                <a:latin typeface="Times New Roman" panose="02020603050405020304" pitchFamily="18" charset="0"/>
                <a:cs typeface="Times New Roman" panose="02020603050405020304" pitchFamily="18" charset="0"/>
              </a:rPr>
              <a:t>, mancano criteri di distinzione tra mediazione lecita e mediazione illecita.</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11088"/>
            <a:ext cx="8229600" cy="648072"/>
          </a:xfrm>
        </p:spPr>
        <p:txBody>
          <a:bodyPr/>
          <a:lstStyle/>
          <a:p>
            <a:br>
              <a:rPr lang="it-IT" sz="2400" b="1" dirty="0">
                <a:latin typeface="Times New Roman" panose="02020603050405020304" pitchFamily="18" charset="0"/>
                <a:cs typeface="Times New Roman" panose="02020603050405020304" pitchFamily="18" charset="0"/>
              </a:rPr>
            </a:br>
            <a:br>
              <a:rPr lang="it-IT" sz="2400" b="1" dirty="0">
                <a:latin typeface="Times New Roman" panose="02020603050405020304" pitchFamily="18" charset="0"/>
                <a:cs typeface="Times New Roman" panose="02020603050405020304" pitchFamily="18" charset="0"/>
              </a:rPr>
            </a:br>
            <a:r>
              <a:rPr lang="it-IT" sz="2400" b="1" dirty="0">
                <a:latin typeface="Times New Roman" panose="02020603050405020304" pitchFamily="18" charset="0"/>
                <a:cs typeface="Times New Roman" panose="02020603050405020304" pitchFamily="18" charset="0"/>
              </a:rPr>
              <a:t> Traffico di influenze illecite nella legge 3/2019</a:t>
            </a:r>
          </a:p>
        </p:txBody>
      </p:sp>
    </p:spTree>
    <p:extLst>
      <p:ext uri="{BB962C8B-B14F-4D97-AF65-F5344CB8AC3E}">
        <p14:creationId xmlns:p14="http://schemas.microsoft.com/office/powerpoint/2010/main" val="28548859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323528" y="659160"/>
            <a:ext cx="8373616" cy="5411688"/>
          </a:xfrm>
        </p:spPr>
        <p:txBody>
          <a:bodyPr/>
          <a:lstStyle/>
          <a:p>
            <a:pPr marL="0" indent="0">
              <a:buNone/>
            </a:pPr>
            <a:r>
              <a:rPr lang="it-IT" sz="16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La legge 3/2019 ha inserito l’art. 323-ter secondo cui:</a:t>
            </a:r>
          </a:p>
          <a:p>
            <a:pPr marL="0" indent="0">
              <a:buNone/>
            </a:pPr>
            <a:r>
              <a:rPr lang="it-IT" sz="1800" dirty="0">
                <a:latin typeface="Times New Roman" panose="02020603050405020304" pitchFamily="18" charset="0"/>
                <a:cs typeface="Times New Roman" panose="02020603050405020304" pitchFamily="18" charset="0"/>
              </a:rPr>
              <a:t>«Non è punibile chi ha commesso taluno dei fatti previsti dagli articoli 318, 319, 319 ter, 319 quater, 320, 321, 322 bis, limitatamente ai delitti di corruzione e di induzione indebita ivi indicati, 353, 353 bis e 354 se, prima di avere notizia che nei suoi confronti sono svolte indagini in relazione a tali fatti e, comunque, entro quattro mesi dalla commissione del fatto, lo denuncia volontariamente e fornisce indicazioni utili e concrete per assicurare la prova del reato e per individuare gli altri responsabili.</a:t>
            </a:r>
          </a:p>
          <a:p>
            <a:pPr marL="0" indent="0">
              <a:buNone/>
            </a:pPr>
            <a:r>
              <a:rPr lang="it-IT" sz="1800" dirty="0">
                <a:latin typeface="Times New Roman" panose="02020603050405020304" pitchFamily="18" charset="0"/>
                <a:cs typeface="Times New Roman" panose="02020603050405020304" pitchFamily="18" charset="0"/>
              </a:rPr>
              <a:t>La non punibilità del denunciante è subordinata alla messa a disposizione dell'utilità dallo stesso percepita o, in caso di impossibilità, di una somma di denaro di valore equivalente, ovvero all'indicazione di elementi utili e concreti per individuarne il beneficiario effettivo, entro il medesimo termine di cui al primo comma.</a:t>
            </a:r>
          </a:p>
          <a:p>
            <a:pPr marL="0" indent="0">
              <a:buNone/>
            </a:pPr>
            <a:r>
              <a:rPr lang="it-IT" sz="1800" dirty="0">
                <a:latin typeface="Times New Roman" panose="02020603050405020304" pitchFamily="18" charset="0"/>
                <a:cs typeface="Times New Roman" panose="02020603050405020304" pitchFamily="18" charset="0"/>
              </a:rPr>
              <a:t>La causa di non punibilità non si applica quando la denuncia di cui al primo comma è preordinata rispetto alla commissione del reato denunciato. La causa di non punibilità non si applica in favore dell'agente sotto copertura che ha agito in violazione delle disposizioni dell'articolo 9 della legge 16 marzo 2006, n. 146.»</a:t>
            </a:r>
          </a:p>
          <a:p>
            <a:br>
              <a:rPr lang="it-IT" sz="1800" dirty="0">
                <a:latin typeface="Times New Roman" panose="02020603050405020304" pitchFamily="18" charset="0"/>
                <a:cs typeface="Times New Roman" panose="02020603050405020304" pitchFamily="18" charset="0"/>
              </a:rPr>
            </a:br>
            <a:endParaRPr lang="it-IT" sz="18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11088"/>
            <a:ext cx="8229600" cy="648072"/>
          </a:xfrm>
        </p:spPr>
        <p:txBody>
          <a:bodyPr/>
          <a:lstStyle/>
          <a:p>
            <a:br>
              <a:rPr lang="it-IT" sz="2400" b="1" dirty="0">
                <a:latin typeface="Times New Roman" panose="02020603050405020304" pitchFamily="18" charset="0"/>
                <a:cs typeface="Times New Roman" panose="02020603050405020304" pitchFamily="18" charset="0"/>
              </a:rPr>
            </a:br>
            <a:br>
              <a:rPr lang="it-IT" sz="2400" b="1" dirty="0">
                <a:latin typeface="Times New Roman" panose="02020603050405020304" pitchFamily="18" charset="0"/>
                <a:cs typeface="Times New Roman" panose="02020603050405020304" pitchFamily="18" charset="0"/>
              </a:rPr>
            </a:br>
            <a:r>
              <a:rPr lang="it-IT" sz="2400" b="1" dirty="0">
                <a:latin typeface="Times New Roman" panose="02020603050405020304" pitchFamily="18" charset="0"/>
                <a:cs typeface="Times New Roman" panose="02020603050405020304" pitchFamily="18" charset="0"/>
              </a:rPr>
              <a:t>Le cause di non punibilità</a:t>
            </a:r>
          </a:p>
        </p:txBody>
      </p:sp>
    </p:spTree>
    <p:extLst>
      <p:ext uri="{BB962C8B-B14F-4D97-AF65-F5344CB8AC3E}">
        <p14:creationId xmlns:p14="http://schemas.microsoft.com/office/powerpoint/2010/main" val="1195398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3F198028-08A4-4862-981B-B34ECE747AC9}"/>
              </a:ext>
            </a:extLst>
          </p:cNvPr>
          <p:cNvSpPr>
            <a:spLocks noGrp="1"/>
          </p:cNvSpPr>
          <p:nvPr>
            <p:ph sz="quarter" idx="1"/>
          </p:nvPr>
        </p:nvSpPr>
        <p:spPr>
          <a:xfrm>
            <a:off x="323528" y="980728"/>
            <a:ext cx="8363272" cy="5040560"/>
          </a:xfrm>
        </p:spPr>
        <p:txBody>
          <a:bodyPr/>
          <a:lstStyle/>
          <a:p>
            <a:pPr marL="0" indent="0">
              <a:buNone/>
            </a:pPr>
            <a:r>
              <a:rPr lang="it-IT" sz="1600" dirty="0">
                <a:latin typeface="Times New Roman" panose="02020603050405020304" pitchFamily="18" charset="0"/>
                <a:cs typeface="Times New Roman" panose="02020603050405020304" pitchFamily="18" charset="0"/>
              </a:rPr>
              <a:t>Comma 46: inserimento dell’art. 35-bis nel </a:t>
            </a:r>
            <a:r>
              <a:rPr lang="it-IT" sz="1600" dirty="0" err="1">
                <a:latin typeface="Times New Roman" panose="02020603050405020304" pitchFamily="18" charset="0"/>
                <a:cs typeface="Times New Roman" panose="02020603050405020304" pitchFamily="18" charset="0"/>
              </a:rPr>
              <a:t>DLgs</a:t>
            </a:r>
            <a:r>
              <a:rPr lang="it-IT" sz="1600" dirty="0">
                <a:latin typeface="Times New Roman" panose="02020603050405020304" pitchFamily="18" charset="0"/>
                <a:cs typeface="Times New Roman" panose="02020603050405020304" pitchFamily="18" charset="0"/>
              </a:rPr>
              <a:t> 165/2001 sulle preclusioni per i soggetti condannati anche con sentenza non passata in giudicato a far parte di commissioni giudicatrici o essere preposti ad uffici preposti a gestione di risorse, stipulazione di contratti, concessione di contributi</a:t>
            </a:r>
          </a:p>
          <a:p>
            <a:pPr marL="0" indent="0">
              <a:buNone/>
            </a:pPr>
            <a:r>
              <a:rPr lang="it-IT" sz="1600" dirty="0">
                <a:latin typeface="Times New Roman" panose="02020603050405020304" pitchFamily="18" charset="0"/>
                <a:cs typeface="Times New Roman" panose="02020603050405020304" pitchFamily="18" charset="0"/>
              </a:rPr>
              <a:t>Commi 49-30: delega al Governo per l’emanazione di disposizioni sull’</a:t>
            </a:r>
            <a:r>
              <a:rPr lang="it-IT" sz="1600" dirty="0" err="1">
                <a:latin typeface="Times New Roman" panose="02020603050405020304" pitchFamily="18" charset="0"/>
                <a:cs typeface="Times New Roman" panose="02020603050405020304" pitchFamily="18" charset="0"/>
              </a:rPr>
              <a:t>inconferibilità</a:t>
            </a:r>
            <a:r>
              <a:rPr lang="it-IT" sz="1600" dirty="0">
                <a:latin typeface="Times New Roman" panose="02020603050405020304" pitchFamily="18" charset="0"/>
                <a:cs typeface="Times New Roman" panose="02020603050405020304" pitchFamily="18" charset="0"/>
              </a:rPr>
              <a:t> e incompatibilità che prevedano l’</a:t>
            </a:r>
            <a:r>
              <a:rPr lang="it-IT" sz="1600" dirty="0" err="1">
                <a:latin typeface="Times New Roman" panose="02020603050405020304" pitchFamily="18" charset="0"/>
                <a:cs typeface="Times New Roman" panose="02020603050405020304" pitchFamily="18" charset="0"/>
              </a:rPr>
              <a:t>inconferibilità</a:t>
            </a:r>
            <a:r>
              <a:rPr lang="it-IT" sz="1600" dirty="0">
                <a:latin typeface="Times New Roman" panose="02020603050405020304" pitchFamily="18" charset="0"/>
                <a:cs typeface="Times New Roman" panose="02020603050405020304" pitchFamily="18" charset="0"/>
              </a:rPr>
              <a:t> di incarichi dirigenziali ai condannati, anche con sentenza non definitiva, per i delitti contro la PA</a:t>
            </a:r>
          </a:p>
          <a:p>
            <a:pPr marL="0" indent="0">
              <a:buNone/>
            </a:pPr>
            <a:r>
              <a:rPr lang="it-IT" sz="1600" dirty="0">
                <a:latin typeface="Times New Roman" panose="02020603050405020304" pitchFamily="18" charset="0"/>
                <a:cs typeface="Times New Roman" panose="02020603050405020304" pitchFamily="18" charset="0"/>
              </a:rPr>
              <a:t>Commi 63-64: delega al Governo per l’emanazione di disposizioni sull’incandidabilità dei condannati a pene superiori a 2 anni per determinati reati</a:t>
            </a:r>
          </a:p>
          <a:p>
            <a:pPr marL="0" indent="0">
              <a:buNone/>
            </a:pPr>
            <a:r>
              <a:rPr lang="it-IT" sz="1600" dirty="0">
                <a:latin typeface="Times New Roman" panose="02020603050405020304" pitchFamily="18" charset="0"/>
                <a:cs typeface="Times New Roman" panose="02020603050405020304" pitchFamily="18" charset="0"/>
              </a:rPr>
              <a:t>Comma 75: modifiche ai reati di concussione e corruzione introduzione dei reati di </a:t>
            </a:r>
            <a:r>
              <a:rPr lang="it-IT" sz="1600" dirty="0" err="1">
                <a:latin typeface="Times New Roman" panose="02020603050405020304" pitchFamily="18" charset="0"/>
                <a:cs typeface="Times New Roman" panose="02020603050405020304" pitchFamily="18" charset="0"/>
              </a:rPr>
              <a:t>indzione</a:t>
            </a:r>
            <a:r>
              <a:rPr lang="it-IT" sz="1600" dirty="0">
                <a:latin typeface="Times New Roman" panose="02020603050405020304" pitchFamily="18" charset="0"/>
                <a:cs typeface="Times New Roman" panose="02020603050405020304" pitchFamily="18" charset="0"/>
              </a:rPr>
              <a:t> indebita a dare o promettere utilità e di traffico di influenze illecite</a:t>
            </a:r>
          </a:p>
          <a:p>
            <a:pPr marL="0" indent="0">
              <a:buNone/>
            </a:pPr>
            <a:r>
              <a:rPr lang="it-IT" sz="1600" dirty="0">
                <a:latin typeface="Times New Roman" panose="02020603050405020304" pitchFamily="18" charset="0"/>
                <a:cs typeface="Times New Roman" panose="02020603050405020304" pitchFamily="18" charset="0"/>
              </a:rPr>
              <a:t>Comma 76; modifica all’art. 2635 </a:t>
            </a:r>
            <a:r>
              <a:rPr lang="it-IT" sz="1600" dirty="0" err="1">
                <a:latin typeface="Times New Roman" panose="02020603050405020304" pitchFamily="18" charset="0"/>
                <a:cs typeface="Times New Roman" panose="02020603050405020304" pitchFamily="18" charset="0"/>
              </a:rPr>
              <a:t>Cod.civ</a:t>
            </a:r>
            <a:r>
              <a:rPr lang="it-IT" sz="1600" dirty="0">
                <a:latin typeface="Times New Roman" panose="02020603050405020304" pitchFamily="18" charset="0"/>
                <a:cs typeface="Times New Roman" panose="02020603050405020304" pitchFamily="18" charset="0"/>
              </a:rPr>
              <a:t>. sulla corruzione tra privati</a:t>
            </a:r>
          </a:p>
          <a:p>
            <a:pPr marL="0" indent="0">
              <a:buNone/>
            </a:pPr>
            <a:r>
              <a:rPr lang="it-IT" sz="1600" dirty="0">
                <a:latin typeface="Times New Roman" panose="02020603050405020304" pitchFamily="18" charset="0"/>
                <a:cs typeface="Times New Roman" panose="02020603050405020304" pitchFamily="18" charset="0"/>
              </a:rPr>
              <a:t>Comma 77: modifiche al </a:t>
            </a:r>
            <a:r>
              <a:rPr lang="it-IT" sz="1600" dirty="0" err="1">
                <a:latin typeface="Times New Roman" panose="02020603050405020304" pitchFamily="18" charset="0"/>
                <a:cs typeface="Times New Roman" panose="02020603050405020304" pitchFamily="18" charset="0"/>
              </a:rPr>
              <a:t>DLgs</a:t>
            </a:r>
            <a:r>
              <a:rPr lang="it-IT" sz="1600" dirty="0">
                <a:latin typeface="Times New Roman" panose="02020603050405020304" pitchFamily="18" charset="0"/>
                <a:cs typeface="Times New Roman" panose="02020603050405020304" pitchFamily="18" charset="0"/>
              </a:rPr>
              <a:t> 231/2001 per adeguarlo alle modifiche normative della stessa legge 190/2012</a:t>
            </a:r>
          </a:p>
          <a:p>
            <a:pPr marL="0" indent="0">
              <a:buNone/>
            </a:pPr>
            <a:r>
              <a:rPr lang="it-IT" sz="1600" dirty="0">
                <a:latin typeface="Times New Roman" panose="02020603050405020304" pitchFamily="18" charset="0"/>
                <a:cs typeface="Times New Roman" panose="02020603050405020304" pitchFamily="18" charset="0"/>
              </a:rPr>
              <a:t>Commi 78-80: disposizioni di coordinamento del </a:t>
            </a:r>
            <a:r>
              <a:rPr lang="it-IT" sz="1600" dirty="0" err="1">
                <a:latin typeface="Times New Roman" panose="02020603050405020304" pitchFamily="18" charset="0"/>
                <a:cs typeface="Times New Roman" panose="02020603050405020304" pitchFamily="18" charset="0"/>
              </a:rPr>
              <a:t>Cod.proc.pen</a:t>
            </a:r>
            <a:r>
              <a:rPr lang="it-IT" sz="1600" dirty="0">
                <a:latin typeface="Times New Roman" panose="02020603050405020304" pitchFamily="18" charset="0"/>
                <a:cs typeface="Times New Roman" panose="02020603050405020304" pitchFamily="18" charset="0"/>
              </a:rPr>
              <a:t>. , del DL 8 giugno 1992 n. 306</a:t>
            </a:r>
          </a:p>
          <a:p>
            <a:pPr marL="0" indent="0">
              <a:buNone/>
            </a:pPr>
            <a:r>
              <a:rPr lang="it-IT" sz="1600" dirty="0">
                <a:latin typeface="Times New Roman" panose="02020603050405020304" pitchFamily="18" charset="0"/>
                <a:cs typeface="Times New Roman" panose="02020603050405020304" pitchFamily="18" charset="0"/>
              </a:rPr>
              <a:t>Comma 81: modifiche al TU 267/2000 per </a:t>
            </a:r>
            <a:r>
              <a:rPr lang="it-IT" sz="1600" dirty="0" err="1">
                <a:latin typeface="Times New Roman" panose="02020603050405020304" pitchFamily="18" charset="0"/>
                <a:cs typeface="Times New Roman" panose="02020603050405020304" pitchFamily="18" charset="0"/>
              </a:rPr>
              <a:t>cordinarle</a:t>
            </a:r>
            <a:r>
              <a:rPr lang="it-IT" sz="1600" dirty="0">
                <a:latin typeface="Times New Roman" panose="02020603050405020304" pitchFamily="18" charset="0"/>
                <a:cs typeface="Times New Roman" panose="02020603050405020304" pitchFamily="18" charset="0"/>
              </a:rPr>
              <a:t> con le nuove disposizioni introdotte</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C5B06E76-FF68-4A4B-A487-EDC732314D10}"/>
              </a:ext>
            </a:extLst>
          </p:cNvPr>
          <p:cNvSpPr>
            <a:spLocks noGrp="1"/>
          </p:cNvSpPr>
          <p:nvPr>
            <p:ph type="title"/>
          </p:nvPr>
        </p:nvSpPr>
        <p:spPr>
          <a:xfrm>
            <a:off x="539552" y="169962"/>
            <a:ext cx="8256587" cy="666750"/>
          </a:xfrm>
        </p:spPr>
        <p:txBody>
          <a:bodyPr/>
          <a:lstStyle/>
          <a:p>
            <a:r>
              <a:rPr lang="it-IT" sz="2400" b="1">
                <a:latin typeface="Times New Roman" panose="02020603050405020304" pitchFamily="18" charset="0"/>
                <a:cs typeface="Times New Roman" panose="02020603050405020304" pitchFamily="18" charset="0"/>
              </a:rPr>
              <a:t> I profili penali contenuti nella legge 190/2012 </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436060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124744"/>
            <a:ext cx="8229600" cy="4946104"/>
          </a:xfrm>
        </p:spPr>
        <p:txBody>
          <a:bodyPr/>
          <a:lstStyle/>
          <a:p>
            <a:pPr marL="0" indent="0">
              <a:buNone/>
            </a:pPr>
            <a:r>
              <a:rPr lang="it-IT" sz="2000" dirty="0">
                <a:latin typeface="Times New Roman" panose="02020603050405020304" pitchFamily="18" charset="0"/>
                <a:cs typeface="Times New Roman" panose="02020603050405020304" pitchFamily="18" charset="0"/>
              </a:rPr>
              <a:t>La legge 3/2019 contiene numerose disposizioni di natura processuale (sulla perseguibilità di alcuni reati, sui termini di prescrizione, sulla custodia dei beni sequestrati), disposizioni sulle pene accessorie che vengono aggravate (incapacità di contrattare con la PA, interdizione perpetua dai pubblici uffici), disposizioni sull’adeguamento del Dlgs 231/2001 alle nuove norme e sui profili penali del finanziamento ai partiti politici, e disposizioni sulle indagini, con previsione dell’attività dell’agente infiltrato.</a:t>
            </a:r>
          </a:p>
          <a:p>
            <a:pPr marL="0" indent="0">
              <a:buNone/>
            </a:pPr>
            <a:r>
              <a:rPr lang="it-IT" sz="2000" dirty="0">
                <a:latin typeface="Times New Roman" panose="02020603050405020304" pitchFamily="18" charset="0"/>
                <a:cs typeface="Times New Roman" panose="02020603050405020304" pitchFamily="18" charset="0"/>
              </a:rPr>
              <a:t>In particolare, per quanto riguarda quest’ultimo punto, le fattispecie per cui le norme in vigore ne consentivano l’uso sono state ampliate ai reati di corruzione, e sono state ampliate le condotte scriminate.</a:t>
            </a:r>
          </a:p>
          <a:p>
            <a:pPr marL="0" indent="0">
              <a:buNone/>
            </a:pPr>
            <a:r>
              <a:rPr lang="it-IT" sz="2000" dirty="0">
                <a:latin typeface="Times New Roman" panose="02020603050405020304" pitchFamily="18" charset="0"/>
                <a:cs typeface="Times New Roman" panose="02020603050405020304" pitchFamily="18" charset="0"/>
              </a:rPr>
              <a:t>La differenza tra agente infiltrato e agente provocatore consiste nel fatto che il primo si limita alla raccolta delle prove, senza partecipare alla commissione dell’illecito, mentre il secondo concorre, con istigazione o agevolazione, nel reato altrui.</a:t>
            </a:r>
          </a:p>
          <a:p>
            <a:pPr marL="0" indent="0">
              <a:buFontTx/>
              <a:buChar char="-"/>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20325" y="24481"/>
            <a:ext cx="8250288" cy="576064"/>
          </a:xfrm>
        </p:spPr>
        <p:txBody>
          <a:bodyPr/>
          <a:lstStyle/>
          <a:p>
            <a:br>
              <a:rPr lang="it-IT" sz="2400" b="1" dirty="0">
                <a:latin typeface="Times New Roman" panose="02020603050405020304" pitchFamily="18" charset="0"/>
                <a:cs typeface="Times New Roman" panose="02020603050405020304" pitchFamily="18" charset="0"/>
              </a:rPr>
            </a:br>
            <a:br>
              <a:rPr lang="it-IT" sz="2400" b="1" dirty="0">
                <a:latin typeface="Times New Roman" panose="02020603050405020304" pitchFamily="18" charset="0"/>
                <a:cs typeface="Times New Roman" panose="02020603050405020304" pitchFamily="18" charset="0"/>
              </a:rPr>
            </a:br>
            <a:r>
              <a:rPr lang="it-IT" sz="2400" b="1" dirty="0">
                <a:latin typeface="Times New Roman" panose="02020603050405020304" pitchFamily="18" charset="0"/>
                <a:cs typeface="Times New Roman" panose="02020603050405020304" pitchFamily="18" charset="0"/>
              </a:rPr>
              <a:t> Altri contenuti della «legge </a:t>
            </a:r>
            <a:r>
              <a:rPr lang="it-IT" sz="2400" b="1" dirty="0" err="1">
                <a:latin typeface="Times New Roman" panose="02020603050405020304" pitchFamily="18" charset="0"/>
                <a:cs typeface="Times New Roman" panose="02020603050405020304" pitchFamily="18" charset="0"/>
              </a:rPr>
              <a:t>spazzacorrotti</a:t>
            </a:r>
            <a:r>
              <a:rPr lang="it-IT" sz="24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153060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46856" y="600545"/>
            <a:ext cx="8250288" cy="5470303"/>
          </a:xfrm>
        </p:spPr>
        <p:txBody>
          <a:bodyPr/>
          <a:lstStyle/>
          <a:p>
            <a:pPr marL="0" indent="0">
              <a:buNone/>
            </a:pPr>
            <a:r>
              <a:rPr lang="it-IT" sz="2000" dirty="0">
                <a:latin typeface="Times New Roman" panose="02020603050405020304" pitchFamily="18" charset="0"/>
                <a:cs typeface="Times New Roman" panose="02020603050405020304" pitchFamily="18" charset="0"/>
              </a:rPr>
              <a:t>La  corruzione tra privati è punita dall’art. 2635 Cod. civ., introdotto dall’art. 1 del </a:t>
            </a:r>
            <a:r>
              <a:rPr lang="it-IT" sz="2000" dirty="0" err="1">
                <a:latin typeface="Times New Roman" panose="02020603050405020304" pitchFamily="18" charset="0"/>
                <a:cs typeface="Times New Roman" panose="02020603050405020304" pitchFamily="18" charset="0"/>
              </a:rPr>
              <a:t>DLgs</a:t>
            </a:r>
            <a:r>
              <a:rPr lang="it-IT" sz="2000" dirty="0">
                <a:latin typeface="Times New Roman" panose="02020603050405020304" pitchFamily="18" charset="0"/>
                <a:cs typeface="Times New Roman" panose="02020603050405020304" pitchFamily="18" charset="0"/>
              </a:rPr>
              <a:t> 61/2002 e modificata dal </a:t>
            </a:r>
            <a:r>
              <a:rPr lang="it-IT" sz="2000" dirty="0" err="1">
                <a:latin typeface="Times New Roman" panose="02020603050405020304" pitchFamily="18" charset="0"/>
                <a:cs typeface="Times New Roman" panose="02020603050405020304" pitchFamily="18" charset="0"/>
              </a:rPr>
              <a:t>DLgs</a:t>
            </a:r>
            <a:r>
              <a:rPr lang="it-IT" sz="2000" dirty="0">
                <a:latin typeface="Times New Roman" panose="02020603050405020304" pitchFamily="18" charset="0"/>
                <a:cs typeface="Times New Roman" panose="02020603050405020304" pitchFamily="18" charset="0"/>
              </a:rPr>
              <a:t> 38/2017, dopo le osservazioni formulate dal GRECO nel 2012 sull’insufficienza dell’impianto normativo.</a:t>
            </a:r>
          </a:p>
          <a:p>
            <a:pPr marL="0" indent="0">
              <a:buNone/>
            </a:pPr>
            <a:r>
              <a:rPr lang="it-IT" sz="2000" dirty="0">
                <a:latin typeface="Times New Roman" panose="02020603050405020304" pitchFamily="18" charset="0"/>
                <a:cs typeface="Times New Roman" panose="02020603050405020304" pitchFamily="18" charset="0"/>
              </a:rPr>
              <a:t>Con la riforma del 2017 sono state introdotte le seguenti modifiche;</a:t>
            </a:r>
          </a:p>
          <a:p>
            <a:pPr>
              <a:buFontTx/>
              <a:buChar char="-"/>
            </a:pPr>
            <a:r>
              <a:rPr lang="it-IT" sz="2000" dirty="0">
                <a:latin typeface="Times New Roman" panose="02020603050405020304" pitchFamily="18" charset="0"/>
                <a:cs typeface="Times New Roman" panose="02020603050405020304" pitchFamily="18" charset="0"/>
              </a:rPr>
              <a:t>È stato ampliato l’ambito dei c.d. soggetti «</a:t>
            </a:r>
            <a:r>
              <a:rPr lang="it-IT" sz="2000" dirty="0" err="1">
                <a:latin typeface="Times New Roman" panose="02020603050405020304" pitchFamily="18" charset="0"/>
                <a:cs typeface="Times New Roman" panose="02020603050405020304" pitchFamily="18" charset="0"/>
              </a:rPr>
              <a:t>intranei</a:t>
            </a:r>
            <a:r>
              <a:rPr lang="it-IT" sz="2000" dirty="0">
                <a:latin typeface="Times New Roman" panose="02020603050405020304" pitchFamily="18" charset="0"/>
                <a:cs typeface="Times New Roman" panose="02020603050405020304" pitchFamily="18" charset="0"/>
              </a:rPr>
              <a:t>», comprendendo anche i dirigenti</a:t>
            </a:r>
          </a:p>
          <a:p>
            <a:pPr>
              <a:buFontTx/>
              <a:buChar char="-"/>
            </a:pPr>
            <a:r>
              <a:rPr lang="it-IT" sz="2000" dirty="0">
                <a:latin typeface="Times New Roman" panose="02020603050405020304" pitchFamily="18" charset="0"/>
                <a:cs typeface="Times New Roman" panose="02020603050405020304" pitchFamily="18" charset="0"/>
              </a:rPr>
              <a:t>E’ stata estesa l’applicabilità della disposizione a tutti gli enti privati (e quindi anche alle organizzazioni no-profit)</a:t>
            </a:r>
          </a:p>
          <a:p>
            <a:pPr>
              <a:buFontTx/>
              <a:buChar char="-"/>
            </a:pPr>
            <a:r>
              <a:rPr lang="it-IT" sz="2000" dirty="0">
                <a:latin typeface="Times New Roman" panose="02020603050405020304" pitchFamily="18" charset="0"/>
                <a:cs typeface="Times New Roman" panose="02020603050405020304" pitchFamily="18" charset="0"/>
              </a:rPr>
              <a:t>E’ stato inserito il riferimento anche alla «sollecitazione» di utilità (oltre che alla dazione)</a:t>
            </a:r>
          </a:p>
          <a:p>
            <a:pPr>
              <a:buFontTx/>
              <a:buChar char="-"/>
            </a:pPr>
            <a:r>
              <a:rPr lang="it-IT" sz="2000" dirty="0">
                <a:latin typeface="Times New Roman" panose="02020603050405020304" pitchFamily="18" charset="0"/>
                <a:cs typeface="Times New Roman" panose="02020603050405020304" pitchFamily="18" charset="0"/>
              </a:rPr>
              <a:t>È stata estesa la punibilità anche ai casi di commissione del reato per interposta persona</a:t>
            </a:r>
          </a:p>
          <a:p>
            <a:pPr>
              <a:buFontTx/>
              <a:buChar char="-"/>
            </a:pPr>
            <a:r>
              <a:rPr lang="it-IT" sz="2000" dirty="0">
                <a:latin typeface="Times New Roman" panose="02020603050405020304" pitchFamily="18" charset="0"/>
                <a:cs typeface="Times New Roman" panose="02020603050405020304" pitchFamily="18" charset="0"/>
              </a:rPr>
              <a:t>Per la punibilità del reato non è più </a:t>
            </a:r>
            <a:r>
              <a:rPr lang="it-IT" sz="2000" dirty="0" err="1">
                <a:latin typeface="Times New Roman" panose="02020603050405020304" pitchFamily="18" charset="0"/>
                <a:cs typeface="Times New Roman" panose="02020603050405020304" pitchFamily="18" charset="0"/>
              </a:rPr>
              <a:t>neessario</a:t>
            </a:r>
            <a:r>
              <a:rPr lang="it-IT" sz="2000" dirty="0">
                <a:latin typeface="Times New Roman" panose="02020603050405020304" pitchFamily="18" charset="0"/>
                <a:cs typeface="Times New Roman" panose="02020603050405020304" pitchFamily="18" charset="0"/>
              </a:rPr>
              <a:t> il danno alla struttura.</a:t>
            </a:r>
          </a:p>
          <a:p>
            <a:pPr>
              <a:buFontTx/>
              <a:buChar char="-"/>
            </a:pPr>
            <a:r>
              <a:rPr lang="it-IT" sz="2000" dirty="0">
                <a:latin typeface="Times New Roman" panose="02020603050405020304" pitchFamily="18" charset="0"/>
                <a:cs typeface="Times New Roman" panose="02020603050405020304" pitchFamily="18" charset="0"/>
              </a:rPr>
              <a:t>È stato introdotto l’art. 2635-bis, con il nuovo reato di istigazione alla corruzione tra privati</a:t>
            </a: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20325" y="24481"/>
            <a:ext cx="8250288" cy="576064"/>
          </a:xfrm>
        </p:spPr>
        <p:txBody>
          <a:bodyPr/>
          <a:lstStyle/>
          <a:p>
            <a:br>
              <a:rPr lang="it-IT" sz="2400" b="1" dirty="0">
                <a:latin typeface="Times New Roman" panose="02020603050405020304" pitchFamily="18" charset="0"/>
                <a:cs typeface="Times New Roman" panose="02020603050405020304" pitchFamily="18" charset="0"/>
              </a:rPr>
            </a:br>
            <a:br>
              <a:rPr lang="it-IT" sz="2400" b="1" dirty="0">
                <a:latin typeface="Times New Roman" panose="02020603050405020304" pitchFamily="18" charset="0"/>
                <a:cs typeface="Times New Roman" panose="02020603050405020304" pitchFamily="18" charset="0"/>
              </a:rPr>
            </a:br>
            <a:r>
              <a:rPr lang="it-IT" sz="2400" b="1" dirty="0">
                <a:latin typeface="Times New Roman" panose="02020603050405020304" pitchFamily="18" charset="0"/>
                <a:cs typeface="Times New Roman" panose="02020603050405020304" pitchFamily="18" charset="0"/>
              </a:rPr>
              <a:t> La corruzione tra privati e il </a:t>
            </a:r>
            <a:r>
              <a:rPr lang="it-IT" sz="2400" b="1" dirty="0" err="1">
                <a:latin typeface="Times New Roman" panose="02020603050405020304" pitchFamily="18" charset="0"/>
                <a:cs typeface="Times New Roman" panose="02020603050405020304" pitchFamily="18" charset="0"/>
              </a:rPr>
              <a:t>DLgs</a:t>
            </a:r>
            <a:r>
              <a:rPr lang="it-IT" sz="2400" b="1" dirty="0">
                <a:latin typeface="Times New Roman" panose="02020603050405020304" pitchFamily="18" charset="0"/>
                <a:cs typeface="Times New Roman" panose="02020603050405020304" pitchFamily="18" charset="0"/>
              </a:rPr>
              <a:t> 38/2017</a:t>
            </a:r>
          </a:p>
        </p:txBody>
      </p:sp>
    </p:spTree>
    <p:extLst>
      <p:ext uri="{BB962C8B-B14F-4D97-AF65-F5344CB8AC3E}">
        <p14:creationId xmlns:p14="http://schemas.microsoft.com/office/powerpoint/2010/main" val="2780969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5714" y="787152"/>
            <a:ext cx="8231430" cy="5283696"/>
          </a:xfrm>
        </p:spPr>
        <p:txBody>
          <a:bodyPr/>
          <a:lstStyle/>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Nel PNA 2013 si afferma che le situazioni rilevanti sono più ampie della fattispecie penalistica, che è disciplinata negli artt. 318, 319 e 319 ter, c.p., e sono tali da comprendere non solo l’intera gamma dei delitti contro la pubblica amministrazione disciplinati nel Titolo II, Capo I, del codice penale, ma anche le situazioni in cui - a prescindere dalla rilevanza penale - venga in evidenza un malfunzionamento dell’amministrazione a causa dell’uso a fini privati delle funzioni attribuite ovvero l’inquinamento dell’azione amministrativa ab </a:t>
            </a:r>
            <a:r>
              <a:rPr lang="it-IT" sz="2000" dirty="0" err="1">
                <a:latin typeface="Times New Roman" panose="02020603050405020304" pitchFamily="18" charset="0"/>
                <a:cs typeface="Times New Roman" panose="02020603050405020304" pitchFamily="18" charset="0"/>
              </a:rPr>
              <a:t>externo</a:t>
            </a:r>
            <a:r>
              <a:rPr lang="it-IT" sz="2000" dirty="0">
                <a:latin typeface="Times New Roman" panose="02020603050405020304" pitchFamily="18" charset="0"/>
                <a:cs typeface="Times New Roman" panose="02020603050405020304" pitchFamily="18" charset="0"/>
              </a:rPr>
              <a:t>, sia che tale azione abbia successo sia nel caso in cui rimanga a livello di tentativo.</a:t>
            </a:r>
          </a:p>
        </p:txBody>
      </p:sp>
      <p:sp>
        <p:nvSpPr>
          <p:cNvPr id="3" name="Titolo 2"/>
          <p:cNvSpPr>
            <a:spLocks noGrp="1"/>
          </p:cNvSpPr>
          <p:nvPr>
            <p:ph type="title"/>
          </p:nvPr>
        </p:nvSpPr>
        <p:spPr>
          <a:xfrm>
            <a:off x="421699" y="120402"/>
            <a:ext cx="8256587" cy="666750"/>
          </a:xfrm>
        </p:spPr>
        <p:txBody>
          <a:bodyPr/>
          <a:lstStyle/>
          <a:p>
            <a:r>
              <a:rPr lang="it-IT" sz="2400" b="1" dirty="0">
                <a:latin typeface="Times New Roman" panose="02020603050405020304" pitchFamily="18" charset="0"/>
                <a:cs typeface="Times New Roman" panose="02020603050405020304" pitchFamily="18" charset="0"/>
              </a:rPr>
              <a:t>Il significato di “corruzione” nella strategia di prevenzione</a:t>
            </a:r>
          </a:p>
        </p:txBody>
      </p:sp>
    </p:spTree>
    <p:extLst>
      <p:ext uri="{BB962C8B-B14F-4D97-AF65-F5344CB8AC3E}">
        <p14:creationId xmlns:p14="http://schemas.microsoft.com/office/powerpoint/2010/main" val="507820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5714" y="787152"/>
            <a:ext cx="8231430" cy="5283696"/>
          </a:xfrm>
        </p:spPr>
        <p:txBody>
          <a:bodyPr/>
          <a:lstStyle/>
          <a:p>
            <a:pPr marL="0" indent="0">
              <a:buNone/>
            </a:pP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21699" y="120402"/>
            <a:ext cx="8256587" cy="666750"/>
          </a:xfrm>
        </p:spPr>
        <p:txBody>
          <a:bodyPr/>
          <a:lstStyle/>
          <a:p>
            <a:r>
              <a:rPr lang="it-IT" sz="2400" b="1" dirty="0">
                <a:latin typeface="Times New Roman" panose="02020603050405020304" pitchFamily="18" charset="0"/>
                <a:cs typeface="Times New Roman" panose="02020603050405020304" pitchFamily="18" charset="0"/>
              </a:rPr>
              <a:t>L’ANAC e le  linee guida 6/2015</a:t>
            </a:r>
          </a:p>
        </p:txBody>
      </p:sp>
      <p:sp>
        <p:nvSpPr>
          <p:cNvPr id="4" name="Rettangolo 3">
            <a:extLst>
              <a:ext uri="{FF2B5EF4-FFF2-40B4-BE49-F238E27FC236}">
                <a16:creationId xmlns:a16="http://schemas.microsoft.com/office/drawing/2014/main" id="{46E7A1D0-A293-40F2-9198-AF1E6D045213}"/>
              </a:ext>
            </a:extLst>
          </p:cNvPr>
          <p:cNvSpPr/>
          <p:nvPr/>
        </p:nvSpPr>
        <p:spPr>
          <a:xfrm>
            <a:off x="421699" y="1196752"/>
            <a:ext cx="8275445" cy="4801314"/>
          </a:xfrm>
          <a:prstGeom prst="rect">
            <a:avLst/>
          </a:prstGeom>
        </p:spPr>
        <p:txBody>
          <a:bodyPr wrap="square">
            <a:spAutoFit/>
          </a:bodyPr>
          <a:lstStyle/>
          <a:p>
            <a:r>
              <a:rPr lang="it-IT" b="0" dirty="0">
                <a:latin typeface="Times New Roman" panose="02020603050405020304" pitchFamily="18" charset="0"/>
                <a:cs typeface="Times New Roman" panose="02020603050405020304" pitchFamily="18" charset="0"/>
              </a:rPr>
              <a:t>L’ANAC ha affermato  (cfr. Linee guida 6/2015 in materia di tutela del dipendente che segnala illeciti) che le condotte illecite oggetto delle segnalazioni meritevoli di tutela comprendono non solo l’intera gamma dei delitti contro la pubblica amministrazione di cui al Titolo II, Capo I, del codice penale (ossia le ipotesi di corruzione per l’esercizio della funzione, corruzione per atto contrario ai doveri d’ufficio e corruzione in atti giudiziari, disciplinate rispettivamente agli artt. 318, 319 e 319-ter del predetto codice), ma anche le situazioni in cui, nel corso dell’attività amministrativa, si riscontri l’abuso da parte di un soggetto del potere a lui affidato al fine di ottenere vantaggi privati, nonché i fatti in cui – a prescindere dalla rilevanza penale – venga in evidenza un mal funzionamento dell’amministrazione a causa dell’uso a fini privati delle funzioni attribuite, ivi compreso l’inquinamento dell’azione amministrativa ab </a:t>
            </a:r>
            <a:r>
              <a:rPr lang="it-IT" b="0" dirty="0" err="1">
                <a:latin typeface="Times New Roman" panose="02020603050405020304" pitchFamily="18" charset="0"/>
                <a:cs typeface="Times New Roman" panose="02020603050405020304" pitchFamily="18" charset="0"/>
              </a:rPr>
              <a:t>externo</a:t>
            </a:r>
            <a:r>
              <a:rPr lang="it-IT" b="0" dirty="0">
                <a:latin typeface="Times New Roman" panose="02020603050405020304" pitchFamily="18" charset="0"/>
                <a:cs typeface="Times New Roman" panose="02020603050405020304" pitchFamily="18" charset="0"/>
              </a:rPr>
              <a:t>. Si pensi, a titolo meramente esemplificativo, ai casi di sprechi, nepotismo, demansionamenti, ripetuto mancato rispetto dei tempi procedimentali, assunzioni non trasparenti, irregolarità contabili, false dichiarazioni, violazione delle norme ambientali e di sicurezza sul lavoro. […] volto a ricomprendere le varie situazioni in cui, nel corso dell’attività amministrativa, si riscontri l’abuso da parte di un soggetto del potere a lui affidato al fine di ottenere vantaggi privati.  </a:t>
            </a:r>
          </a:p>
        </p:txBody>
      </p:sp>
    </p:spTree>
    <p:extLst>
      <p:ext uri="{BB962C8B-B14F-4D97-AF65-F5344CB8AC3E}">
        <p14:creationId xmlns:p14="http://schemas.microsoft.com/office/powerpoint/2010/main" val="1316932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5714" y="787152"/>
            <a:ext cx="8231430" cy="5283696"/>
          </a:xfrm>
        </p:spPr>
        <p:txBody>
          <a:bodyPr/>
          <a:lstStyle/>
          <a:p>
            <a:pPr marL="0" indent="0">
              <a:buNone/>
            </a:pP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21699" y="120402"/>
            <a:ext cx="8256587" cy="666750"/>
          </a:xfrm>
        </p:spPr>
        <p:txBody>
          <a:bodyPr/>
          <a:lstStyle/>
          <a:p>
            <a:r>
              <a:rPr lang="it-IT" sz="2400" b="1" dirty="0">
                <a:latin typeface="Times New Roman" panose="02020603050405020304" pitchFamily="18" charset="0"/>
                <a:cs typeface="Times New Roman" panose="02020603050405020304" pitchFamily="18" charset="0"/>
              </a:rPr>
              <a:t>I delitti contro la Pubblica Amministrazione</a:t>
            </a:r>
          </a:p>
        </p:txBody>
      </p:sp>
      <p:sp>
        <p:nvSpPr>
          <p:cNvPr id="4" name="Rettangolo 3">
            <a:extLst>
              <a:ext uri="{FF2B5EF4-FFF2-40B4-BE49-F238E27FC236}">
                <a16:creationId xmlns:a16="http://schemas.microsoft.com/office/drawing/2014/main" id="{4F1FC911-462E-48D5-8D35-4DAA791922EF}"/>
              </a:ext>
            </a:extLst>
          </p:cNvPr>
          <p:cNvSpPr/>
          <p:nvPr/>
        </p:nvSpPr>
        <p:spPr>
          <a:xfrm>
            <a:off x="421699" y="1052736"/>
            <a:ext cx="8231430" cy="5878532"/>
          </a:xfrm>
          <a:prstGeom prst="rect">
            <a:avLst/>
          </a:prstGeom>
        </p:spPr>
        <p:txBody>
          <a:bodyPr wrap="square">
            <a:spAutoFit/>
          </a:bodyPr>
          <a:lstStyle/>
          <a:p>
            <a:r>
              <a:rPr lang="it-IT" sz="2000" b="0" dirty="0">
                <a:solidFill>
                  <a:srgbClr val="000000"/>
                </a:solidFill>
                <a:latin typeface="Times New Roman" panose="02020603050405020304" pitchFamily="18" charset="0"/>
                <a:cs typeface="Times New Roman" panose="02020603050405020304" pitchFamily="18" charset="0"/>
              </a:rPr>
              <a:t>I delitti contro la Pubblica Amministrazione, disciplinati dal Capo I del titolo</a:t>
            </a:r>
          </a:p>
          <a:p>
            <a:r>
              <a:rPr lang="it-IT" sz="2000" b="0" dirty="0">
                <a:solidFill>
                  <a:srgbClr val="000000"/>
                </a:solidFill>
                <a:latin typeface="Times New Roman" panose="02020603050405020304" pitchFamily="18" charset="0"/>
                <a:cs typeface="Times New Roman" panose="02020603050405020304" pitchFamily="18" charset="0"/>
              </a:rPr>
              <a:t>II del II libro del codice penale, sono stati profondamente innovati dalla legge 190/2012, successivamente modificati dalla L. 27 maggio 2015 n. 69 e poi dalla L. 9 gennaio 2019 n. 3 (cd «legge </a:t>
            </a:r>
            <a:r>
              <a:rPr lang="it-IT" sz="2000" b="0" dirty="0" err="1">
                <a:solidFill>
                  <a:srgbClr val="000000"/>
                </a:solidFill>
                <a:latin typeface="Times New Roman" panose="02020603050405020304" pitchFamily="18" charset="0"/>
                <a:cs typeface="Times New Roman" panose="02020603050405020304" pitchFamily="18" charset="0"/>
              </a:rPr>
              <a:t>spazzacorrotti</a:t>
            </a:r>
            <a:r>
              <a:rPr lang="it-IT" sz="2000" b="0" dirty="0">
                <a:solidFill>
                  <a:srgbClr val="000000"/>
                </a:solidFill>
                <a:latin typeface="Times New Roman" panose="02020603050405020304" pitchFamily="18" charset="0"/>
                <a:cs typeface="Times New Roman" panose="02020603050405020304" pitchFamily="18" charset="0"/>
              </a:rPr>
              <a:t>»).  </a:t>
            </a:r>
          </a:p>
          <a:p>
            <a:r>
              <a:rPr lang="it-IT" sz="2000" b="0" dirty="0">
                <a:solidFill>
                  <a:srgbClr val="000000"/>
                </a:solidFill>
                <a:latin typeface="Times New Roman" panose="02020603050405020304" pitchFamily="18" charset="0"/>
                <a:cs typeface="Times New Roman" panose="02020603050405020304" pitchFamily="18" charset="0"/>
              </a:rPr>
              <a:t>La nuova elencazione è oggi:</a:t>
            </a:r>
          </a:p>
          <a:p>
            <a:r>
              <a:rPr lang="it-IT" sz="2000" b="0" dirty="0">
                <a:solidFill>
                  <a:srgbClr val="464653"/>
                </a:solidFill>
                <a:latin typeface="Times New Roman" panose="02020603050405020304" pitchFamily="18" charset="0"/>
                <a:cs typeface="Times New Roman" panose="02020603050405020304" pitchFamily="18" charset="0"/>
              </a:rPr>
              <a:t>- Peculato</a:t>
            </a:r>
          </a:p>
          <a:p>
            <a:r>
              <a:rPr lang="it-IT" sz="2000" b="0" dirty="0">
                <a:solidFill>
                  <a:srgbClr val="464653"/>
                </a:solidFill>
                <a:latin typeface="Times New Roman" panose="02020603050405020304" pitchFamily="18" charset="0"/>
                <a:cs typeface="Times New Roman" panose="02020603050405020304" pitchFamily="18" charset="0"/>
              </a:rPr>
              <a:t>- Malversazione a danno dello Stato</a:t>
            </a:r>
          </a:p>
          <a:p>
            <a:r>
              <a:rPr lang="it-IT" sz="2000" b="0" dirty="0">
                <a:solidFill>
                  <a:srgbClr val="464653"/>
                </a:solidFill>
                <a:latin typeface="Times New Roman" panose="02020603050405020304" pitchFamily="18" charset="0"/>
                <a:cs typeface="Times New Roman" panose="02020603050405020304" pitchFamily="18" charset="0"/>
              </a:rPr>
              <a:t>- Indebita percezione di erogazioni a danno dello Stato</a:t>
            </a:r>
          </a:p>
          <a:p>
            <a:r>
              <a:rPr lang="it-IT" sz="2000" b="0" dirty="0">
                <a:solidFill>
                  <a:srgbClr val="464653"/>
                </a:solidFill>
                <a:latin typeface="Times New Roman" panose="02020603050405020304" pitchFamily="18" charset="0"/>
                <a:cs typeface="Times New Roman" panose="02020603050405020304" pitchFamily="18" charset="0"/>
              </a:rPr>
              <a:t>- Concussione</a:t>
            </a:r>
          </a:p>
          <a:p>
            <a:r>
              <a:rPr lang="it-IT" sz="2000" b="0" dirty="0">
                <a:solidFill>
                  <a:srgbClr val="464653"/>
                </a:solidFill>
                <a:latin typeface="Times New Roman" panose="02020603050405020304" pitchFamily="18" charset="0"/>
                <a:cs typeface="Times New Roman" panose="02020603050405020304" pitchFamily="18" charset="0"/>
              </a:rPr>
              <a:t>- Corruzione</a:t>
            </a:r>
          </a:p>
          <a:p>
            <a:r>
              <a:rPr lang="it-IT" sz="2000" b="0" dirty="0">
                <a:solidFill>
                  <a:srgbClr val="464653"/>
                </a:solidFill>
                <a:latin typeface="Times New Roman" panose="02020603050405020304" pitchFamily="18" charset="0"/>
                <a:cs typeface="Times New Roman" panose="02020603050405020304" pitchFamily="18" charset="0"/>
              </a:rPr>
              <a:t>- Induzione indebita a dare o promettere utilità*</a:t>
            </a:r>
          </a:p>
          <a:p>
            <a:r>
              <a:rPr lang="it-IT" sz="2000" b="0" dirty="0">
                <a:solidFill>
                  <a:srgbClr val="464653"/>
                </a:solidFill>
                <a:latin typeface="Times New Roman" panose="02020603050405020304" pitchFamily="18" charset="0"/>
                <a:cs typeface="Times New Roman" panose="02020603050405020304" pitchFamily="18" charset="0"/>
              </a:rPr>
              <a:t>- Abuso d’ufficio</a:t>
            </a:r>
          </a:p>
          <a:p>
            <a:r>
              <a:rPr lang="it-IT" sz="2000" b="0" dirty="0">
                <a:solidFill>
                  <a:srgbClr val="464653"/>
                </a:solidFill>
                <a:latin typeface="Times New Roman" panose="02020603050405020304" pitchFamily="18" charset="0"/>
                <a:cs typeface="Times New Roman" panose="02020603050405020304" pitchFamily="18" charset="0"/>
              </a:rPr>
              <a:t>- Rivelazione ed utilizzazione di segreti d’ufficio</a:t>
            </a:r>
          </a:p>
          <a:p>
            <a:r>
              <a:rPr lang="it-IT" sz="2000" b="0" dirty="0">
                <a:solidFill>
                  <a:srgbClr val="464653"/>
                </a:solidFill>
                <a:latin typeface="Times New Roman" panose="02020603050405020304" pitchFamily="18" charset="0"/>
                <a:cs typeface="Times New Roman" panose="02020603050405020304" pitchFamily="18" charset="0"/>
              </a:rPr>
              <a:t>- Rifiuto di atti d’ufficio. Omissione</a:t>
            </a:r>
          </a:p>
          <a:p>
            <a:r>
              <a:rPr lang="it-IT" sz="2000" b="0" dirty="0">
                <a:solidFill>
                  <a:srgbClr val="464653"/>
                </a:solidFill>
                <a:latin typeface="Times New Roman" panose="02020603050405020304" pitchFamily="18" charset="0"/>
                <a:cs typeface="Times New Roman" panose="02020603050405020304" pitchFamily="18" charset="0"/>
              </a:rPr>
              <a:t>- Interruzione d’un servizio pubblico o di pubblica necessità</a:t>
            </a:r>
          </a:p>
          <a:p>
            <a:r>
              <a:rPr lang="it-IT" sz="2000" b="0" dirty="0">
                <a:solidFill>
                  <a:srgbClr val="464653"/>
                </a:solidFill>
                <a:latin typeface="Times New Roman" panose="02020603050405020304" pitchFamily="18" charset="0"/>
                <a:cs typeface="Times New Roman" panose="02020603050405020304" pitchFamily="18" charset="0"/>
              </a:rPr>
              <a:t>- Sottrazione o danneggiamento di cose sottoposte a sequestro</a:t>
            </a:r>
          </a:p>
          <a:p>
            <a:endParaRPr lang="it-IT" sz="2000" b="0" dirty="0">
              <a:solidFill>
                <a:srgbClr val="464653"/>
              </a:solidFill>
              <a:latin typeface="Times New Roman" panose="02020603050405020304" pitchFamily="18" charset="0"/>
              <a:cs typeface="Times New Roman" panose="02020603050405020304" pitchFamily="18" charset="0"/>
            </a:endParaRPr>
          </a:p>
          <a:p>
            <a:r>
              <a:rPr lang="it-IT" b="0" dirty="0">
                <a:solidFill>
                  <a:srgbClr val="000000"/>
                </a:solidFill>
                <a:latin typeface="ArialMT"/>
              </a:rPr>
              <a:t> </a:t>
            </a:r>
          </a:p>
          <a:p>
            <a:r>
              <a:rPr lang="it-IT" b="0" dirty="0">
                <a:solidFill>
                  <a:srgbClr val="000000"/>
                </a:solidFill>
                <a:latin typeface="ArialMT"/>
              </a:rPr>
              <a:t> </a:t>
            </a:r>
            <a:endParaRPr lang="it-IT" dirty="0"/>
          </a:p>
        </p:txBody>
      </p:sp>
    </p:spTree>
    <p:extLst>
      <p:ext uri="{BB962C8B-B14F-4D97-AF65-F5344CB8AC3E}">
        <p14:creationId xmlns:p14="http://schemas.microsoft.com/office/powerpoint/2010/main" val="1865308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21699" y="120402"/>
            <a:ext cx="8256587" cy="666750"/>
          </a:xfrm>
        </p:spPr>
        <p:txBody>
          <a:bodyPr/>
          <a:lstStyle/>
          <a:p>
            <a:r>
              <a:rPr lang="it-IT" sz="2400" b="1" dirty="0">
                <a:latin typeface="Times New Roman" panose="02020603050405020304" pitchFamily="18" charset="0"/>
                <a:cs typeface="Times New Roman" panose="02020603050405020304" pitchFamily="18" charset="0"/>
              </a:rPr>
              <a:t>Il pubblico ufficiale </a:t>
            </a:r>
          </a:p>
        </p:txBody>
      </p:sp>
      <p:sp>
        <p:nvSpPr>
          <p:cNvPr id="5" name="Rettangolo 4">
            <a:extLst>
              <a:ext uri="{FF2B5EF4-FFF2-40B4-BE49-F238E27FC236}">
                <a16:creationId xmlns:a16="http://schemas.microsoft.com/office/drawing/2014/main" id="{6859AD8F-5462-4D51-B264-3FBAA9F3182E}"/>
              </a:ext>
            </a:extLst>
          </p:cNvPr>
          <p:cNvSpPr/>
          <p:nvPr/>
        </p:nvSpPr>
        <p:spPr>
          <a:xfrm>
            <a:off x="421699" y="1340768"/>
            <a:ext cx="8256587" cy="4801314"/>
          </a:xfrm>
          <a:prstGeom prst="rect">
            <a:avLst/>
          </a:prstGeom>
        </p:spPr>
        <p:txBody>
          <a:bodyPr wrap="square">
            <a:spAutoFit/>
          </a:bodyPr>
          <a:lstStyle/>
          <a:p>
            <a:r>
              <a:rPr lang="it-IT" b="0" dirty="0">
                <a:solidFill>
                  <a:srgbClr val="000000"/>
                </a:solidFill>
                <a:latin typeface="Times New Roman" panose="02020603050405020304" pitchFamily="18" charset="0"/>
                <a:cs typeface="Times New Roman" panose="02020603050405020304" pitchFamily="18" charset="0"/>
              </a:rPr>
              <a:t>Art. 357 Cod. </a:t>
            </a:r>
            <a:r>
              <a:rPr lang="it-IT" b="0" dirty="0" err="1">
                <a:solidFill>
                  <a:srgbClr val="000000"/>
                </a:solidFill>
                <a:latin typeface="Times New Roman" panose="02020603050405020304" pitchFamily="18" charset="0"/>
                <a:cs typeface="Times New Roman" panose="02020603050405020304" pitchFamily="18" charset="0"/>
              </a:rPr>
              <a:t>pen</a:t>
            </a:r>
            <a:r>
              <a:rPr lang="it-IT" b="0" dirty="0">
                <a:solidFill>
                  <a:srgbClr val="000000"/>
                </a:solidFill>
                <a:latin typeface="Times New Roman" panose="02020603050405020304" pitchFamily="18" charset="0"/>
                <a:cs typeface="Times New Roman" panose="02020603050405020304" pitchFamily="18" charset="0"/>
              </a:rPr>
              <a:t>. (Nozione del pubblico ufficiale):</a:t>
            </a:r>
          </a:p>
          <a:p>
            <a:r>
              <a:rPr lang="it-IT" b="0" dirty="0">
                <a:solidFill>
                  <a:srgbClr val="000000"/>
                </a:solidFill>
                <a:latin typeface="Times New Roman" panose="02020603050405020304" pitchFamily="18" charset="0"/>
                <a:cs typeface="Times New Roman" panose="02020603050405020304" pitchFamily="18" charset="0"/>
              </a:rPr>
              <a:t>«Agli effetti della legge penale sono </a:t>
            </a:r>
            <a:r>
              <a:rPr lang="it-IT" b="0" dirty="0">
                <a:solidFill>
                  <a:srgbClr val="464653"/>
                </a:solidFill>
                <a:latin typeface="Times New Roman" panose="02020603050405020304" pitchFamily="18" charset="0"/>
                <a:cs typeface="Times New Roman" panose="02020603050405020304" pitchFamily="18" charset="0"/>
              </a:rPr>
              <a:t>pubblici ufficiali coloro i quali esercitano una pubblica funzione legislativa, giudiziaria  amministrativa.</a:t>
            </a:r>
          </a:p>
          <a:p>
            <a:r>
              <a:rPr lang="it-IT" b="0" dirty="0">
                <a:solidFill>
                  <a:srgbClr val="464653"/>
                </a:solidFill>
                <a:latin typeface="Times New Roman" panose="02020603050405020304" pitchFamily="18" charset="0"/>
                <a:cs typeface="Times New Roman" panose="02020603050405020304" pitchFamily="18" charset="0"/>
              </a:rPr>
              <a:t>Agli stessi effetti è pubblica la funzione amministrativa disciplinata da norme di diritto pubblico e da atti autoritativi e caratterizzata dalla formazione e dalla manifestazione della volontà della pubblica amministrazione o dal suo svolgersi per mezzo di poteri autoritativi e certificativi».</a:t>
            </a:r>
          </a:p>
          <a:p>
            <a:endParaRPr lang="it-IT" b="0" dirty="0">
              <a:solidFill>
                <a:srgbClr val="464653"/>
              </a:solidFill>
              <a:latin typeface="Times New Roman" panose="02020603050405020304" pitchFamily="18" charset="0"/>
              <a:cs typeface="Times New Roman" panose="02020603050405020304" pitchFamily="18" charset="0"/>
            </a:endParaRPr>
          </a:p>
          <a:p>
            <a:r>
              <a:rPr lang="it-IT" b="0" dirty="0">
                <a:solidFill>
                  <a:srgbClr val="464653"/>
                </a:solidFill>
                <a:latin typeface="Times New Roman" panose="02020603050405020304" pitchFamily="18" charset="0"/>
                <a:cs typeface="Times New Roman" panose="02020603050405020304" pitchFamily="18" charset="0"/>
              </a:rPr>
              <a:t>Sulla nozione di «esercizio della pubblica funzione amministrativa» l’ANAC ha sempre seguito un orientamento estensivo (cfr. quanto indicato a proposito del conflitto di interesse), così come un orientamento estensivo è seguito dalla Corte di cassazione</a:t>
            </a:r>
          </a:p>
          <a:p>
            <a:r>
              <a:rPr lang="it-IT" b="0" dirty="0">
                <a:solidFill>
                  <a:srgbClr val="000000"/>
                </a:solidFill>
                <a:latin typeface="Times New Roman" panose="02020603050405020304" pitchFamily="18" charset="0"/>
                <a:cs typeface="Times New Roman" panose="02020603050405020304" pitchFamily="18" charset="0"/>
              </a:rPr>
              <a:t>(cfr. 30 maggio 2014 n. 22707: «E’ pubblico ufficiale il dipendente incaricato di funzioni preparatorie di </a:t>
            </a:r>
            <a:r>
              <a:rPr lang="it-IT" b="0" dirty="0" err="1">
                <a:solidFill>
                  <a:srgbClr val="000000"/>
                </a:solidFill>
                <a:latin typeface="Times New Roman" panose="02020603050405020304" pitchFamily="18" charset="0"/>
                <a:cs typeface="Times New Roman" panose="02020603050405020304" pitchFamily="18" charset="0"/>
              </a:rPr>
              <a:t>determine</a:t>
            </a:r>
            <a:r>
              <a:rPr lang="it-IT" b="0" dirty="0">
                <a:solidFill>
                  <a:srgbClr val="000000"/>
                </a:solidFill>
                <a:latin typeface="Times New Roman" panose="02020603050405020304" pitchFamily="18" charset="0"/>
                <a:cs typeface="Times New Roman" panose="02020603050405020304" pitchFamily="18" charset="0"/>
              </a:rPr>
              <a:t> di competenza dei dirigenti dell'ente in quanto, </a:t>
            </a:r>
            <a:r>
              <a:rPr lang="it-IT" b="0" dirty="0">
                <a:solidFill>
                  <a:srgbClr val="464653"/>
                </a:solidFill>
                <a:latin typeface="Times New Roman" panose="02020603050405020304" pitchFamily="18" charset="0"/>
                <a:cs typeface="Times New Roman" panose="02020603050405020304" pitchFamily="18" charset="0"/>
              </a:rPr>
              <a:t>attraverso la sua attività, si verifica una partecipazione, sia pure in misura ridotta, alla formazione della volontà della pubblica amministrazione</a:t>
            </a:r>
            <a:r>
              <a:rPr lang="it-IT" b="0" dirty="0">
                <a:solidFill>
                  <a:srgbClr val="000000"/>
                </a:solidFill>
                <a:latin typeface="Times New Roman" panose="02020603050405020304" pitchFamily="18" charset="0"/>
                <a:cs typeface="Times New Roman" panose="02020603050405020304" pitchFamily="18" charset="0"/>
              </a:rPr>
              <a:t>.») e dalla Corte dei conti in tema di rapporto di servizio.</a:t>
            </a:r>
          </a:p>
          <a:p>
            <a:r>
              <a:rPr lang="it-IT" b="0" dirty="0">
                <a:solidFill>
                  <a:srgbClr val="000000"/>
                </a:solidFill>
                <a:latin typeface="Times New Roman" panose="02020603050405020304" pitchFamily="18" charset="0"/>
                <a:cs typeface="Times New Roman" panose="02020603050405020304" pitchFamily="18" charset="0"/>
              </a:rPr>
              <a:t> </a:t>
            </a:r>
            <a:endParaRPr lang="it-IT"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74478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ello slide Anutel per Office 2010 o successivi">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atellit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tellit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Modello slide Anutel per Office 2010 o successivi</Template>
  <TotalTime>10624</TotalTime>
  <Words>8051</Words>
  <Application>Microsoft Office PowerPoint</Application>
  <PresentationFormat>Presentazione su schermo (4:3)</PresentationFormat>
  <Paragraphs>476</Paragraphs>
  <Slides>51</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51</vt:i4>
      </vt:variant>
    </vt:vector>
  </HeadingPairs>
  <TitlesOfParts>
    <vt:vector size="60" baseType="lpstr">
      <vt:lpstr>Arial</vt:lpstr>
      <vt:lpstr>Arial-BoldMT</vt:lpstr>
      <vt:lpstr>ArialMT</vt:lpstr>
      <vt:lpstr>Gill Sans MT</vt:lpstr>
      <vt:lpstr>Times New Roman</vt:lpstr>
      <vt:lpstr>Wingdings</vt:lpstr>
      <vt:lpstr>Wingdings 3</vt:lpstr>
      <vt:lpstr>Wingdings3</vt:lpstr>
      <vt:lpstr>Modello slide Anutel per Office 2010 o successivi</vt:lpstr>
      <vt:lpstr>Presentazione standard di PowerPoint</vt:lpstr>
      <vt:lpstr>Presentazione standard di PowerPoint</vt:lpstr>
      <vt:lpstr>Il contesto internazionale </vt:lpstr>
      <vt:lpstr>Le convenzioni e gli atti internazionali più rilevanti</vt:lpstr>
      <vt:lpstr> I profili penali contenuti nella legge 190/2012 </vt:lpstr>
      <vt:lpstr>Il significato di “corruzione” nella strategia di prevenzione</vt:lpstr>
      <vt:lpstr>L’ANAC e le  linee guida 6/2015</vt:lpstr>
      <vt:lpstr>I delitti contro la Pubblica Amministrazione</vt:lpstr>
      <vt:lpstr>Il pubblico ufficiale </vt:lpstr>
      <vt:lpstr> La nozione di pubblico ufficiale (casistica)</vt:lpstr>
      <vt:lpstr> L’incaricato di pubblico servizio</vt:lpstr>
      <vt:lpstr> La nozione di incaricato di pubblico servizio (casistica)</vt:lpstr>
      <vt:lpstr>Persone esercenti un servizio di pubblica necessità</vt:lpstr>
      <vt:lpstr>Incaricato di pubblico servizio ed esercente un servizio di pubblica necessità</vt:lpstr>
      <vt:lpstr>La cessazione della qualità di pubblico ufficiale</vt:lpstr>
      <vt:lpstr> Il peculato</vt:lpstr>
      <vt:lpstr> Il peculato proprio ed il peculato d’uso</vt:lpstr>
      <vt:lpstr> Il peculato mediante profitto  dell’errore altrui</vt:lpstr>
      <vt:lpstr> Il peculato e il peculato d’uso (casistica)</vt:lpstr>
      <vt:lpstr>La malversazione a danno dello Stato</vt:lpstr>
      <vt:lpstr>La concussione </vt:lpstr>
      <vt:lpstr>Induzione indebita a dare o promettere utilità</vt:lpstr>
      <vt:lpstr>La concussione prima e dopo le modifiche della legge 190/2012</vt:lpstr>
      <vt:lpstr>La concussione prima e dopo le modifiche della legge 190/2012 </vt:lpstr>
      <vt:lpstr>Concussione  (casistica) </vt:lpstr>
      <vt:lpstr> Corruzione per l’esercizio della funzione</vt:lpstr>
      <vt:lpstr> Corruzione per un atto contrario ai doveri d’ufficio</vt:lpstr>
      <vt:lpstr> Circostanze aggravanti della corruzione</vt:lpstr>
      <vt:lpstr> La posizione del privato nel reato di corruzione</vt:lpstr>
      <vt:lpstr>La nuova nozione di corruzione per l’esercizio delle funzioni</vt:lpstr>
      <vt:lpstr> La corruzione «propria» e «impropria»</vt:lpstr>
      <vt:lpstr> La corruzione «propria»  </vt:lpstr>
      <vt:lpstr> La corruzione «propria» e «impropria»</vt:lpstr>
      <vt:lpstr> La corruzione «propria» e «impropria»</vt:lpstr>
      <vt:lpstr> Il concorso tra corruzione e truffa ai danni dello Stato</vt:lpstr>
      <vt:lpstr> L’istigazione alla corruzione</vt:lpstr>
      <vt:lpstr> L’abuso d’ufficio</vt:lpstr>
      <vt:lpstr> L’abuso d’ufficio: alcune caratteristiche essenziali</vt:lpstr>
      <vt:lpstr> L’abuso d’ufficio (casistica)</vt:lpstr>
      <vt:lpstr>   </vt:lpstr>
      <vt:lpstr>La riforma dell’abuso d’ufficio</vt:lpstr>
      <vt:lpstr>Le sanzioni accessorie</vt:lpstr>
      <vt:lpstr>Le sanzioni accessorie</vt:lpstr>
      <vt:lpstr>Le sanzioni accessorie</vt:lpstr>
      <vt:lpstr>Condizioni della sospensione condizionale della pena</vt:lpstr>
      <vt:lpstr>   Traffico di influenze illecite</vt:lpstr>
      <vt:lpstr>   Traffico di influenze illecite nella legge 190/2012</vt:lpstr>
      <vt:lpstr>   Traffico di influenze illecite nella legge 3/2019</vt:lpstr>
      <vt:lpstr>  Le cause di non punibilità</vt:lpstr>
      <vt:lpstr>   Altri contenuti della «legge spazzacorrotti»</vt:lpstr>
      <vt:lpstr>   La corruzione tra privati e il DLgs 38/2017</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Hp</dc:creator>
  <cp:lastModifiedBy>CLAUDIO GALTIERI</cp:lastModifiedBy>
  <cp:revision>180</cp:revision>
  <cp:lastPrinted>2020-07-07T06:02:30Z</cp:lastPrinted>
  <dcterms:created xsi:type="dcterms:W3CDTF">2019-11-12T10:51:11Z</dcterms:created>
  <dcterms:modified xsi:type="dcterms:W3CDTF">2020-07-07T06:26:55Z</dcterms:modified>
</cp:coreProperties>
</file>