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639" r:id="rId3"/>
    <p:sldId id="628" r:id="rId4"/>
    <p:sldId id="650" r:id="rId5"/>
    <p:sldId id="651" r:id="rId6"/>
    <p:sldId id="649" r:id="rId7"/>
    <p:sldId id="652" r:id="rId8"/>
    <p:sldId id="653" r:id="rId9"/>
    <p:sldId id="654" r:id="rId10"/>
    <p:sldId id="655" r:id="rId11"/>
    <p:sldId id="656" r:id="rId12"/>
    <p:sldId id="657" r:id="rId13"/>
    <p:sldId id="658" r:id="rId14"/>
    <p:sldId id="662" r:id="rId15"/>
    <p:sldId id="663" r:id="rId16"/>
    <p:sldId id="664" r:id="rId17"/>
    <p:sldId id="644" r:id="rId18"/>
    <p:sldId id="648" r:id="rId19"/>
    <p:sldId id="643" r:id="rId20"/>
    <p:sldId id="659" r:id="rId21"/>
    <p:sldId id="660" r:id="rId22"/>
    <p:sldId id="661" r:id="rId23"/>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30" autoAdjust="0"/>
    <p:restoredTop sz="93381" autoAdjust="0"/>
  </p:normalViewPr>
  <p:slideViewPr>
    <p:cSldViewPr>
      <p:cViewPr varScale="1">
        <p:scale>
          <a:sx n="113" d="100"/>
          <a:sy n="113" d="100"/>
        </p:scale>
        <p:origin x="-19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20/07/2020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xmlns=""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xmlns=""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xmlns=""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xmlns=""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xmlns="">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X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La definizione delle aree tematiche di intervento, oltre che utile per la razionalizzazione del sistema anche per i profili di carattere finanziario, assume particolare rilevanza per l’individuazione dei conflitti di interesse:</a:t>
            </a:r>
          </a:p>
          <a:p>
            <a:pPr>
              <a:buFontTx/>
              <a:buChar char="-"/>
            </a:pPr>
            <a:r>
              <a:rPr lang="it-IT" sz="1800" dirty="0">
                <a:latin typeface="Times New Roman" panose="02020603050405020304" pitchFamily="18" charset="0"/>
                <a:cs typeface="Times New Roman" panose="02020603050405020304" pitchFamily="18" charset="0"/>
              </a:rPr>
              <a:t>Politiche sociali, socio-sanitarie ed assistenziali</a:t>
            </a:r>
          </a:p>
          <a:p>
            <a:pPr>
              <a:buFontTx/>
              <a:buChar char="-"/>
            </a:pPr>
            <a:r>
              <a:rPr lang="it-IT" sz="1800" dirty="0">
                <a:latin typeface="Times New Roman" panose="02020603050405020304" pitchFamily="18" charset="0"/>
                <a:cs typeface="Times New Roman" panose="02020603050405020304" pitchFamily="18" charset="0"/>
              </a:rPr>
              <a:t>Attività educative</a:t>
            </a:r>
          </a:p>
          <a:p>
            <a:pPr>
              <a:buFontTx/>
              <a:buChar char="-"/>
            </a:pPr>
            <a:r>
              <a:rPr lang="it-IT" sz="1800" dirty="0">
                <a:latin typeface="Times New Roman" panose="02020603050405020304" pitchFamily="18" charset="0"/>
                <a:cs typeface="Times New Roman" panose="02020603050405020304" pitchFamily="18" charset="0"/>
              </a:rPr>
              <a:t>Attività sportive</a:t>
            </a:r>
          </a:p>
          <a:p>
            <a:pPr>
              <a:buFontTx/>
              <a:buChar char="-"/>
            </a:pPr>
            <a:r>
              <a:rPr lang="it-IT" sz="1800" dirty="0">
                <a:latin typeface="Times New Roman" panose="02020603050405020304" pitchFamily="18" charset="0"/>
                <a:cs typeface="Times New Roman" panose="02020603050405020304" pitchFamily="18" charset="0"/>
              </a:rPr>
              <a:t>Attività culturali, relative a spettacoli e realizzazione di eventi</a:t>
            </a:r>
          </a:p>
          <a:p>
            <a:pPr>
              <a:buFontTx/>
              <a:buChar char="-"/>
            </a:pPr>
            <a:r>
              <a:rPr lang="it-IT" sz="1800" dirty="0">
                <a:latin typeface="Times New Roman" panose="02020603050405020304" pitchFamily="18" charset="0"/>
                <a:cs typeface="Times New Roman" panose="02020603050405020304" pitchFamily="18" charset="0"/>
              </a:rPr>
              <a:t>Attività di promozione della città in genere</a:t>
            </a:r>
          </a:p>
          <a:p>
            <a:pPr>
              <a:buFontTx/>
              <a:buChar char="-"/>
            </a:pPr>
            <a:r>
              <a:rPr lang="it-IT" sz="1800" dirty="0">
                <a:latin typeface="Times New Roman" panose="02020603050405020304" pitchFamily="18" charset="0"/>
                <a:cs typeface="Times New Roman" panose="02020603050405020304" pitchFamily="18" charset="0"/>
              </a:rPr>
              <a:t>Attività di valorizzazione del patrimonio culturale</a:t>
            </a:r>
          </a:p>
          <a:p>
            <a:pPr>
              <a:buFontTx/>
              <a:buChar char="-"/>
            </a:pPr>
            <a:r>
              <a:rPr lang="it-IT" sz="1800" dirty="0">
                <a:latin typeface="Times New Roman" panose="02020603050405020304" pitchFamily="18" charset="0"/>
                <a:cs typeface="Times New Roman" panose="02020603050405020304" pitchFamily="18" charset="0"/>
              </a:rPr>
              <a:t>Attività di promozione economica (ove presenti di servizi turistici o connessi)</a:t>
            </a:r>
          </a:p>
          <a:p>
            <a:pPr>
              <a:buFontTx/>
              <a:buChar char="-"/>
            </a:pPr>
            <a:r>
              <a:rPr lang="it-IT" sz="1800" dirty="0">
                <a:latin typeface="Times New Roman" panose="02020603050405020304" pitchFamily="18" charset="0"/>
                <a:cs typeface="Times New Roman" panose="02020603050405020304" pitchFamily="18" charset="0"/>
              </a:rPr>
              <a:t>Attività di protezione civile</a:t>
            </a:r>
          </a:p>
          <a:p>
            <a:pPr>
              <a:buFontTx/>
              <a:buChar char="-"/>
            </a:pPr>
            <a:r>
              <a:rPr lang="it-IT" sz="1800" dirty="0">
                <a:latin typeface="Times New Roman" panose="02020603050405020304" pitchFamily="18" charset="0"/>
                <a:cs typeface="Times New Roman" panose="02020603050405020304" pitchFamily="18" charset="0"/>
              </a:rPr>
              <a:t>Attività di tutela dell’ambiente e delle specie animali</a:t>
            </a:r>
          </a:p>
          <a:p>
            <a:pPr>
              <a:buFontTx/>
              <a:buChar char="-"/>
            </a:pPr>
            <a:r>
              <a:rPr lang="it-IT" sz="1800" dirty="0">
                <a:latin typeface="Times New Roman" panose="02020603050405020304" pitchFamily="18" charset="0"/>
                <a:cs typeface="Times New Roman" panose="02020603050405020304" pitchFamily="18" charset="0"/>
              </a:rPr>
              <a:t>Attività diverse di impegno civile (tutela della legalità etc.)</a:t>
            </a:r>
          </a:p>
          <a:p>
            <a:pPr>
              <a:buFontTx/>
              <a:buChar char="-"/>
            </a:pPr>
            <a:r>
              <a:rPr lang="it-IT" sz="1800" dirty="0">
                <a:latin typeface="Times New Roman" panose="02020603050405020304" pitchFamily="18" charset="0"/>
                <a:cs typeface="Times New Roman" panose="02020603050405020304" pitchFamily="18" charset="0"/>
              </a:rPr>
              <a:t>Attività di promozione dell’affermazione dei diritti individuali e delle pari opportunità</a:t>
            </a:r>
          </a:p>
          <a:p>
            <a:pPr>
              <a:buFontTx/>
              <a:buChar char="-"/>
            </a:pPr>
            <a:r>
              <a:rPr lang="it-IT" sz="1800" dirty="0">
                <a:latin typeface="Times New Roman" panose="02020603050405020304" pitchFamily="18" charset="0"/>
                <a:cs typeface="Times New Roman" panose="02020603050405020304" pitchFamily="18" charset="0"/>
              </a:rPr>
              <a:t>Attività di sviluppo dei rapporti internazionali</a:t>
            </a: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Le aree tematiche di intervento</a:t>
            </a:r>
          </a:p>
        </p:txBody>
      </p:sp>
    </p:spTree>
    <p:extLst>
      <p:ext uri="{BB962C8B-B14F-4D97-AF65-F5344CB8AC3E}">
        <p14:creationId xmlns:p14="http://schemas.microsoft.com/office/powerpoint/2010/main" xmlns="" val="2863432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Nella definizione delle aree tematiche di intervento una posizione particolare può rivestire quella relativa ai tributi ed ai canoni comunali, in quanto attraverso contributi e sgravi si possono realizzare specifici interessi pubblici.</a:t>
            </a:r>
          </a:p>
          <a:p>
            <a:pPr marL="0" indent="0">
              <a:buNone/>
            </a:pPr>
            <a:r>
              <a:rPr lang="it-IT" sz="1800" dirty="0">
                <a:latin typeface="Times New Roman" panose="02020603050405020304" pitchFamily="18" charset="0"/>
                <a:cs typeface="Times New Roman" panose="02020603050405020304" pitchFamily="18" charset="0"/>
              </a:rPr>
              <a:t>Gli aspetti rilevanti possono essere:</a:t>
            </a:r>
          </a:p>
          <a:p>
            <a:pPr>
              <a:buFontTx/>
              <a:buChar char="-"/>
            </a:pPr>
            <a:r>
              <a:rPr lang="it-IT" sz="1800" dirty="0">
                <a:latin typeface="Times New Roman" panose="02020603050405020304" pitchFamily="18" charset="0"/>
                <a:cs typeface="Times New Roman" panose="02020603050405020304" pitchFamily="18" charset="0"/>
              </a:rPr>
              <a:t>Le attività da realizzare: misure di sostegno ai soggetti danneggiati da fatti estorsivi, misure di intervento in favore dell’economia locale (in particolare attività artigianali o commerciali in esercizi storici)</a:t>
            </a:r>
          </a:p>
          <a:p>
            <a:pPr>
              <a:buFontTx/>
              <a:buChar char="-"/>
            </a:pPr>
            <a:r>
              <a:rPr lang="it-IT" sz="1800" dirty="0">
                <a:latin typeface="Times New Roman" panose="02020603050405020304" pitchFamily="18" charset="0"/>
                <a:cs typeface="Times New Roman" panose="02020603050405020304" pitchFamily="18" charset="0"/>
              </a:rPr>
              <a:t>La previsione di specifiche misure di favore relative ai tributi ed ai canoni comunali quali la sospensione dal pagamento</a:t>
            </a:r>
          </a:p>
          <a:p>
            <a:pPr>
              <a:buFontTx/>
              <a:buChar char="-"/>
            </a:pPr>
            <a:r>
              <a:rPr lang="it-IT" sz="1800" dirty="0">
                <a:latin typeface="Times New Roman" panose="02020603050405020304" pitchFamily="18" charset="0"/>
                <a:cs typeface="Times New Roman" panose="02020603050405020304" pitchFamily="18" charset="0"/>
              </a:rPr>
              <a:t>Le modalità di concessione delle misure agevolative</a:t>
            </a:r>
          </a:p>
          <a:p>
            <a:pPr>
              <a:buFontTx/>
              <a:buChar char="-"/>
            </a:pPr>
            <a:r>
              <a:rPr lang="it-IT" sz="1800" dirty="0">
                <a:latin typeface="Times New Roman" panose="02020603050405020304" pitchFamily="18" charset="0"/>
                <a:cs typeface="Times New Roman" panose="02020603050405020304" pitchFamily="18" charset="0"/>
              </a:rPr>
              <a:t>Le cause di esclusione o di decadenza dai benefici</a:t>
            </a:r>
          </a:p>
          <a:p>
            <a:pPr>
              <a:buFontTx/>
              <a:buChar char="-"/>
            </a:pPr>
            <a:r>
              <a:rPr lang="it-IT" sz="1800" dirty="0">
                <a:latin typeface="Times New Roman" panose="02020603050405020304" pitchFamily="18" charset="0"/>
                <a:cs typeface="Times New Roman" panose="02020603050405020304" pitchFamily="18" charset="0"/>
              </a:rPr>
              <a:t> </a:t>
            </a: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L’area tematica relativa ai tributi e canoni comunali</a:t>
            </a:r>
          </a:p>
        </p:txBody>
      </p:sp>
    </p:spTree>
    <p:extLst>
      <p:ext uri="{BB962C8B-B14F-4D97-AF65-F5344CB8AC3E}">
        <p14:creationId xmlns:p14="http://schemas.microsoft.com/office/powerpoint/2010/main" xmlns="" val="3287227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Nella parte relativa alle modalità degli interventi è utile distinguere tra:</a:t>
            </a:r>
          </a:p>
          <a:p>
            <a:pPr>
              <a:buFontTx/>
              <a:buChar char="-"/>
            </a:pPr>
            <a:r>
              <a:rPr lang="it-IT" sz="1800" dirty="0">
                <a:latin typeface="Times New Roman" panose="02020603050405020304" pitchFamily="18" charset="0"/>
                <a:cs typeface="Times New Roman" panose="02020603050405020304" pitchFamily="18" charset="0"/>
              </a:rPr>
              <a:t>Disposizioni comuni (determinazione dei benefici per attività ordinarie o specifiche a progetto o per attività non ricorrenti, fissazione dei criteri di scelta delle attività da sostenere, natura dei contributi: per spese correnti o in conto capitale, interventi straordinari) </a:t>
            </a:r>
          </a:p>
          <a:p>
            <a:pPr>
              <a:buFontTx/>
              <a:buChar char="-"/>
            </a:pPr>
            <a:r>
              <a:rPr lang="it-IT" sz="1800" dirty="0">
                <a:latin typeface="Times New Roman" panose="02020603050405020304" pitchFamily="18" charset="0"/>
                <a:cs typeface="Times New Roman" panose="02020603050405020304" pitchFamily="18" charset="0"/>
              </a:rPr>
              <a:t>Modalità di erogazione dei benefici (entità, modalità e termini di presentazione delle domande, condizioni generali di concessione del beneficio, criteri di erogazione, verifiche sullo svolgimento delle attività finanziate:  consuntivo complessivo del beneficiario o consuntivo della singola iniziativa, cause di decadenza dal beneficio, eventuale recupero del contributo concesso).</a:t>
            </a:r>
          </a:p>
          <a:p>
            <a:pPr marL="0" indent="0">
              <a:buNone/>
            </a:pPr>
            <a:r>
              <a:rPr lang="it-IT" sz="1800" dirty="0">
                <a:latin typeface="Times New Roman" panose="02020603050405020304" pitchFamily="18" charset="0"/>
                <a:cs typeface="Times New Roman" panose="02020603050405020304" pitchFamily="18" charset="0"/>
              </a:rPr>
              <a:t>Una sezione a parte può essere dedicata alla concessione del patrocinio che, pur non comportando un immediato beneficio economico, può avere considerevole rilievo ai fini dell’ottenimento di finanziamenti od altri benefici da parte di soggetti privati,</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Le modalità degli interventi</a:t>
            </a:r>
          </a:p>
        </p:txBody>
      </p:sp>
    </p:spTree>
    <p:extLst>
      <p:ext uri="{BB962C8B-B14F-4D97-AF65-F5344CB8AC3E}">
        <p14:creationId xmlns:p14="http://schemas.microsoft.com/office/powerpoint/2010/main" xmlns="" val="170598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L’istituzione di un «registro delle associazioni» presenta una duplice utilità: consentire una più rapida valutazione della posizione del richiedente singoli benefici e, al pari della definizione delle aree di intervento, favorire l’emersione di situazioni di conflitto di interessi sia in assoluto, in relazione a singoli benefici, sia ai fini del divieto di </a:t>
            </a:r>
            <a:r>
              <a:rPr lang="it-IT" sz="1800" dirty="0" err="1">
                <a:latin typeface="Times New Roman" panose="02020603050405020304" pitchFamily="18" charset="0"/>
                <a:cs typeface="Times New Roman" panose="02020603050405020304" pitchFamily="18" charset="0"/>
              </a:rPr>
              <a:t>pantouflage</a:t>
            </a:r>
            <a:r>
              <a:rPr lang="it-IT" sz="1800" dirty="0">
                <a:latin typeface="Times New Roman" panose="02020603050405020304" pitchFamily="18" charset="0"/>
                <a:cs typeface="Times New Roman" panose="02020603050405020304" pitchFamily="18" charset="0"/>
              </a:rPr>
              <a:t>.</a:t>
            </a:r>
          </a:p>
          <a:p>
            <a:pPr marL="0" indent="0">
              <a:buNone/>
            </a:pPr>
            <a:r>
              <a:rPr lang="it-IT" sz="1800" dirty="0">
                <a:latin typeface="Times New Roman" panose="02020603050405020304" pitchFamily="18" charset="0"/>
                <a:cs typeface="Times New Roman" panose="02020603050405020304" pitchFamily="18" charset="0"/>
              </a:rPr>
              <a:t>L’iscrizione nel registro può essere subordinata al possesso di specifici requisiti positivi (assenza dello scopo di lucro, elettività e gratuità delle cariche elettive, criteri di ammissione ed esclusione degli associati, formazione della volontà dell’associazione) ovvero negativi (natura di società, di formazione politica o sindacale, di associazione di categoria economica).</a:t>
            </a:r>
          </a:p>
          <a:p>
            <a:pPr marL="0" indent="0">
              <a:buNone/>
            </a:pPr>
            <a:r>
              <a:rPr lang="it-IT" sz="1800" dirty="0">
                <a:latin typeface="Times New Roman" panose="02020603050405020304" pitchFamily="18" charset="0"/>
                <a:cs typeface="Times New Roman" panose="02020603050405020304" pitchFamily="18" charset="0"/>
              </a:rPr>
              <a:t>I requisiti sono accertati in sede di iscrizione, fermo restando l’onere dell’associazione di comunicare tempestivamente qualsiasi variazione rilevante (statutaria, del legale rappresentante, della perdita della qualità di onlus).</a:t>
            </a:r>
          </a:p>
          <a:p>
            <a:pPr marL="0" indent="0">
              <a:buNone/>
            </a:pPr>
            <a:r>
              <a:rPr lang="it-IT" sz="1800" dirty="0">
                <a:latin typeface="Times New Roman" panose="02020603050405020304" pitchFamily="18" charset="0"/>
                <a:cs typeface="Times New Roman" panose="02020603050405020304" pitchFamily="18" charset="0"/>
              </a:rPr>
              <a:t>La cancellazione dal registro può avvenire per il venir meno dei requisiti di iscrizione, per l’attuazione di iniziative contrarie a principi e disposizioni di norme nazionali, dello statuto comunale, per la lesione dell’immagine del Comune, per inattività protratta nel tempo, per mancato adempimento degli obblighi di rendicontazione.</a:t>
            </a: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Il registro delle Associazioni</a:t>
            </a:r>
          </a:p>
        </p:txBody>
      </p:sp>
    </p:spTree>
    <p:extLst>
      <p:ext uri="{BB962C8B-B14F-4D97-AF65-F5344CB8AC3E}">
        <p14:creationId xmlns:p14="http://schemas.microsoft.com/office/powerpoint/2010/main" xmlns="" val="2215608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panose="02020603050405020304" pitchFamily="18" charset="0"/>
                <a:cs typeface="Times New Roman" panose="02020603050405020304" pitchFamily="18" charset="0"/>
              </a:rPr>
              <a:t>Un aspetto particolare riveste la concessione di sussidi al personale, non sempre retta da criteri generali e trasparenti.</a:t>
            </a:r>
          </a:p>
          <a:p>
            <a:pPr marL="0" indent="0">
              <a:buNone/>
            </a:pPr>
            <a:r>
              <a:rPr lang="it-IT" sz="1800" dirty="0">
                <a:latin typeface="Times New Roman" panose="02020603050405020304" pitchFamily="18" charset="0"/>
                <a:cs typeface="Times New Roman" panose="02020603050405020304" pitchFamily="18" charset="0"/>
              </a:rPr>
              <a:t>Il regolamento per la concessione dei sussidi dovrebbe prevedere:</a:t>
            </a:r>
          </a:p>
          <a:p>
            <a:pPr>
              <a:buFontTx/>
              <a:buChar char="-"/>
            </a:pPr>
            <a:r>
              <a:rPr lang="it-IT" sz="1800" dirty="0">
                <a:latin typeface="Times New Roman" panose="02020603050405020304" pitchFamily="18" charset="0"/>
                <a:cs typeface="Times New Roman" panose="02020603050405020304" pitchFamily="18" charset="0"/>
              </a:rPr>
              <a:t>individuazione dei destinatari (per categorie di dipendenti, di ruolo, a tempo indeterminato o non, in posizione di aspettativa, comando o distacco, stagionali etc. o livelli di inquadramento)</a:t>
            </a:r>
          </a:p>
          <a:p>
            <a:pPr>
              <a:buFontTx/>
              <a:buChar char="-"/>
            </a:pPr>
            <a:r>
              <a:rPr lang="it-IT" sz="1800" dirty="0">
                <a:latin typeface="Times New Roman" panose="02020603050405020304" pitchFamily="18" charset="0"/>
                <a:cs typeface="Times New Roman" panose="02020603050405020304" pitchFamily="18" charset="0"/>
              </a:rPr>
              <a:t>riferimento alla persona del dipendente o al nucleo familiare (e individuazione di questo, con riferimento all’unione civile o alla convivenza di fatto, ed alla documentazione dimostrativa)</a:t>
            </a:r>
          </a:p>
          <a:p>
            <a:pPr>
              <a:buFontTx/>
              <a:buChar char="-"/>
            </a:pPr>
            <a:r>
              <a:rPr lang="it-IT" sz="1800" dirty="0">
                <a:latin typeface="Times New Roman" panose="02020603050405020304" pitchFamily="18" charset="0"/>
                <a:cs typeface="Times New Roman" panose="02020603050405020304" pitchFamily="18" charset="0"/>
              </a:rPr>
              <a:t>presupposti per la concessione di sussidi (situazioni di difficoltà legate al numero dei componenti della famiglia, alla presenza di portatori di handicap, ad eventi eccezionali che incidono sul normale tenore di vita del nucleo familiare)</a:t>
            </a:r>
          </a:p>
          <a:p>
            <a:pPr>
              <a:buFontTx/>
              <a:buChar char="-"/>
            </a:pPr>
            <a:r>
              <a:rPr lang="it-IT" sz="1800" dirty="0">
                <a:latin typeface="Times New Roman" panose="02020603050405020304" pitchFamily="18" charset="0"/>
                <a:cs typeface="Times New Roman" panose="02020603050405020304" pitchFamily="18" charset="0"/>
              </a:rPr>
              <a:t>definizione degli eventi (decesso, spese mediche per gravi patologie croniche, spese per apparecchi protesici o conseguenti ad interventi complessi, spese relative all’integrazione ed all’inclusione comprese quelle per l’abbattimento delle barriere architettoniche, spese per asili-nido, trasporto scolastico, spese per istruzione anche universitaria)</a:t>
            </a:r>
          </a:p>
          <a:p>
            <a:pPr marL="0" indent="0">
              <a:buNone/>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Il regolamento per la concessione di sussidi al personale</a:t>
            </a:r>
          </a:p>
        </p:txBody>
      </p:sp>
    </p:spTree>
    <p:extLst>
      <p:ext uri="{BB962C8B-B14F-4D97-AF65-F5344CB8AC3E}">
        <p14:creationId xmlns:p14="http://schemas.microsoft.com/office/powerpoint/2010/main" xmlns="" val="3199568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 </a:t>
            </a:r>
          </a:p>
          <a:p>
            <a:pPr>
              <a:buFontTx/>
              <a:buChar char="-"/>
            </a:pPr>
            <a:r>
              <a:rPr lang="it-IT" sz="1800" dirty="0">
                <a:latin typeface="Times New Roman" panose="02020603050405020304" pitchFamily="18" charset="0"/>
                <a:cs typeface="Times New Roman" panose="02020603050405020304" pitchFamily="18" charset="0"/>
              </a:rPr>
              <a:t>ripartizione del fondo generale per categorie di eventi</a:t>
            </a:r>
          </a:p>
          <a:p>
            <a:pPr>
              <a:buFontTx/>
              <a:buChar char="-"/>
            </a:pPr>
            <a:r>
              <a:rPr lang="it-IT" sz="1800" dirty="0">
                <a:latin typeface="Times New Roman" panose="02020603050405020304" pitchFamily="18" charset="0"/>
                <a:cs typeface="Times New Roman" panose="02020603050405020304" pitchFamily="18" charset="0"/>
              </a:rPr>
              <a:t>definizione dello stato di disagio economico (ISEE, dichiarazione dei redditi)</a:t>
            </a:r>
          </a:p>
          <a:p>
            <a:pPr>
              <a:buFontTx/>
              <a:buChar char="-"/>
            </a:pPr>
            <a:r>
              <a:rPr lang="it-IT" sz="1800" dirty="0">
                <a:latin typeface="Times New Roman" panose="02020603050405020304" pitchFamily="18" charset="0"/>
                <a:cs typeface="Times New Roman" panose="02020603050405020304" pitchFamily="18" charset="0"/>
              </a:rPr>
              <a:t>definizione degli importi massimi per evento, oggetto, periodo</a:t>
            </a:r>
          </a:p>
          <a:p>
            <a:pPr>
              <a:buFontTx/>
              <a:buChar char="-"/>
            </a:pPr>
            <a:r>
              <a:rPr lang="it-IT" sz="1800" dirty="0">
                <a:latin typeface="Times New Roman" panose="02020603050405020304" pitchFamily="18" charset="0"/>
                <a:cs typeface="Times New Roman" panose="02020603050405020304" pitchFamily="18" charset="0"/>
              </a:rPr>
              <a:t>modalità di presentazione della domanda e documentazione da allegare a corredo della domanda e dopo l’ottenimento del beneficio</a:t>
            </a:r>
          </a:p>
          <a:p>
            <a:pPr>
              <a:buFontTx/>
              <a:buChar char="-"/>
            </a:pPr>
            <a:r>
              <a:rPr lang="it-IT" sz="1800" dirty="0">
                <a:latin typeface="Times New Roman" panose="02020603050405020304" pitchFamily="18" charset="0"/>
                <a:cs typeface="Times New Roman" panose="02020603050405020304" pitchFamily="18" charset="0"/>
              </a:rPr>
              <a:t>ipotesi di decadenza dal beneficio (documentazione rivelatasi non veritiera, mancata rispondenza alla giustificazione di richiesta del beneficio) </a:t>
            </a:r>
          </a:p>
          <a:p>
            <a:pPr>
              <a:buFontTx/>
              <a:buChar char="-"/>
            </a:pPr>
            <a:r>
              <a:rPr lang="it-IT" sz="1800" dirty="0">
                <a:latin typeface="Times New Roman" panose="02020603050405020304" pitchFamily="18" charset="0"/>
                <a:cs typeface="Times New Roman" panose="02020603050405020304" pitchFamily="18" charset="0"/>
              </a:rPr>
              <a:t>previsione della proposta di scelta da parte di un organo collegiale (e profili relativi ai componenti, alla loro provenienza, alla rotazione, alla durata dell’organo)</a:t>
            </a:r>
          </a:p>
          <a:p>
            <a:pPr>
              <a:buFontTx/>
              <a:buChar char="-"/>
            </a:pPr>
            <a:r>
              <a:rPr lang="it-IT" sz="1800" dirty="0">
                <a:latin typeface="Times New Roman" panose="02020603050405020304" pitchFamily="18" charset="0"/>
                <a:cs typeface="Times New Roman" panose="02020603050405020304" pitchFamily="18" charset="0"/>
              </a:rPr>
              <a:t>previsione di eventuale riesame dell’istanza</a:t>
            </a:r>
          </a:p>
          <a:p>
            <a:pPr>
              <a:buFontTx/>
              <a:buChar char="-"/>
            </a:pPr>
            <a:endParaRPr lang="it-IT" sz="1800" dirty="0">
              <a:latin typeface="Times New Roman" panose="02020603050405020304" pitchFamily="18" charset="0"/>
              <a:cs typeface="Times New Roman" panose="02020603050405020304" pitchFamily="18" charset="0"/>
            </a:endParaRPr>
          </a:p>
          <a:p>
            <a:pPr>
              <a:buFontTx/>
              <a:buChar char="-"/>
            </a:pPr>
            <a:endParaRPr lang="it-IT" sz="1800" dirty="0">
              <a:latin typeface="Times New Roman" panose="02020603050405020304" pitchFamily="18" charset="0"/>
              <a:cs typeface="Times New Roman" panose="02020603050405020304" pitchFamily="18" charset="0"/>
            </a:endParaRP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Il regolamento per la concessione di sussidi al personale</a:t>
            </a:r>
          </a:p>
        </p:txBody>
      </p:sp>
    </p:spTree>
    <p:extLst>
      <p:ext uri="{BB962C8B-B14F-4D97-AF65-F5344CB8AC3E}">
        <p14:creationId xmlns:p14="http://schemas.microsoft.com/office/powerpoint/2010/main" xmlns="" val="971019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a:xfrm>
            <a:off x="509913" y="697553"/>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La concessione di finanziamenti a valere su Fondi comunitari è stata oggetto di specifiche indicazioni da parte dell’ANAC nel PNA 2018 (delibera 21 novembre 2018 n. 1074) cui si rinvia.</a:t>
            </a:r>
          </a:p>
          <a:p>
            <a:pPr marL="0" indent="0">
              <a:buNone/>
            </a:pPr>
            <a:r>
              <a:rPr lang="it-IT" sz="2000" dirty="0">
                <a:latin typeface="Times New Roman" panose="02020603050405020304" pitchFamily="18" charset="0"/>
                <a:cs typeface="Times New Roman" panose="02020603050405020304" pitchFamily="18" charset="0"/>
              </a:rPr>
              <a:t>In materia le indicazioni più utili sono contenute nel documento della Commissione UE EGESIF 14-2001:  Valutazione dei rischi di frode e misure antifrode efficaci e proporzionate emanato nel giugno 2014</a:t>
            </a: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a:xfrm>
            <a:off x="457200" y="0"/>
            <a:ext cx="8256587" cy="666750"/>
          </a:xfrm>
        </p:spPr>
        <p:txBody>
          <a:bodyPr/>
          <a:lstStyle/>
          <a:p>
            <a:r>
              <a:rPr lang="it-IT" sz="2400" b="1" dirty="0">
                <a:latin typeface="Times New Roman" panose="02020603050405020304" pitchFamily="18" charset="0"/>
                <a:cs typeface="Times New Roman" panose="02020603050405020304" pitchFamily="18" charset="0"/>
              </a:rPr>
              <a:t>La concessione di finanziamenti a valere su Fondi comunitari</a:t>
            </a:r>
          </a:p>
        </p:txBody>
      </p:sp>
    </p:spTree>
    <p:extLst>
      <p:ext uri="{BB962C8B-B14F-4D97-AF65-F5344CB8AC3E}">
        <p14:creationId xmlns:p14="http://schemas.microsoft.com/office/powerpoint/2010/main" xmlns="" val="3551106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1800" dirty="0">
                <a:latin typeface="Times New Roman" panose="02020603050405020304" pitchFamily="18" charset="0"/>
                <a:cs typeface="Times New Roman" panose="02020603050405020304" pitchFamily="18" charset="0"/>
              </a:rPr>
              <a:t>L’organo competente dell’ente all’inizio dell’esercizio finanziario (e comunque dopo l’approvazione del bilancio preventivo) stabilisce i termini entro i quali, a seconda della natura dell’intervento, gli interessati possono presentare le domande, secondo un modello precedentemente approvato e gli importi e/o percentuali massime concedibili.</a:t>
            </a:r>
          </a:p>
          <a:p>
            <a:pPr marL="0" indent="0">
              <a:buNone/>
            </a:pPr>
            <a:r>
              <a:rPr lang="it-IT" sz="1800" dirty="0">
                <a:latin typeface="Times New Roman" panose="02020603050405020304" pitchFamily="18" charset="0"/>
                <a:cs typeface="Times New Roman" panose="02020603050405020304" pitchFamily="18" charset="0"/>
              </a:rPr>
              <a:t>In questa sede (o nel regolamento) può essere prevista l’erogazione del beneficio in più fasi (anticipo e saldo finale).</a:t>
            </a:r>
          </a:p>
          <a:p>
            <a:pPr marL="0" indent="0">
              <a:buNone/>
            </a:pPr>
            <a:r>
              <a:rPr lang="it-IT" sz="1800" dirty="0">
                <a:latin typeface="Times New Roman" panose="02020603050405020304" pitchFamily="18" charset="0"/>
                <a:cs typeface="Times New Roman" panose="02020603050405020304" pitchFamily="18" charset="0"/>
              </a:rPr>
              <a:t>Le domande, sottoscritte dal richiedente o dal rappresentante legale dell’organizzazione, debbono essere corredate da documentazione relativa all’atto costitutivo e/o statuto, all’iniziativa per la quale si chiede il contributo, da un preventivo di spesa suddiviso per costi e ricavi, dalla dichiarazione se sono stati richiesti e/o ottenuti contributi da altri soggetti, dal consuntivo dell’anno precedente e dal bilancio dell’anno in corso, dal codice fiscale(partita IVA, dall’indicazione delle modalità di accredito.</a:t>
            </a:r>
          </a:p>
          <a:p>
            <a:pPr marL="0" indent="0">
              <a:buNone/>
            </a:pPr>
            <a:r>
              <a:rPr lang="it-IT" sz="1800" dirty="0">
                <a:latin typeface="Times New Roman" panose="02020603050405020304" pitchFamily="18" charset="0"/>
                <a:cs typeface="Times New Roman" panose="02020603050405020304" pitchFamily="18" charset="0"/>
              </a:rPr>
              <a:t>Le istanze sono istruite dall’Ufficio competente secondo l’ordine cronologico di arrivo e poi inserite in un prospetto da cui risulti la completezza o meno della documentazione allegata.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procedura per la concessione di contributi e sovvenzioni</a:t>
            </a:r>
          </a:p>
        </p:txBody>
      </p:sp>
    </p:spTree>
    <p:extLst>
      <p:ext uri="{BB962C8B-B14F-4D97-AF65-F5344CB8AC3E}">
        <p14:creationId xmlns:p14="http://schemas.microsoft.com/office/powerpoint/2010/main" xmlns="" val="696581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Il regolamento può prevedere che la valutazione delle domande sia effettuata da una commissione, in base a criteri predeterminati relativi sia agli elementi valutabili sia ai correlati punteggi.</a:t>
            </a:r>
          </a:p>
          <a:p>
            <a:pPr marL="0" indent="0">
              <a:buNone/>
            </a:pPr>
            <a:r>
              <a:rPr lang="it-IT" sz="1800" dirty="0">
                <a:latin typeface="Times New Roman" panose="02020603050405020304" pitchFamily="18" charset="0"/>
                <a:cs typeface="Times New Roman" panose="02020603050405020304" pitchFamily="18" charset="0"/>
              </a:rPr>
              <a:t>In questa fase trovano applicazione i principi generali relativi alla integrazione della documentazione o ai chiarimenti che possono essere richiesti ai presentatori della domanda (cd «soccorso istruttorio» similmente al sistema degli appalti pubblici).</a:t>
            </a:r>
          </a:p>
          <a:p>
            <a:pPr marL="0" indent="0">
              <a:buNone/>
            </a:pPr>
            <a:r>
              <a:rPr lang="it-IT" sz="1800" dirty="0">
                <a:latin typeface="Times New Roman" panose="02020603050405020304" pitchFamily="18" charset="0"/>
                <a:cs typeface="Times New Roman" panose="02020603050405020304" pitchFamily="18" charset="0"/>
              </a:rPr>
              <a:t>Al termine della valutazione la commissione predispone una graduatoria in base alla quale, secondo criteri prestabiliti, l’organo decidente procede all’attribuzione del contributo.</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Commissione di valutazione delle domande</a:t>
            </a:r>
          </a:p>
        </p:txBody>
      </p:sp>
    </p:spTree>
    <p:extLst>
      <p:ext uri="{BB962C8B-B14F-4D97-AF65-F5344CB8AC3E}">
        <p14:creationId xmlns:p14="http://schemas.microsoft.com/office/powerpoint/2010/main" xmlns="" val="885959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38249"/>
            <a:ext cx="8256587" cy="666750"/>
          </a:xfrm>
        </p:spPr>
        <p:txBody>
          <a:bodyPr/>
          <a:lstStyle/>
          <a:p>
            <a:r>
              <a:rPr lang="it-IT" sz="2400" b="1" dirty="0">
                <a:latin typeface="Times New Roman" panose="02020603050405020304" pitchFamily="18" charset="0"/>
                <a:cs typeface="Times New Roman" panose="02020603050405020304" pitchFamily="18" charset="0"/>
              </a:rPr>
              <a:t>Il controllo sull’utilizzazione del beneficio</a:t>
            </a:r>
          </a:p>
        </p:txBody>
      </p:sp>
      <p:sp>
        <p:nvSpPr>
          <p:cNvPr id="4" name="Segnaposto contenuto 3">
            <a:extLst>
              <a:ext uri="{FF2B5EF4-FFF2-40B4-BE49-F238E27FC236}">
                <a16:creationId xmlns:a16="http://schemas.microsoft.com/office/drawing/2014/main" xmlns="" id="{8CB48D76-C9FC-43AA-A501-74C426B8C691}"/>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Il regolamento, a seconda del tipo di beneficio da concedere, fissa:</a:t>
            </a:r>
          </a:p>
          <a:p>
            <a:pPr>
              <a:buFontTx/>
              <a:buChar char="-"/>
            </a:pPr>
            <a:r>
              <a:rPr lang="it-IT" sz="1800" dirty="0">
                <a:latin typeface="Times New Roman" panose="02020603050405020304" pitchFamily="18" charset="0"/>
                <a:cs typeface="Times New Roman" panose="02020603050405020304" pitchFamily="18" charset="0"/>
              </a:rPr>
              <a:t>i criteri relativi alla dimostrazione, da parte del beneficiario, dell’utilizzazione delle somme ottenute in relazione all’evento/situazione per cui il beneficio è stato richiesto</a:t>
            </a:r>
          </a:p>
          <a:p>
            <a:pPr>
              <a:buFontTx/>
              <a:buChar char="-"/>
            </a:pPr>
            <a:r>
              <a:rPr lang="it-IT" sz="1800" dirty="0">
                <a:latin typeface="Times New Roman" panose="02020603050405020304" pitchFamily="18" charset="0"/>
                <a:cs typeface="Times New Roman" panose="02020603050405020304" pitchFamily="18" charset="0"/>
              </a:rPr>
              <a:t>le modalità di controllo su quanto rappresentato dal beneficiario</a:t>
            </a:r>
          </a:p>
          <a:p>
            <a:pPr>
              <a:buFontTx/>
              <a:buChar char="-"/>
            </a:pPr>
            <a:r>
              <a:rPr lang="it-IT" sz="1800" dirty="0">
                <a:latin typeface="Times New Roman" panose="02020603050405020304" pitchFamily="18" charset="0"/>
                <a:cs typeface="Times New Roman" panose="02020603050405020304" pitchFamily="18" charset="0"/>
              </a:rPr>
              <a:t>le eventuali misure sanzionatorie per non corretto utilizzo delle somme (revoca del beneficio, preclusione alla concessione di benefici analoghi negli esercizi futuri)</a:t>
            </a:r>
          </a:p>
          <a:p>
            <a:pPr>
              <a:buFontTx/>
              <a:buChar char="-"/>
            </a:pPr>
            <a:r>
              <a:rPr lang="it-IT" sz="1800" dirty="0">
                <a:latin typeface="Times New Roman" panose="02020603050405020304" pitchFamily="18" charset="0"/>
                <a:cs typeface="Times New Roman" panose="02020603050405020304" pitchFamily="18" charset="0"/>
              </a:rPr>
              <a:t>la vigilanza sull’applicazione delle misure sanzionatorie.</a:t>
            </a:r>
          </a:p>
          <a:p>
            <a:pPr marL="0" indent="0">
              <a:buNone/>
            </a:pPr>
            <a:r>
              <a:rPr lang="it-IT" sz="1800" dirty="0">
                <a:latin typeface="Times New Roman" panose="02020603050405020304" pitchFamily="18" charset="0"/>
                <a:cs typeface="Times New Roman" panose="02020603050405020304" pitchFamily="18" charset="0"/>
              </a:rPr>
              <a:t>In particolare a conclusione dell’iniziativa sovvenzionata deve essere prevista la documentazione sull’avvenuto svolgimento dell’iniziativa/attività (anche ai fini dell’erogazione del saldo).</a:t>
            </a:r>
          </a:p>
          <a:p>
            <a:pPr marL="0" indent="0">
              <a:buNone/>
            </a:pPr>
            <a:r>
              <a:rPr lang="it-IT" sz="1800" dirty="0">
                <a:latin typeface="Times New Roman" panose="02020603050405020304" pitchFamily="18" charset="0"/>
                <a:cs typeface="Times New Roman" panose="02020603050405020304" pitchFamily="18" charset="0"/>
              </a:rPr>
              <a:t> </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97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La concessione di contributi e sovvenzioni</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xmlns="" val="224089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20740" y="836712"/>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 mancata fissazione di criteri generali di ripartizione delle risorse disponibili </a:t>
            </a:r>
          </a:p>
          <a:p>
            <a:pPr>
              <a:buFontTx/>
              <a:buChar char="-"/>
            </a:pPr>
            <a:r>
              <a:rPr lang="it-IT" sz="1800" dirty="0">
                <a:latin typeface="Times New Roman" panose="02020603050405020304" pitchFamily="18" charset="0"/>
                <a:cs typeface="Times New Roman" panose="02020603050405020304" pitchFamily="18" charset="0"/>
              </a:rPr>
              <a:t>mancanza di  adeguato livello di definizione nella formulazione del bando </a:t>
            </a:r>
          </a:p>
          <a:p>
            <a:pPr>
              <a:buFontTx/>
              <a:buChar char="-"/>
            </a:pPr>
            <a:r>
              <a:rPr lang="it-IT" sz="1800" dirty="0">
                <a:latin typeface="Times New Roman" panose="02020603050405020304" pitchFamily="18" charset="0"/>
                <a:cs typeface="Times New Roman" panose="02020603050405020304" pitchFamily="18" charset="0"/>
              </a:rPr>
              <a:t>mancanza di «tracciatura» interna del percorso delle domande di benefici</a:t>
            </a:r>
          </a:p>
          <a:p>
            <a:pPr>
              <a:buFontTx/>
              <a:buChar char="-"/>
            </a:pPr>
            <a:r>
              <a:rPr lang="it-IT" sz="1800" dirty="0">
                <a:latin typeface="Times New Roman" panose="02020603050405020304" pitchFamily="18" charset="0"/>
                <a:cs typeface="Times New Roman" panose="02020603050405020304" pitchFamily="18" charset="0"/>
              </a:rPr>
              <a:t>selezione impropria delle iniziative da ammettere ai benefici </a:t>
            </a:r>
          </a:p>
          <a:p>
            <a:pPr>
              <a:buFontTx/>
              <a:buChar char="-"/>
            </a:pPr>
            <a:r>
              <a:rPr lang="it-IT" sz="1800" dirty="0">
                <a:latin typeface="Times New Roman" panose="02020603050405020304" pitchFamily="18" charset="0"/>
                <a:cs typeface="Times New Roman" panose="02020603050405020304" pitchFamily="18" charset="0"/>
              </a:rPr>
              <a:t>concentrazione delle decisioni in particolari periodi dell’anno con effetti distorsivi in relazione al rapporto risorse disponibili-eventi da finanziare</a:t>
            </a:r>
          </a:p>
          <a:p>
            <a:pPr>
              <a:buFontTx/>
              <a:buChar char="-"/>
            </a:pPr>
            <a:r>
              <a:rPr lang="it-IT" sz="1800" dirty="0">
                <a:latin typeface="Times New Roman" panose="02020603050405020304" pitchFamily="18" charset="0"/>
                <a:cs typeface="Times New Roman" panose="02020603050405020304" pitchFamily="18" charset="0"/>
              </a:rPr>
              <a:t>eccessiva frammentazione degli interventi (con incidenza negativa sulla qualità delle iniziative finanziate, sulla loro rispondenza ai profili di interesse pubblico, sul riscontro della collettività)</a:t>
            </a:r>
          </a:p>
          <a:p>
            <a:pPr>
              <a:buFontTx/>
              <a:buChar char="-"/>
            </a:pPr>
            <a:r>
              <a:rPr lang="it-IT" sz="1800" dirty="0">
                <a:latin typeface="Times New Roman" panose="02020603050405020304" pitchFamily="18" charset="0"/>
                <a:cs typeface="Times New Roman" panose="02020603050405020304" pitchFamily="18" charset="0"/>
              </a:rPr>
              <a:t>pressioni esterne (politiche, sociali ed economiche) per favorire particolari iniziative</a:t>
            </a:r>
          </a:p>
          <a:p>
            <a:pPr>
              <a:buFontTx/>
              <a:buChar char="-"/>
            </a:pPr>
            <a:r>
              <a:rPr lang="it-IT" sz="1800" dirty="0">
                <a:latin typeface="Times New Roman" panose="02020603050405020304" pitchFamily="18" charset="0"/>
                <a:cs typeface="Times New Roman" panose="02020603050405020304" pitchFamily="18" charset="0"/>
              </a:rPr>
              <a:t>selezione di iniziative non adatte a conseguire l’utilità sociale attesa</a:t>
            </a:r>
          </a:p>
          <a:p>
            <a:pPr>
              <a:buFontTx/>
              <a:buChar char="-"/>
            </a:pPr>
            <a:r>
              <a:rPr lang="it-IT" sz="1800" dirty="0">
                <a:latin typeface="Times New Roman" panose="02020603050405020304" pitchFamily="18" charset="0"/>
                <a:cs typeface="Times New Roman" panose="02020603050405020304" pitchFamily="18" charset="0"/>
              </a:rPr>
              <a:t>utilizzazione dei contributi e/o finanziamenti per lo svolgimento di attività diverse (per natura, oggetto, consistenza, localizzazione, pubblico destinatario etc.)</a:t>
            </a:r>
          </a:p>
          <a:p>
            <a:pPr>
              <a:buFontTx/>
              <a:buChar char="-"/>
            </a:pPr>
            <a:r>
              <a:rPr lang="it-IT" sz="1800" dirty="0">
                <a:latin typeface="Times New Roman" panose="02020603050405020304" pitchFamily="18" charset="0"/>
                <a:cs typeface="Times New Roman" panose="02020603050405020304" pitchFamily="18" charset="0"/>
              </a:rPr>
              <a:t>redazione «generica» del rendiconto e utilizzazione di documentazione di spesa irregolare</a:t>
            </a:r>
          </a:p>
          <a:p>
            <a:pPr>
              <a:buFontTx/>
              <a:buChar char="-"/>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20740" y="0"/>
            <a:ext cx="8256587" cy="666750"/>
          </a:xfrm>
        </p:spPr>
        <p:txBody>
          <a:bodyPr/>
          <a:lstStyle/>
          <a:p>
            <a:r>
              <a:rPr lang="it-IT" sz="2400" b="1" dirty="0">
                <a:latin typeface="Times New Roman" panose="02020603050405020304" pitchFamily="18" charset="0"/>
                <a:cs typeface="Times New Roman" panose="02020603050405020304" pitchFamily="18" charset="0"/>
              </a:rPr>
              <a:t>I possibili eventi rischiosi</a:t>
            </a:r>
          </a:p>
        </p:txBody>
      </p:sp>
    </p:spTree>
    <p:extLst>
      <p:ext uri="{BB962C8B-B14F-4D97-AF65-F5344CB8AC3E}">
        <p14:creationId xmlns:p14="http://schemas.microsoft.com/office/powerpoint/2010/main" xmlns="" val="162354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tabLst>
                <a:tab pos="534988" algn="l"/>
              </a:tabLst>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 -  Creazione di un archivio storico delle iniziative finanziate con riferimento ai           soggetti beneficiari ed ai loro rappresentanti </a:t>
            </a:r>
          </a:p>
          <a:p>
            <a:pPr>
              <a:buFontTx/>
              <a:buChar char="-"/>
              <a:tabLst>
                <a:tab pos="534988" algn="l"/>
              </a:tabLst>
            </a:pPr>
            <a:r>
              <a:rPr lang="it-IT" sz="1800" dirty="0">
                <a:latin typeface="Times New Roman" panose="02020603050405020304" pitchFamily="18" charset="0"/>
                <a:cs typeface="Times New Roman" panose="02020603050405020304" pitchFamily="18" charset="0"/>
              </a:rPr>
              <a:t>Programmazione temporale delle scelte (suddivisione delle risorse per periodi con conservazione di parte delle risorse per eventi straordinari)</a:t>
            </a:r>
          </a:p>
          <a:p>
            <a:pPr>
              <a:buFontTx/>
              <a:buChar char="-"/>
              <a:tabLst>
                <a:tab pos="534988" algn="l"/>
              </a:tabLst>
            </a:pPr>
            <a:r>
              <a:rPr lang="it-IT" sz="1800" dirty="0">
                <a:latin typeface="Times New Roman" panose="02020603050405020304" pitchFamily="18" charset="0"/>
                <a:cs typeface="Times New Roman" panose="02020603050405020304" pitchFamily="18" charset="0"/>
              </a:rPr>
              <a:t>Fissazione di criteri puntuali di scelta nel bando</a:t>
            </a:r>
          </a:p>
          <a:p>
            <a:pPr>
              <a:buFontTx/>
              <a:buChar char="-"/>
              <a:tabLst>
                <a:tab pos="534988" algn="l"/>
              </a:tabLst>
            </a:pPr>
            <a:r>
              <a:rPr lang="it-IT" sz="1800" dirty="0">
                <a:latin typeface="Times New Roman" panose="02020603050405020304" pitchFamily="18" charset="0"/>
                <a:cs typeface="Times New Roman" panose="02020603050405020304" pitchFamily="18" charset="0"/>
              </a:rPr>
              <a:t>Previsione di adeguata pubblicità al bando </a:t>
            </a:r>
          </a:p>
          <a:p>
            <a:pPr>
              <a:buFontTx/>
              <a:buChar char="-"/>
              <a:tabLst>
                <a:tab pos="534988" algn="l"/>
              </a:tabLst>
            </a:pPr>
            <a:r>
              <a:rPr lang="it-IT" sz="1800" dirty="0">
                <a:latin typeface="Times New Roman" panose="02020603050405020304" pitchFamily="18" charset="0"/>
                <a:cs typeface="Times New Roman" panose="02020603050405020304" pitchFamily="18" charset="0"/>
              </a:rPr>
              <a:t>Competenza alla scelta attribuita ad un organo collegiale</a:t>
            </a:r>
          </a:p>
          <a:p>
            <a:pPr>
              <a:buFontTx/>
              <a:buChar char="-"/>
            </a:pPr>
            <a:r>
              <a:rPr lang="it-IT" sz="1800" dirty="0">
                <a:latin typeface="Times New Roman" panose="02020603050405020304" pitchFamily="18" charset="0"/>
                <a:cs typeface="Times New Roman" panose="02020603050405020304" pitchFamily="18" charset="0"/>
              </a:rPr>
              <a:t>Criteri per la costituzione di commissioni per la scelta delle iniziative da finanziare (requisiti dei componenti anche con riferimento a specifiche professionalità,  loro rotazione)</a:t>
            </a:r>
          </a:p>
          <a:p>
            <a:pPr>
              <a:buFontTx/>
              <a:buChar char="-"/>
            </a:pPr>
            <a:r>
              <a:rPr lang="it-IT" sz="1800" dirty="0">
                <a:latin typeface="Times New Roman" panose="02020603050405020304" pitchFamily="18" charset="0"/>
                <a:cs typeface="Times New Roman" panose="02020603050405020304" pitchFamily="18" charset="0"/>
              </a:rPr>
              <a:t>Previsione della possibilità di limitate erogazioni extra </a:t>
            </a:r>
            <a:r>
              <a:rPr lang="it-IT" sz="1800" dirty="0" err="1">
                <a:latin typeface="Times New Roman" panose="02020603050405020304" pitchFamily="18" charset="0"/>
                <a:cs typeface="Times New Roman" panose="02020603050405020304" pitchFamily="18" charset="0"/>
              </a:rPr>
              <a:t>ordinem</a:t>
            </a:r>
            <a:r>
              <a:rPr lang="it-IT" sz="1800" dirty="0">
                <a:latin typeface="Times New Roman" panose="02020603050405020304" pitchFamily="18" charset="0"/>
                <a:cs typeface="Times New Roman" panose="02020603050405020304" pitchFamily="18" charset="0"/>
              </a:rPr>
              <a:t> in presenza di situazioni particolari </a:t>
            </a:r>
          </a:p>
          <a:p>
            <a:pPr>
              <a:buFontTx/>
              <a:buChar char="-"/>
            </a:pPr>
            <a:r>
              <a:rPr lang="it-IT" sz="1800" dirty="0">
                <a:latin typeface="Times New Roman" panose="02020603050405020304" pitchFamily="18" charset="0"/>
                <a:cs typeface="Times New Roman" panose="02020603050405020304" pitchFamily="18" charset="0"/>
              </a:rPr>
              <a:t>Definizione adeguata dei criteri di scelta </a:t>
            </a:r>
          </a:p>
          <a:p>
            <a:pPr>
              <a:buFontTx/>
              <a:buChar char="-"/>
            </a:pPr>
            <a:r>
              <a:rPr lang="it-IT" sz="1800" dirty="0">
                <a:latin typeface="Times New Roman" panose="02020603050405020304" pitchFamily="18" charset="0"/>
                <a:cs typeface="Times New Roman" panose="02020603050405020304" pitchFamily="18" charset="0"/>
              </a:rPr>
              <a:t>Separazione delle funzioni tra i soggetti competenti alla scelta ed all’erogazione e quelli competenti alla verifica dello svolgimento dell’attività finanziata</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67544" y="146908"/>
            <a:ext cx="8256587" cy="666750"/>
          </a:xfrm>
        </p:spPr>
        <p:txBody>
          <a:bodyPr/>
          <a:lstStyle/>
          <a:p>
            <a:r>
              <a:rPr lang="it-IT" sz="2400" b="1" dirty="0">
                <a:latin typeface="Times New Roman" panose="02020603050405020304" pitchFamily="18" charset="0"/>
                <a:cs typeface="Times New Roman" panose="02020603050405020304" pitchFamily="18" charset="0"/>
              </a:rPr>
              <a:t>Le possibili misure</a:t>
            </a:r>
          </a:p>
        </p:txBody>
      </p:sp>
    </p:spTree>
    <p:extLst>
      <p:ext uri="{BB962C8B-B14F-4D97-AF65-F5344CB8AC3E}">
        <p14:creationId xmlns:p14="http://schemas.microsoft.com/office/powerpoint/2010/main" xmlns="" val="2997089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tabLst>
                <a:tab pos="534988" algn="l"/>
              </a:tabLst>
            </a:pPr>
            <a:r>
              <a:rPr lang="it-IT" sz="2000" dirty="0">
                <a:latin typeface="Times New Roman" panose="02020603050405020304" pitchFamily="18" charset="0"/>
                <a:cs typeface="Times New Roman" panose="02020603050405020304" pitchFamily="18" charset="0"/>
              </a:rPr>
              <a:t> </a:t>
            </a:r>
            <a:endParaRPr lang="it-IT" sz="1800" dirty="0">
              <a:latin typeface="Times New Roman" panose="02020603050405020304" pitchFamily="18" charset="0"/>
              <a:cs typeface="Times New Roman" panose="02020603050405020304" pitchFamily="18" charset="0"/>
            </a:endParaRPr>
          </a:p>
          <a:p>
            <a:pPr>
              <a:buFontTx/>
              <a:buChar char="-"/>
            </a:pPr>
            <a:r>
              <a:rPr lang="it-IT" sz="1800" dirty="0">
                <a:latin typeface="Times New Roman" panose="02020603050405020304" pitchFamily="18" charset="0"/>
                <a:cs typeface="Times New Roman" panose="02020603050405020304" pitchFamily="18" charset="0"/>
              </a:rPr>
              <a:t>Predisposizione di modelli specifici relativi alla dichiarazione sui conflitti di interesse</a:t>
            </a:r>
          </a:p>
          <a:p>
            <a:pPr>
              <a:buFontTx/>
              <a:buChar char="-"/>
            </a:pPr>
            <a:r>
              <a:rPr lang="it-IT" sz="1800" dirty="0">
                <a:latin typeface="Times New Roman" panose="02020603050405020304" pitchFamily="18" charset="0"/>
                <a:cs typeface="Times New Roman" panose="02020603050405020304" pitchFamily="18" charset="0"/>
              </a:rPr>
              <a:t>Previsione di disposizioni specifiche nei codici di comportamento relative </a:t>
            </a:r>
          </a:p>
          <a:p>
            <a:pPr>
              <a:buFontTx/>
              <a:buChar char="-"/>
            </a:pPr>
            <a:r>
              <a:rPr lang="it-IT" sz="1800" dirty="0">
                <a:latin typeface="Times New Roman" panose="02020603050405020304" pitchFamily="18" charset="0"/>
                <a:cs typeface="Times New Roman" panose="02020603050405020304" pitchFamily="18" charset="0"/>
              </a:rPr>
              <a:t>Fissazione di criteri standard di valutazione dello svolgimento delle  attività finanziate anche con check list </a:t>
            </a:r>
          </a:p>
          <a:p>
            <a:pPr>
              <a:buFontTx/>
              <a:buChar char="-"/>
            </a:pPr>
            <a:r>
              <a:rPr lang="it-IT" sz="1800" dirty="0">
                <a:latin typeface="Times New Roman" panose="02020603050405020304" pitchFamily="18" charset="0"/>
                <a:cs typeface="Times New Roman" panose="02020603050405020304" pitchFamily="18" charset="0"/>
              </a:rPr>
              <a:t>Previsione di eventuali accertamenti «in loco» sulle attività finanziate</a:t>
            </a:r>
          </a:p>
          <a:p>
            <a:pPr>
              <a:buFontTx/>
              <a:buChar char="-"/>
            </a:pPr>
            <a:r>
              <a:rPr lang="it-IT" sz="1800" dirty="0">
                <a:latin typeface="Times New Roman" panose="02020603050405020304" pitchFamily="18" charset="0"/>
                <a:cs typeface="Times New Roman" panose="02020603050405020304" pitchFamily="18" charset="0"/>
              </a:rPr>
              <a:t>Previsione di sistemi di controllo sui rendiconti e sulla documentazione relativa alle spese sostenute </a:t>
            </a:r>
          </a:p>
          <a:p>
            <a:pPr>
              <a:buFontTx/>
              <a:buChar char="-"/>
            </a:pPr>
            <a:r>
              <a:rPr lang="it-IT" sz="2000" dirty="0">
                <a:latin typeface="Times New Roman" panose="02020603050405020304" pitchFamily="18" charset="0"/>
                <a:cs typeface="Times New Roman" panose="02020603050405020304" pitchFamily="18" charset="0"/>
              </a:rPr>
              <a:t>Previsione di un sistema di pubblicità (oltre quello previsto dalla legge) sulle iniziative finanziate</a:t>
            </a:r>
          </a:p>
          <a:p>
            <a:pPr>
              <a:buFontTx/>
              <a:buChar char="-"/>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a:xfrm>
            <a:off x="467544" y="146908"/>
            <a:ext cx="8256587" cy="666750"/>
          </a:xfrm>
        </p:spPr>
        <p:txBody>
          <a:bodyPr/>
          <a:lstStyle/>
          <a:p>
            <a:r>
              <a:rPr lang="it-IT" sz="2400" b="1" dirty="0">
                <a:latin typeface="Times New Roman" panose="02020603050405020304" pitchFamily="18" charset="0"/>
                <a:cs typeface="Times New Roman" panose="02020603050405020304" pitchFamily="18" charset="0"/>
              </a:rPr>
              <a:t>Le possibili misure</a:t>
            </a:r>
          </a:p>
        </p:txBody>
      </p:sp>
    </p:spTree>
    <p:extLst>
      <p:ext uri="{BB962C8B-B14F-4D97-AF65-F5344CB8AC3E}">
        <p14:creationId xmlns:p14="http://schemas.microsoft.com/office/powerpoint/2010/main" xmlns="" val="53341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L’a</a:t>
            </a:r>
            <a:r>
              <a:rPr lang="it-IT" sz="1800" dirty="0">
                <a:latin typeface="Times New Roman" panose="02020603050405020304" pitchFamily="18" charset="0"/>
                <a:cs typeface="Times New Roman" panose="02020603050405020304" pitchFamily="18" charset="0"/>
              </a:rPr>
              <a:t>rt. 1 comma 16 della legge 1902012, dispone che le pubbliche amministrazioni assicurano i livelli essenziali della trasparenza con particolare riferimento ai procedimenti di:</a:t>
            </a:r>
          </a:p>
          <a:p>
            <a:pPr marL="0" indent="0">
              <a:buNone/>
            </a:pPr>
            <a:r>
              <a:rPr lang="it-IT" sz="1800" dirty="0">
                <a:latin typeface="Times New Roman" panose="02020603050405020304" pitchFamily="18" charset="0"/>
                <a:cs typeface="Times New Roman" panose="02020603050405020304" pitchFamily="18" charset="0"/>
              </a:rPr>
              <a:t>« c) concessione ed erogazione di sovvenzioni, contributi, sussidi, ausili finanziari, nonché attribuzione di vantaggi economici di qualunque genere a persone ed enti pubblici e privati».</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1 comma 16 della legge 190/2012</a:t>
            </a:r>
          </a:p>
        </p:txBody>
      </p:sp>
    </p:spTree>
    <p:extLst>
      <p:ext uri="{BB962C8B-B14F-4D97-AF65-F5344CB8AC3E}">
        <p14:creationId xmlns:p14="http://schemas.microsoft.com/office/powerpoint/2010/main" xmlns="" val="1984382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L’a</a:t>
            </a:r>
            <a:r>
              <a:rPr lang="it-IT" sz="1800" dirty="0">
                <a:latin typeface="Times New Roman" panose="02020603050405020304" pitchFamily="18" charset="0"/>
                <a:cs typeface="Times New Roman" panose="02020603050405020304" pitchFamily="18" charset="0"/>
              </a:rPr>
              <a:t>rt. 1 comma 17 della legge 1902012, dispone che:</a:t>
            </a:r>
          </a:p>
          <a:p>
            <a:pPr marL="0" indent="0">
              <a:buNone/>
            </a:pPr>
            <a:r>
              <a:rPr lang="it-IT" sz="1800">
                <a:latin typeface="Times New Roman" panose="02020603050405020304" pitchFamily="18" charset="0"/>
                <a:cs typeface="Times New Roman" panose="02020603050405020304" pitchFamily="18" charset="0"/>
              </a:rPr>
              <a:t>«Le </a:t>
            </a:r>
            <a:r>
              <a:rPr lang="it-IT" sz="1800" dirty="0">
                <a:latin typeface="Times New Roman" panose="02020603050405020304" pitchFamily="18" charset="0"/>
                <a:cs typeface="Times New Roman" panose="02020603050405020304" pitchFamily="18" charset="0"/>
              </a:rPr>
              <a:t>stazioni appaltanti possono prevedere negli avvisi, bandi di gara o lettere di invito che il mancato rispetto delle clausole contenute nei protocolli di legalità </a:t>
            </a:r>
            <a:r>
              <a:rPr lang="it-IT" sz="1800">
                <a:latin typeface="Times New Roman" panose="02020603050405020304" pitchFamily="18" charset="0"/>
                <a:cs typeface="Times New Roman" panose="02020603050405020304" pitchFamily="18" charset="0"/>
              </a:rPr>
              <a:t>o nei patti </a:t>
            </a:r>
            <a:r>
              <a:rPr lang="it-IT" sz="1800" dirty="0">
                <a:latin typeface="Times New Roman" panose="02020603050405020304" pitchFamily="18" charset="0"/>
                <a:cs typeface="Times New Roman" panose="02020603050405020304" pitchFamily="18" charset="0"/>
              </a:rPr>
              <a:t>di integrità costituisce causa di esclusione dalla gara».</a:t>
            </a:r>
          </a:p>
          <a:p>
            <a:pPr marL="0" indent="0">
              <a:buNone/>
            </a:pPr>
            <a:r>
              <a:rPr lang="it-IT" sz="1800" dirty="0">
                <a:latin typeface="Times New Roman" panose="02020603050405020304" pitchFamily="18" charset="0"/>
                <a:cs typeface="Times New Roman" panose="02020603050405020304" pitchFamily="18" charset="0"/>
              </a:rPr>
              <a:t>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L’art. 1 comma 17 della legge 190/2012</a:t>
            </a:r>
          </a:p>
        </p:txBody>
      </p:sp>
    </p:spTree>
    <p:extLst>
      <p:ext uri="{BB962C8B-B14F-4D97-AF65-F5344CB8AC3E}">
        <p14:creationId xmlns:p14="http://schemas.microsoft.com/office/powerpoint/2010/main" xmlns="" val="214906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666750"/>
            <a:ext cx="8256587" cy="4972050"/>
          </a:xfrm>
        </p:spPr>
        <p:txBody>
          <a:bodyPr/>
          <a:lstStyle/>
          <a:p>
            <a:pPr marL="0" indent="0">
              <a:buAutoNum type="arabicPeriod"/>
            </a:pPr>
            <a:r>
              <a:rPr lang="it-IT" sz="1600" dirty="0">
                <a:latin typeface="Times New Roman" panose="02020603050405020304" pitchFamily="18" charset="0"/>
                <a:cs typeface="Times New Roman" panose="02020603050405020304" pitchFamily="18" charset="0"/>
              </a:rPr>
              <a:t>Le pubbliche amministrazioni pubblicano gli atti con i quali sono determinati, ai sensi dell'articolo 12 della legge 7 agosto 1990, n. 241, i criteri e le modalità cui le amministrazioni stesse devono attenersi per la concessione di sovvenzioni, contributi, sussidi ed ausili finanziari e per l'attribuzione di vantaggi economici di qualunque genere a persone ed enti pubblici e privati. </a:t>
            </a:r>
          </a:p>
          <a:p>
            <a:pPr marL="0" indent="0">
              <a:buAutoNum type="arabicPeriod"/>
            </a:pPr>
            <a:r>
              <a:rPr lang="it-IT" sz="1600" dirty="0">
                <a:latin typeface="Times New Roman" panose="02020603050405020304" pitchFamily="18" charset="0"/>
                <a:cs typeface="Times New Roman" panose="02020603050405020304" pitchFamily="18" charset="0"/>
              </a:rPr>
              <a:t>Le pubbliche amministrazioni pubblicano gli atti di concessione delle sovvenzioni, contributi, sussidi ed ausili finanziari alle imprese, e comunque di vantaggi economici di qualunque genere a persone ed enti pubblici e privati ai sensi del citato articolo 12 della legge n. 241 del 1990, di importo superiore a mille euro. Ove i soggetti beneficiari siano controllati di diritto o di fatto dalla stessa persona fisica o giuridica ovvero dagli stessi gruppi di persone fisiche o giuridiche, vengono altresì pubblicati i dati consolidati di gruppo. </a:t>
            </a:r>
          </a:p>
          <a:p>
            <a:pPr marL="0" indent="0">
              <a:buAutoNum type="arabicPeriod"/>
            </a:pPr>
            <a:r>
              <a:rPr lang="it-IT" sz="1600" dirty="0">
                <a:latin typeface="Times New Roman" panose="02020603050405020304" pitchFamily="18" charset="0"/>
                <a:cs typeface="Times New Roman" panose="02020603050405020304" pitchFamily="18" charset="0"/>
              </a:rPr>
              <a:t>La pubblicazione ai sensi del presente articolo costituisce condizione legale di efficacia dei provvedimenti che dispongano concessioni e attribuzioni di importo complessivo superiore a mille euro nel corso dell'anno solare al medesimo beneficiario. La mancata, incompleta o ritardata pubblicazione rilevata d'ufficio dagli organi di controllo è altresì' rilevabile dal destinatario della prevista concessione o attribuzione e da chiunque altro abbia interesse, anche ai fini del risarcimento del danno da ritardo da parte dell'amministrazione, ai sensi dell'articolo 30 del decreto legislativo 2 luglio 2010, n. 104. </a:t>
            </a:r>
          </a:p>
          <a:p>
            <a:pPr marL="0" indent="0">
              <a:buAutoNum type="arabicPeriod"/>
            </a:pPr>
            <a:r>
              <a:rPr lang="it-IT" sz="1600" dirty="0">
                <a:latin typeface="Times New Roman" panose="02020603050405020304" pitchFamily="18" charset="0"/>
                <a:cs typeface="Times New Roman" panose="02020603050405020304" pitchFamily="18" charset="0"/>
              </a:rPr>
              <a:t>E' esclusa la pubblicazione dei dati identificativi delle persone fisiche destinatarie dei provvedimenti di cui al presente articolo, qualora da tali dati sia possibile ricavare informazioni relative allo stato di salute ovvero alla situazione di disagio economico-sociale degli interessati.</a:t>
            </a:r>
          </a:p>
        </p:txBody>
      </p:sp>
      <p:sp>
        <p:nvSpPr>
          <p:cNvPr id="3" name="Titolo 2"/>
          <p:cNvSpPr>
            <a:spLocks noGrp="1"/>
          </p:cNvSpPr>
          <p:nvPr>
            <p:ph type="title"/>
          </p:nvPr>
        </p:nvSpPr>
        <p:spPr>
          <a:xfrm>
            <a:off x="467544" y="0"/>
            <a:ext cx="8256587" cy="666750"/>
          </a:xfrm>
        </p:spPr>
        <p:txBody>
          <a:bodyPr/>
          <a:lstStyle/>
          <a:p>
            <a:r>
              <a:rPr lang="it-IT" sz="2400" b="1" dirty="0">
                <a:latin typeface="Times New Roman" panose="02020603050405020304" pitchFamily="18" charset="0"/>
                <a:cs typeface="Times New Roman" panose="02020603050405020304" pitchFamily="18" charset="0"/>
              </a:rPr>
              <a:t>L’art. 26 del </a:t>
            </a:r>
            <a:r>
              <a:rPr lang="it-IT" sz="2400" b="1" dirty="0" err="1">
                <a:latin typeface="Times New Roman" panose="02020603050405020304" pitchFamily="18" charset="0"/>
                <a:cs typeface="Times New Roman" panose="02020603050405020304" pitchFamily="18" charset="0"/>
              </a:rPr>
              <a:t>DLgs</a:t>
            </a:r>
            <a:r>
              <a:rPr lang="it-IT" sz="2400" b="1" dirty="0">
                <a:latin typeface="Times New Roman" panose="02020603050405020304" pitchFamily="18" charset="0"/>
                <a:cs typeface="Times New Roman" panose="02020603050405020304" pitchFamily="18" charset="0"/>
              </a:rPr>
              <a:t> 33/2013</a:t>
            </a:r>
          </a:p>
        </p:txBody>
      </p:sp>
    </p:spTree>
    <p:extLst>
      <p:ext uri="{BB962C8B-B14F-4D97-AF65-F5344CB8AC3E}">
        <p14:creationId xmlns:p14="http://schemas.microsoft.com/office/powerpoint/2010/main" xmlns="" val="276491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Art. 12 L. 241/1990 (Provvedimenti attributivi di vantaggi economici) 1. La concessione di sovvenzioni, contributi, sussidi ed ausili finanziari e l'attribuzione di vantaggi economici di qualunque genere a persone ed enti pubblici e privati sono subordinate alla predeterminazione ((...)) da parte delle amministrazioni procedenti, nelle forme previste dai rispettivi ordinamenti, dei criteri e delle modalità cui le amministrazioni stesse devono attenersi. 2. L'effettiva osservanza dei criteri e delle modalità di cui al comma 1 deve risultare dai singoli provvedimenti relativi agli interventi di cui al medesimo comma 1.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concessione di contributi e sovvenzioni</a:t>
            </a:r>
          </a:p>
        </p:txBody>
      </p:sp>
    </p:spTree>
    <p:extLst>
      <p:ext uri="{BB962C8B-B14F-4D97-AF65-F5344CB8AC3E}">
        <p14:creationId xmlns:p14="http://schemas.microsoft.com/office/powerpoint/2010/main" xmlns="" val="4035673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ED9B23F-D1B5-482E-A0F8-202A880A09E5}"/>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Nella mappatura di tutti i processi di concessione di contributi, sovvenzioni e vantaggi economici di qualsiasi tipo occorre tener presente la distinzione tra le tre tipologie di intervento:</a:t>
            </a:r>
          </a:p>
          <a:p>
            <a:pPr>
              <a:buFontTx/>
              <a:buChar char="-"/>
            </a:pPr>
            <a:r>
              <a:rPr lang="it-IT" sz="1800" dirty="0">
                <a:latin typeface="Times New Roman" panose="02020603050405020304" pitchFamily="18" charset="0"/>
                <a:cs typeface="Times New Roman" panose="02020603050405020304" pitchFamily="18" charset="0"/>
              </a:rPr>
              <a:t>contributi: interventi con i quali il Comune si fa carico, occasionalmente o continuativamente, in modo parziale, degli oneri economici connessi ad iniziative di interesse pubblico; </a:t>
            </a:r>
          </a:p>
          <a:p>
            <a:pPr>
              <a:buFontTx/>
              <a:buChar char="-"/>
            </a:pPr>
            <a:r>
              <a:rPr lang="it-IT" sz="1800" dirty="0">
                <a:latin typeface="Times New Roman" panose="02020603050405020304" pitchFamily="18" charset="0"/>
                <a:cs typeface="Times New Roman" panose="02020603050405020304" pitchFamily="18" charset="0"/>
              </a:rPr>
              <a:t>sovvenzioni: interventi attraverso i quali il Comune assume a proprio carico, di norma in misura parziale, gli oneri economici conseguenti ad iniziative di carattere non occasionale rientranti tra le attività istituzionali dei beneficiari, pubblici o privati; </a:t>
            </a:r>
          </a:p>
          <a:p>
            <a:pPr>
              <a:buFontTx/>
              <a:buChar char="-"/>
            </a:pPr>
            <a:r>
              <a:rPr lang="it-IT" sz="1800" dirty="0">
                <a:latin typeface="Times New Roman" panose="02020603050405020304" pitchFamily="18" charset="0"/>
                <a:cs typeface="Times New Roman" panose="02020603050405020304" pitchFamily="18" charset="0"/>
              </a:rPr>
              <a:t>vantaggi economici: interventi con cui il Comune concede la fruizione di un bene di civica proprietà o di un proprio servizio, ovvero presta un’attività senza corrispettivo o con riduzione dello stesso. Sono compresi in tale definizione i patrocini e tutte le forme di partecipazione, indipendentemente dall’erogazione di somme di denaro.  </a:t>
            </a:r>
          </a:p>
        </p:txBody>
      </p:sp>
      <p:sp>
        <p:nvSpPr>
          <p:cNvPr id="3" name="Titolo 2">
            <a:extLst>
              <a:ext uri="{FF2B5EF4-FFF2-40B4-BE49-F238E27FC236}">
                <a16:creationId xmlns:a16="http://schemas.microsoft.com/office/drawing/2014/main" xmlns="" id="{1AB65014-BE73-4D8F-8834-6DFFB5A90348}"/>
              </a:ext>
            </a:extLst>
          </p:cNvPr>
          <p:cNvSpPr>
            <a:spLocks noGrp="1"/>
          </p:cNvSpPr>
          <p:nvPr>
            <p:ph type="title"/>
          </p:nvPr>
        </p:nvSpPr>
        <p:spPr>
          <a:xfrm>
            <a:off x="430213" y="260648"/>
            <a:ext cx="8256587" cy="666750"/>
          </a:xfrm>
        </p:spPr>
        <p:txBody>
          <a:bodyPr/>
          <a:lstStyle/>
          <a:p>
            <a:r>
              <a:rPr lang="it-IT" sz="2400" b="1" dirty="0">
                <a:latin typeface="Times New Roman" panose="02020603050405020304" pitchFamily="18" charset="0"/>
                <a:cs typeface="Times New Roman" panose="02020603050405020304" pitchFamily="18" charset="0"/>
              </a:rPr>
              <a:t>La mappatura di tutti i processi di concessione di contributi, sovvenzioni e vantaggi economici</a:t>
            </a:r>
          </a:p>
        </p:txBody>
      </p:sp>
    </p:spTree>
    <p:extLst>
      <p:ext uri="{BB962C8B-B14F-4D97-AF65-F5344CB8AC3E}">
        <p14:creationId xmlns:p14="http://schemas.microsoft.com/office/powerpoint/2010/main" xmlns="" val="240207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ED9B23F-D1B5-482E-A0F8-202A880A09E5}"/>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Altra distinzione rilevante è tra le categorie dei potenziali beneficiari: </a:t>
            </a:r>
          </a:p>
          <a:p>
            <a:pPr marL="0" indent="0">
              <a:buNone/>
            </a:pPr>
            <a:r>
              <a:rPr lang="it-IT" sz="1800" dirty="0">
                <a:latin typeface="Times New Roman" panose="02020603050405020304" pitchFamily="18" charset="0"/>
                <a:cs typeface="Times New Roman" panose="02020603050405020304" pitchFamily="18" charset="0"/>
              </a:rPr>
              <a:t>a) di enti pubblici e società a partecipazione pubblica per le attività svolte a favore della popolazione del Comune; </a:t>
            </a:r>
          </a:p>
          <a:p>
            <a:pPr marL="0" indent="0">
              <a:buNone/>
            </a:pPr>
            <a:r>
              <a:rPr lang="it-IT" sz="1800" dirty="0">
                <a:latin typeface="Times New Roman" panose="02020603050405020304" pitchFamily="18" charset="0"/>
                <a:cs typeface="Times New Roman" panose="02020603050405020304" pitchFamily="18" charset="0"/>
              </a:rPr>
              <a:t>b) di comitati, fondazioni ed altre istituzioni di carattere privato, che svolgano in modo prevalente attività in favore della popolazione del Comune o iniziative di particolare interesse per la comunità locale, nonché associazioni che pur effettuando normalmente attività per i propri associati, svolgano attività che siano anch’esse di particolare interesse per la comunità locale; </a:t>
            </a:r>
          </a:p>
          <a:p>
            <a:pPr marL="0" indent="0">
              <a:buNone/>
            </a:pPr>
            <a:r>
              <a:rPr lang="it-IT" sz="1800" dirty="0">
                <a:latin typeface="Times New Roman" panose="02020603050405020304" pitchFamily="18" charset="0"/>
                <a:cs typeface="Times New Roman" panose="02020603050405020304" pitchFamily="18" charset="0"/>
              </a:rPr>
              <a:t>c) di persone fisiche nell’ambito dei settori di cui al precedente articolo 2, comma 1, ove previsto dai bandi predisposti dai singoli uffici comunali.</a:t>
            </a:r>
          </a:p>
        </p:txBody>
      </p:sp>
      <p:sp>
        <p:nvSpPr>
          <p:cNvPr id="3" name="Titolo 2">
            <a:extLst>
              <a:ext uri="{FF2B5EF4-FFF2-40B4-BE49-F238E27FC236}">
                <a16:creationId xmlns:a16="http://schemas.microsoft.com/office/drawing/2014/main" xmlns="" id="{1AB65014-BE73-4D8F-8834-6DFFB5A90348}"/>
              </a:ext>
            </a:extLst>
          </p:cNvPr>
          <p:cNvSpPr>
            <a:spLocks noGrp="1"/>
          </p:cNvSpPr>
          <p:nvPr>
            <p:ph type="title"/>
          </p:nvPr>
        </p:nvSpPr>
        <p:spPr>
          <a:xfrm>
            <a:off x="430213" y="260648"/>
            <a:ext cx="8256587" cy="666750"/>
          </a:xfrm>
        </p:spPr>
        <p:txBody>
          <a:bodyPr/>
          <a:lstStyle/>
          <a:p>
            <a:r>
              <a:rPr lang="it-IT" sz="2400" b="1" dirty="0">
                <a:latin typeface="Times New Roman" panose="02020603050405020304" pitchFamily="18" charset="0"/>
                <a:cs typeface="Times New Roman" panose="02020603050405020304" pitchFamily="18" charset="0"/>
              </a:rPr>
              <a:t>La mappatura di tutti i processi di concessione di contributi, sovvenzioni e vantaggi economici</a:t>
            </a:r>
          </a:p>
        </p:txBody>
      </p:sp>
    </p:spTree>
    <p:extLst>
      <p:ext uri="{BB962C8B-B14F-4D97-AF65-F5344CB8AC3E}">
        <p14:creationId xmlns:p14="http://schemas.microsoft.com/office/powerpoint/2010/main" xmlns="" val="276774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226E26A2-2144-45AE-B74E-093B33A53D06}"/>
              </a:ext>
            </a:extLst>
          </p:cNvPr>
          <p:cNvSpPr>
            <a:spLocks noGrp="1"/>
          </p:cNvSpPr>
          <p:nvPr>
            <p:ph sz="quarter" idx="1"/>
          </p:nvPr>
        </p:nvSpPr>
        <p:spPr/>
        <p:txBody>
          <a:bodyPr/>
          <a:lstStyle/>
          <a:p>
            <a:pPr marL="0" indent="0">
              <a:buNone/>
            </a:pPr>
            <a:r>
              <a:rPr lang="it-IT" sz="1800" dirty="0">
                <a:latin typeface="Times New Roman" panose="02020603050405020304" pitchFamily="18" charset="0"/>
                <a:cs typeface="Times New Roman" panose="02020603050405020304" pitchFamily="18" charset="0"/>
              </a:rPr>
              <a:t>Il regolamento per la concessione di contributi, sovvenzioni e vantaggi economici, previsto dall’art. 12 della legge 241/1990, deve essere modificato ed integrato alla luce delle disposizioni della legge 190/2012 e del </a:t>
            </a:r>
            <a:r>
              <a:rPr lang="it-IT" sz="1800" dirty="0" err="1">
                <a:latin typeface="Times New Roman" panose="02020603050405020304" pitchFamily="18" charset="0"/>
                <a:cs typeface="Times New Roman" panose="02020603050405020304" pitchFamily="18" charset="0"/>
              </a:rPr>
              <a:t>DLgs</a:t>
            </a:r>
            <a:r>
              <a:rPr lang="it-IT" sz="1800" dirty="0">
                <a:latin typeface="Times New Roman" panose="02020603050405020304" pitchFamily="18" charset="0"/>
                <a:cs typeface="Times New Roman" panose="02020603050405020304" pitchFamily="18" charset="0"/>
              </a:rPr>
              <a:t> 33/2013, nonché delle indicazioni derivanti dalla giurisprudenza del giudice amministrativo e di quello contabile.</a:t>
            </a:r>
          </a:p>
          <a:p>
            <a:pPr marL="0" indent="0">
              <a:buNone/>
            </a:pPr>
            <a:r>
              <a:rPr lang="it-IT" sz="1800" dirty="0">
                <a:latin typeface="Times New Roman" panose="02020603050405020304" pitchFamily="18" charset="0"/>
                <a:cs typeface="Times New Roman" panose="02020603050405020304" pitchFamily="18" charset="0"/>
              </a:rPr>
              <a:t>Il regolamento può articolarsi in alcune parti generali:</a:t>
            </a:r>
          </a:p>
          <a:p>
            <a:pPr>
              <a:buFontTx/>
              <a:buChar char="-"/>
            </a:pPr>
            <a:r>
              <a:rPr lang="it-IT" sz="1800" dirty="0">
                <a:latin typeface="Times New Roman" panose="02020603050405020304" pitchFamily="18" charset="0"/>
                <a:cs typeface="Times New Roman" panose="02020603050405020304" pitchFamily="18" charset="0"/>
              </a:rPr>
              <a:t>Disposizioni generali (oggetto, finalità, destinatari, tipologie di intervento)</a:t>
            </a:r>
          </a:p>
          <a:p>
            <a:pPr>
              <a:buFontTx/>
              <a:buChar char="-"/>
            </a:pPr>
            <a:r>
              <a:rPr lang="it-IT" sz="1800" dirty="0">
                <a:latin typeface="Times New Roman" panose="02020603050405020304" pitchFamily="18" charset="0"/>
                <a:cs typeface="Times New Roman" panose="02020603050405020304" pitchFamily="18" charset="0"/>
              </a:rPr>
              <a:t>Aree tematiche di intervento</a:t>
            </a:r>
          </a:p>
          <a:p>
            <a:pPr>
              <a:buFontTx/>
              <a:buChar char="-"/>
            </a:pPr>
            <a:r>
              <a:rPr lang="it-IT" sz="1800" dirty="0">
                <a:latin typeface="Times New Roman" panose="02020603050405020304" pitchFamily="18" charset="0"/>
                <a:cs typeface="Times New Roman" panose="02020603050405020304" pitchFamily="18" charset="0"/>
              </a:rPr>
              <a:t>Modalità degli interventi</a:t>
            </a:r>
          </a:p>
          <a:p>
            <a:pPr>
              <a:buFontTx/>
              <a:buChar char="-"/>
            </a:pPr>
            <a:r>
              <a:rPr lang="it-IT" sz="1800" dirty="0">
                <a:latin typeface="Times New Roman" panose="02020603050405020304" pitchFamily="18" charset="0"/>
                <a:cs typeface="Times New Roman" panose="02020603050405020304" pitchFamily="18" charset="0"/>
              </a:rPr>
              <a:t>Procedura per la presentazione delle domande e per la loro valutazione</a:t>
            </a:r>
          </a:p>
          <a:p>
            <a:pPr>
              <a:buFontTx/>
              <a:buChar char="-"/>
            </a:pPr>
            <a:r>
              <a:rPr lang="it-IT" sz="1800" dirty="0">
                <a:latin typeface="Times New Roman" panose="02020603050405020304" pitchFamily="18" charset="0"/>
                <a:cs typeface="Times New Roman" panose="02020603050405020304" pitchFamily="18" charset="0"/>
              </a:rPr>
              <a:t>Controllo sull’attività finanziata e decadenza dal beneficio</a:t>
            </a:r>
          </a:p>
          <a:p>
            <a:pPr marL="0" indent="0">
              <a:buNone/>
            </a:pPr>
            <a:r>
              <a:rPr lang="it-IT" sz="1800" dirty="0">
                <a:latin typeface="Times New Roman" panose="02020603050405020304" pitchFamily="18" charset="0"/>
                <a:cs typeface="Times New Roman" panose="02020603050405020304" pitchFamily="18" charset="0"/>
              </a:rPr>
              <a:t>cui può aggiungersi una parte destinata alla disciplina eventuale di un registro delle Associazioni che perseguono le attività ritenute meritevoli senza scopo di lucro.</a:t>
            </a:r>
          </a:p>
          <a:p>
            <a:pPr marL="0" indent="0">
              <a:buNone/>
            </a:pPr>
            <a:r>
              <a:rPr lang="it-IT" sz="1800" dirty="0">
                <a:latin typeface="Times New Roman" panose="02020603050405020304" pitchFamily="18" charset="0"/>
                <a:cs typeface="Times New Roman" panose="02020603050405020304" pitchFamily="18" charset="0"/>
              </a:rPr>
              <a:t>Nel regolamento deve essere prevista espressamente l’esclusione di responsabilità dell’Ente sia nei confronti dei creditori del soggetto che ha richiesto il beneficio, sia nei confronti dei partecipanti alla manifestazione/attività/evento.</a:t>
            </a:r>
          </a:p>
        </p:txBody>
      </p:sp>
      <p:sp>
        <p:nvSpPr>
          <p:cNvPr id="3" name="Titolo 2">
            <a:extLst>
              <a:ext uri="{FF2B5EF4-FFF2-40B4-BE49-F238E27FC236}">
                <a16:creationId xmlns:a16="http://schemas.microsoft.com/office/drawing/2014/main" xmlns="" id="{275AF6AE-5F74-4BF5-BBEA-6126637FB761}"/>
              </a:ext>
            </a:extLst>
          </p:cNvPr>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Il regolamento per la concessione di contributi, sovvenzioni e vantaggi economici</a:t>
            </a:r>
          </a:p>
        </p:txBody>
      </p:sp>
    </p:spTree>
    <p:extLst>
      <p:ext uri="{BB962C8B-B14F-4D97-AF65-F5344CB8AC3E}">
        <p14:creationId xmlns:p14="http://schemas.microsoft.com/office/powerpoint/2010/main" xmlns="" val="1222712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8682</TotalTime>
  <Words>2772</Words>
  <Application>Microsoft Office PowerPoint</Application>
  <PresentationFormat>Presentazione su schermo (4:3)</PresentationFormat>
  <Paragraphs>165</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Modello slide Anutel per Office 2010 o successivi</vt:lpstr>
      <vt:lpstr>Diapositiva 1</vt:lpstr>
      <vt:lpstr>Diapositiva 2</vt:lpstr>
      <vt:lpstr>L’art. 1 comma 16 della legge 190/2012</vt:lpstr>
      <vt:lpstr>L’art. 1 comma 17 della legge 190/2012</vt:lpstr>
      <vt:lpstr>L’art. 26 del DLgs 33/2013</vt:lpstr>
      <vt:lpstr>La concessione di contributi e sovvenzioni</vt:lpstr>
      <vt:lpstr>La mappatura di tutti i processi di concessione di contributi, sovvenzioni e vantaggi economici</vt:lpstr>
      <vt:lpstr>La mappatura di tutti i processi di concessione di contributi, sovvenzioni e vantaggi economici</vt:lpstr>
      <vt:lpstr>Il regolamento per la concessione di contributi, sovvenzioni e vantaggi economici</vt:lpstr>
      <vt:lpstr>Le aree tematiche di intervento</vt:lpstr>
      <vt:lpstr>L’area tematica relativa ai tributi e canoni comunali</vt:lpstr>
      <vt:lpstr>Le modalità degli interventi</vt:lpstr>
      <vt:lpstr>Il registro delle Associazioni</vt:lpstr>
      <vt:lpstr>Il regolamento per la concessione di sussidi al personale</vt:lpstr>
      <vt:lpstr>Il regolamento per la concessione di sussidi al personale</vt:lpstr>
      <vt:lpstr>La concessione di finanziamenti a valere su Fondi comunitari</vt:lpstr>
      <vt:lpstr>La procedura per la concessione di contributi e sovvenzioni</vt:lpstr>
      <vt:lpstr>La Commissione di valutazione delle domande</vt:lpstr>
      <vt:lpstr>Il controllo sull’utilizzazione del beneficio</vt:lpstr>
      <vt:lpstr>I possibili eventi rischiosi</vt:lpstr>
      <vt:lpstr>Le possibili misure</vt:lpstr>
      <vt:lpstr>Le possibili misure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Stefania Guidarini</cp:lastModifiedBy>
  <cp:revision>107</cp:revision>
  <cp:lastPrinted>2020-06-23T07:13:13Z</cp:lastPrinted>
  <dcterms:created xsi:type="dcterms:W3CDTF">2019-11-12T10:51:11Z</dcterms:created>
  <dcterms:modified xsi:type="dcterms:W3CDTF">2020-07-20T10:42:44Z</dcterms:modified>
</cp:coreProperties>
</file>