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69E3C-4585-4532-B97C-58D63D047472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ACFF9-51A6-478E-BB57-229160B2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0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E40230"/>
          </a:solidFill>
          <a:ln>
            <a:solidFill>
              <a:srgbClr val="E40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E40230"/>
          </a:solidFill>
          <a:ln>
            <a:solidFill>
              <a:srgbClr val="E40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63" y="158749"/>
            <a:ext cx="28575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Innovazione di processo nella Pubblica Amministrazione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Attraverso una buona riorganizzazione dei processi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593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Contesto e Obiettivi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it-IT" dirty="0" smtClean="0"/>
              <a:t>Alveo normativo</a:t>
            </a:r>
          </a:p>
          <a:p>
            <a:pPr marL="0" indent="0">
              <a:buNone/>
            </a:pPr>
            <a:r>
              <a:rPr lang="it-IT" sz="1800" dirty="0"/>
              <a:t>Legge 135/2012 ed in particolare degli artt. 19 e 20 [L135/2012].</a:t>
            </a:r>
          </a:p>
          <a:p>
            <a:pPr marL="0" indent="0">
              <a:buNone/>
            </a:pPr>
            <a:r>
              <a:rPr lang="it-IT" sz="1600" dirty="0"/>
              <a:t>Di questi due articoli di legge, il primo (modificando l’art. 14 della L122/2010) dispone l’obbligatorietà di conferimento in gestione associata di un certo numero di servizi comunali (es. gestione finanziaria, trasporto, urbanistica ed edilizia scolastica, protezione civile, servizi sociali, polizia municipale, cioè tutti i servizi tranne l’anagrafe) per tutti i Comuni fino ai 5.000 </a:t>
            </a:r>
            <a:r>
              <a:rPr lang="it-IT" sz="1600" dirty="0" smtClean="0"/>
              <a:t>abitanti</a:t>
            </a:r>
          </a:p>
          <a:p>
            <a:pPr marL="0" indent="0">
              <a:buNone/>
            </a:pPr>
            <a:endParaRPr lang="it-IT" sz="1800" dirty="0" smtClean="0"/>
          </a:p>
          <a:p>
            <a:pPr>
              <a:buClrTx/>
            </a:pPr>
            <a:r>
              <a:rPr lang="it-IT" dirty="0" smtClean="0"/>
              <a:t>Obiettivo sintetico</a:t>
            </a:r>
          </a:p>
          <a:p>
            <a:pPr marL="0" indent="0">
              <a:buNone/>
            </a:pPr>
            <a:r>
              <a:rPr lang="it-IT" sz="1600" dirty="0"/>
              <a:t>Questo si traduce nella necessità di unificare i sistemi informativi dei diversi comuni, per fare si che indipendentemente dal comune nel quale ci si trova fisicamente si possa accedere a tutte le informazioni necessarie per prendere la decisione.</a:t>
            </a:r>
            <a:endParaRPr lang="it-IT" sz="1600" dirty="0" smtClean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Contesto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553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Contesto e 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Il cambiamento è possibile grazie a: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Nuova legge = </a:t>
            </a:r>
            <a:r>
              <a:rPr lang="it-IT" b="1" dirty="0" smtClean="0"/>
              <a:t>Innovazione </a:t>
            </a:r>
            <a:r>
              <a:rPr lang="it-IT" b="1" dirty="0"/>
              <a:t>di riforma </a:t>
            </a:r>
            <a:endParaRPr lang="it-IT" b="1" dirty="0" smtClean="0"/>
          </a:p>
          <a:p>
            <a:pPr lvl="1"/>
            <a:r>
              <a:rPr lang="it-IT" dirty="0" smtClean="0"/>
              <a:t>Il citato art</a:t>
            </a:r>
            <a:r>
              <a:rPr lang="it-IT" dirty="0"/>
              <a:t>. 19 del DL 95/2012 convertito in legge con la [L135/2012</a:t>
            </a:r>
            <a:r>
              <a:rPr lang="it-IT" dirty="0" smtClean="0"/>
              <a:t>]</a:t>
            </a:r>
          </a:p>
          <a:p>
            <a:pPr lvl="1"/>
            <a:r>
              <a:rPr lang="it-IT" dirty="0" err="1" smtClean="0"/>
              <a:t>DLgs</a:t>
            </a:r>
            <a:r>
              <a:rPr lang="it-IT" dirty="0" smtClean="0"/>
              <a:t> </a:t>
            </a:r>
            <a:r>
              <a:rPr lang="it-IT" dirty="0"/>
              <a:t>82/2005 artt.12-15 </a:t>
            </a:r>
            <a:r>
              <a:rPr lang="it-IT" dirty="0" smtClean="0"/>
              <a:t>che </a:t>
            </a:r>
            <a:r>
              <a:rPr lang="it-IT" dirty="0" err="1" smtClean="0"/>
              <a:t>preveede</a:t>
            </a:r>
            <a:r>
              <a:rPr lang="it-IT" dirty="0" smtClean="0"/>
              <a:t> l’efficienza </a:t>
            </a:r>
            <a:r>
              <a:rPr lang="it-IT" dirty="0"/>
              <a:t>del funzionamento amministrativo da raggiungere per il tramite delle </a:t>
            </a:r>
            <a:r>
              <a:rPr lang="it-IT" dirty="0" smtClean="0"/>
              <a:t>ICT</a:t>
            </a:r>
          </a:p>
          <a:p>
            <a:r>
              <a:rPr lang="it-IT" dirty="0" smtClean="0"/>
              <a:t>Nuova domanda = </a:t>
            </a:r>
            <a:r>
              <a:rPr lang="it-IT" b="1" dirty="0" smtClean="0"/>
              <a:t>Innovazione di servizio</a:t>
            </a:r>
          </a:p>
          <a:p>
            <a:pPr lvl="1"/>
            <a:r>
              <a:rPr lang="it-IT" dirty="0" smtClean="0"/>
              <a:t>Tenere aperti gli sportelli ai cittadini tutti i giorni</a:t>
            </a:r>
            <a:endParaRPr lang="it-IT" dirty="0"/>
          </a:p>
          <a:p>
            <a:r>
              <a:rPr lang="it-IT" dirty="0" smtClean="0"/>
              <a:t>Nuova tecnologia = </a:t>
            </a:r>
            <a:r>
              <a:rPr lang="it-IT" b="1" dirty="0" smtClean="0"/>
              <a:t>Innovazione tecnologica</a:t>
            </a:r>
          </a:p>
          <a:p>
            <a:pPr lvl="1"/>
            <a:r>
              <a:rPr lang="it-IT" dirty="0" smtClean="0"/>
              <a:t>Disponibilità di banda </a:t>
            </a:r>
            <a:r>
              <a:rPr lang="it-IT" dirty="0" err="1" smtClean="0"/>
              <a:t>ultralarga</a:t>
            </a:r>
            <a:r>
              <a:rPr lang="it-IT" dirty="0" smtClean="0"/>
              <a:t> nei comuni per fare una WAN</a:t>
            </a:r>
          </a:p>
          <a:p>
            <a:pPr lvl="1"/>
            <a:r>
              <a:rPr lang="it-IT" dirty="0" smtClean="0"/>
              <a:t>Disponibilità di gestionali erogati in modalità ASP/</a:t>
            </a:r>
            <a:r>
              <a:rPr lang="it-IT" dirty="0" err="1" smtClean="0"/>
              <a:t>cloud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Opportunità al cambiamento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464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Contesto e 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Cosa ci può ostacolare nel raggiungere i nostri obiettivi: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Vincoli facilmente rimuovibili</a:t>
            </a:r>
          </a:p>
          <a:p>
            <a:pPr lvl="1"/>
            <a:r>
              <a:rPr lang="it-IT" dirty="0" smtClean="0"/>
              <a:t>Regolamenti comunali differenti dei diversi comuni per lo svolgimento delle medesime funzioni</a:t>
            </a:r>
          </a:p>
          <a:p>
            <a:r>
              <a:rPr lang="it-IT" dirty="0" smtClean="0"/>
              <a:t>Vincoli già rimossi, ma rimasti nella prassi operativa</a:t>
            </a:r>
          </a:p>
          <a:p>
            <a:pPr lvl="1"/>
            <a:r>
              <a:rPr lang="it-IT" dirty="0" smtClean="0"/>
              <a:t>Regolamenti comunali già uniformati ma il personale non li ha ancora adottati (serve pertanto pianificare nuova formazione)</a:t>
            </a:r>
          </a:p>
          <a:p>
            <a:r>
              <a:rPr lang="it-IT" dirty="0" smtClean="0"/>
              <a:t>Vincoli NON rimuovibili</a:t>
            </a:r>
          </a:p>
          <a:p>
            <a:pPr lvl="1"/>
            <a:r>
              <a:rPr lang="it-IT" dirty="0" smtClean="0"/>
              <a:t>Tempistiche di attivazione di servizi unificati dettate per legge e potenzialmente non compatibili con i tempi di progetto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Vincoli al cambiamento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713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Contesto e 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Spendere meno per i sistemi informativi (aumentare l’efficienza e l’efficacia del servizio)</a:t>
            </a:r>
          </a:p>
          <a:p>
            <a:pPr lvl="0"/>
            <a:r>
              <a:rPr lang="it-IT" dirty="0"/>
              <a:t>Migliorare i servizi al cittadino tramite l’uso delle tecnologie dell’informazione</a:t>
            </a:r>
          </a:p>
          <a:p>
            <a:pPr lvl="0"/>
            <a:r>
              <a:rPr lang="it-IT" dirty="0"/>
              <a:t>Uniformare i servizi tra i diversi comuni tramite l’impiego dei medesimi applicativi gestionali verticali</a:t>
            </a:r>
          </a:p>
          <a:p>
            <a:pPr lvl="0"/>
            <a:r>
              <a:rPr lang="it-IT" dirty="0"/>
              <a:t>E di conseguenza, creare i presupposti per una eventuale fusione tra i Comuni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Sintesi degli obiettivi strategici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910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AS-IS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4294967295"/>
          </p:nvPr>
        </p:nvSpPr>
        <p:spPr>
          <a:xfrm>
            <a:off x="0" y="3494088"/>
            <a:ext cx="2835275" cy="2322512"/>
          </a:xfrm>
        </p:spPr>
        <p:txBody>
          <a:bodyPr/>
          <a:lstStyle/>
          <a:p>
            <a:pPr>
              <a:buClrTx/>
            </a:pPr>
            <a:r>
              <a:rPr lang="it-IT" dirty="0" smtClean="0">
                <a:solidFill>
                  <a:schemeClr val="bg1"/>
                </a:solidFill>
              </a:rPr>
              <a:t>Attuale organizzazione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r="15681"/>
          <a:stretch/>
        </p:blipFill>
        <p:spPr>
          <a:xfrm>
            <a:off x="3545218" y="4267813"/>
            <a:ext cx="7195669" cy="1940219"/>
          </a:xfrm>
          <a:prstGeom prst="rect">
            <a:avLst/>
          </a:prstGeom>
        </p:spPr>
      </p:pic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26996" r="13805" b="2599"/>
          <a:stretch>
            <a:fillRect/>
          </a:stretch>
        </p:blipFill>
        <p:spPr bwMode="auto">
          <a:xfrm>
            <a:off x="3545218" y="763428"/>
            <a:ext cx="5633250" cy="307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33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AS-IS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4294967295"/>
          </p:nvPr>
        </p:nvSpPr>
        <p:spPr>
          <a:xfrm>
            <a:off x="0" y="3494088"/>
            <a:ext cx="2835275" cy="2322512"/>
          </a:xfrm>
        </p:spPr>
        <p:txBody>
          <a:bodyPr/>
          <a:lstStyle/>
          <a:p>
            <a:pPr>
              <a:buClrTx/>
            </a:pPr>
            <a:r>
              <a:rPr lang="it-IT" dirty="0" smtClean="0">
                <a:solidFill>
                  <a:schemeClr val="bg1"/>
                </a:solidFill>
              </a:rPr>
              <a:t>Dotazioni e flussi esistenti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218" y="3123682"/>
            <a:ext cx="8533876" cy="146967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218" y="4814506"/>
            <a:ext cx="8533876" cy="146967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218" y="1249674"/>
            <a:ext cx="8533876" cy="14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4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TO-BE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Nuova organizzazione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" b="6400"/>
          <a:stretch>
            <a:fillRect/>
          </a:stretch>
        </p:blipFill>
        <p:spPr bwMode="auto">
          <a:xfrm>
            <a:off x="3867912" y="1443990"/>
            <a:ext cx="60388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29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TO-BE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Ufficio </a:t>
            </a:r>
            <a:r>
              <a:rPr lang="it-IT" dirty="0"/>
              <a:t>Segreteria e sede legale ed amministrativa</a:t>
            </a:r>
          </a:p>
          <a:p>
            <a:pPr marL="0" indent="0">
              <a:buNone/>
            </a:pPr>
            <a:r>
              <a:rPr lang="it-IT" sz="1600" dirty="0"/>
              <a:t>Le 10 persone presumibilmente impiegate nell’area organizzativa omogenea  “Programmazione, segreteria e protocollo” svolgeranno ruoli amministrativi, anche per altri settori. Avranno quindi accesso agli applicativi verticali di protocollo e gestione documentale, anagrafe dei cittadini ed elettorato, e degli applicativi verticali degli altri settori.</a:t>
            </a:r>
          </a:p>
          <a:p>
            <a:pPr marL="0" indent="0">
              <a:buNone/>
            </a:pPr>
            <a:r>
              <a:rPr lang="it-IT" sz="1600" dirty="0" smtClean="0"/>
              <a:t>Il </a:t>
            </a:r>
            <a:r>
              <a:rPr lang="it-IT" sz="1600" dirty="0"/>
              <a:t>personale impiegato al servizio anagrafe, svolgerà anche servizio di relazione con il pubblico (URP) e che fungeranno da referenti verso i cittadini tramite sportello fisico e canali internet (e-mail e siti web dell’unione).</a:t>
            </a:r>
          </a:p>
          <a:p>
            <a:pPr marL="0" indent="0">
              <a:buNone/>
            </a:pPr>
            <a:r>
              <a:rPr lang="it-IT" sz="1600" dirty="0" smtClean="0"/>
              <a:t>La </a:t>
            </a:r>
            <a:r>
              <a:rPr lang="it-IT" sz="1600" dirty="0"/>
              <a:t>sede di questa area sarà presso il Comune di Villa Poma anche se per un transitorio resteranno attive anche le segreterie dei vari Comuni che andando però a scemare con il tempo. L’Ufficio centrale sarà dotato inizialmente di tre/quattro dipendenti in attesa di raggiungere il pieno organico.</a:t>
            </a:r>
          </a:p>
          <a:p>
            <a:pPr marL="0" indent="0">
              <a:buNone/>
            </a:pPr>
            <a:r>
              <a:rPr lang="it-IT" sz="1600" dirty="0"/>
              <a:t>Inoltre, sempre in questa area sarà istituito il servizio sistemi informativi associato (SIA o centro elaborazione dati) oggetto di questa analisi</a:t>
            </a:r>
            <a:r>
              <a:rPr lang="it-IT" sz="1600" dirty="0" smtClean="0"/>
              <a:t>.</a:t>
            </a:r>
            <a:endParaRPr lang="it-IT" sz="1600" dirty="0"/>
          </a:p>
          <a:p>
            <a:r>
              <a:rPr lang="it-IT" dirty="0" smtClean="0"/>
              <a:t>Ufficio </a:t>
            </a:r>
            <a:r>
              <a:rPr lang="it-IT" dirty="0"/>
              <a:t>Ragioneria e Tributi</a:t>
            </a:r>
          </a:p>
          <a:p>
            <a:pPr marL="0" indent="0">
              <a:buNone/>
            </a:pPr>
            <a:r>
              <a:rPr lang="it-IT" sz="1600" dirty="0"/>
              <a:t>Le 4 persone presumibilmente impiegate nella direzione “Bilancio e ragioneria” avranno la responsabilità del bilancio, della ragioneria e dei contratti e della gestione del personale dell’ente, e dovranno avere accesso all’applicativo per la contabilità generale. Il servizio personale potrà avere a disposizione un applicativo gestionale per il tracciamento delle presenze ma presumibilmente si avvarrà di un servizio esterno per la gestione delle buste paga.</a:t>
            </a:r>
          </a:p>
          <a:p>
            <a:pPr marL="0" indent="0">
              <a:buNone/>
            </a:pPr>
            <a:r>
              <a:rPr lang="it-IT" sz="1600" dirty="0" smtClean="0"/>
              <a:t>Le </a:t>
            </a:r>
            <a:r>
              <a:rPr lang="it-IT" sz="1600" dirty="0"/>
              <a:t>3 persone presumibilmente impiegate nell’Area “Tributi” avranno la responsabilità delle entrate attraverso la gestione delle tasse locali, delle riscossioni e del controllo dell’evasione fiscale. Per fare ciò avranno responsabilità dell’applicativo verticale dei tributi, e dovranno avere accesso sia all’applicativo per la contabilità generale che (soprattutto) all’applicativo dell’anagrafe dei cittadini. Sarà quindi opportuno che questi tre applicativi (bilancio, tributi e anagrafe) appartengano alla medesima suite gestionale. </a:t>
            </a:r>
          </a:p>
          <a:p>
            <a:pPr marL="0" indent="0">
              <a:buNone/>
            </a:pPr>
            <a:r>
              <a:rPr lang="it-IT" sz="1600" dirty="0" smtClean="0"/>
              <a:t>Queste </a:t>
            </a:r>
            <a:r>
              <a:rPr lang="it-IT" sz="1600" dirty="0"/>
              <a:t>due direzioni insieme, formeranno l’area organizzativa omogenea “Ragioneria e Tributi”.</a:t>
            </a:r>
          </a:p>
          <a:p>
            <a:pPr marL="0" indent="0">
              <a:buNone/>
            </a:pPr>
            <a:r>
              <a:rPr lang="it-IT" sz="1600" dirty="0"/>
              <a:t>La sede dell’area “Ragioneria e Tributi” sarà presso il Comune di Revere anche se sarà necessario creare sportelli ai cittadini a rotazione in ogni comune dell’Unione (è quindi richiesta una grande flessibilità ai sistemi informativi sottostanti</a:t>
            </a:r>
            <a:r>
              <a:rPr lang="it-IT" sz="1600" dirty="0" smtClean="0"/>
              <a:t>).</a:t>
            </a:r>
          </a:p>
          <a:p>
            <a:pPr marL="0" indent="0">
              <a:buNone/>
            </a:pPr>
            <a:r>
              <a:rPr lang="it-IT" dirty="0" smtClean="0"/>
              <a:t>…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Nuovi flussi di lavoro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1932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TO-BE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4294967295"/>
          </p:nvPr>
        </p:nvSpPr>
        <p:spPr>
          <a:xfrm>
            <a:off x="0" y="3494088"/>
            <a:ext cx="2835275" cy="2322512"/>
          </a:xfrm>
        </p:spPr>
        <p:txBody>
          <a:bodyPr/>
          <a:lstStyle/>
          <a:p>
            <a:pPr>
              <a:buClrTx/>
            </a:pPr>
            <a:r>
              <a:rPr lang="it-IT" dirty="0" smtClean="0">
                <a:solidFill>
                  <a:schemeClr val="bg1"/>
                </a:solidFill>
              </a:rPr>
              <a:t>Differenze da colmare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723" y="943647"/>
            <a:ext cx="8169703" cy="29294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723" y="3873109"/>
            <a:ext cx="8142937" cy="10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Change</a:t>
            </a:r>
            <a:r>
              <a:rPr lang="it-IT" dirty="0" smtClean="0"/>
              <a:t> Management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396836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it-IT" dirty="0" smtClean="0"/>
              <a:t>COSTI</a:t>
            </a:r>
          </a:p>
          <a:p>
            <a:pPr lvl="0"/>
            <a:r>
              <a:rPr lang="it-IT" dirty="0" smtClean="0"/>
              <a:t>Postazione </a:t>
            </a:r>
            <a:r>
              <a:rPr lang="it-IT" dirty="0"/>
              <a:t>di lavoro</a:t>
            </a:r>
          </a:p>
          <a:p>
            <a:pPr lvl="1"/>
            <a:r>
              <a:rPr lang="it-IT" dirty="0"/>
              <a:t>€10.000 una tantum per 42 adeguamenti a Windows 10 (da valutare se spendere €20.000 ed acquistare direttamente macchine nuove)</a:t>
            </a:r>
          </a:p>
          <a:p>
            <a:pPr lvl="1"/>
            <a:r>
              <a:rPr lang="it-IT" dirty="0"/>
              <a:t>€2.000 / anno per la creazione e manutenzione dell’immagine standard dei computer</a:t>
            </a:r>
          </a:p>
          <a:p>
            <a:pPr lvl="0"/>
            <a:r>
              <a:rPr lang="it-IT" dirty="0"/>
              <a:t>Applicativi Internet</a:t>
            </a:r>
          </a:p>
          <a:p>
            <a:pPr lvl="1"/>
            <a:r>
              <a:rPr lang="it-IT" dirty="0"/>
              <a:t>€5.000 / anno per MS Office 365</a:t>
            </a:r>
          </a:p>
          <a:p>
            <a:pPr lvl="0"/>
            <a:r>
              <a:rPr lang="it-IT" dirty="0"/>
              <a:t>Applicativi gestionali</a:t>
            </a:r>
          </a:p>
          <a:p>
            <a:pPr lvl="1"/>
            <a:r>
              <a:rPr lang="it-IT" dirty="0"/>
              <a:t>€20.000 una tantum per la migrazione dei dati dei gestionali attuali verso i vincitori delle quattro gare</a:t>
            </a:r>
          </a:p>
          <a:p>
            <a:pPr lvl="0"/>
            <a:r>
              <a:rPr lang="it-IT" dirty="0"/>
              <a:t>Server, file </a:t>
            </a:r>
            <a:r>
              <a:rPr lang="it-IT" dirty="0" err="1"/>
              <a:t>printer</a:t>
            </a:r>
            <a:r>
              <a:rPr lang="it-IT" dirty="0"/>
              <a:t> </a:t>
            </a:r>
            <a:r>
              <a:rPr lang="it-IT" dirty="0" err="1"/>
              <a:t>sharing</a:t>
            </a:r>
            <a:endParaRPr lang="it-IT" dirty="0"/>
          </a:p>
          <a:p>
            <a:pPr lvl="1"/>
            <a:r>
              <a:rPr lang="it-IT" dirty="0"/>
              <a:t>€2.500 una tantum per la configurazione delle </a:t>
            </a:r>
            <a:r>
              <a:rPr lang="it-IT" dirty="0" err="1"/>
              <a:t>active</a:t>
            </a:r>
            <a:r>
              <a:rPr lang="it-IT" dirty="0"/>
              <a:t> </a:t>
            </a:r>
            <a:r>
              <a:rPr lang="it-IT" dirty="0" err="1"/>
              <a:t>directories</a:t>
            </a:r>
            <a:endParaRPr lang="it-IT" dirty="0"/>
          </a:p>
          <a:p>
            <a:pPr lvl="0"/>
            <a:r>
              <a:rPr lang="it-IT" dirty="0"/>
              <a:t>Servizio di Help Desk</a:t>
            </a:r>
          </a:p>
          <a:p>
            <a:pPr lvl="1"/>
            <a:r>
              <a:rPr lang="it-IT" dirty="0"/>
              <a:t>€1.000 / anno per la teleassistenza e gestione del </a:t>
            </a:r>
            <a:r>
              <a:rPr lang="it-IT" dirty="0" err="1"/>
              <a:t>ticketing</a:t>
            </a:r>
            <a:endParaRPr lang="it-IT" dirty="0"/>
          </a:p>
          <a:p>
            <a:pPr lvl="0"/>
            <a:r>
              <a:rPr lang="it-IT" dirty="0"/>
              <a:t>Rete virtuale privata</a:t>
            </a:r>
          </a:p>
          <a:p>
            <a:pPr lvl="1"/>
            <a:r>
              <a:rPr lang="it-IT" dirty="0"/>
              <a:t>€20.000 / anno per l’acquisizione di due HDSL e riconversione delle ADSL </a:t>
            </a:r>
            <a:r>
              <a:rPr lang="it-IT" dirty="0" smtClean="0"/>
              <a:t>esistenti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34725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dirty="0" smtClean="0"/>
              <a:t>BENEFICI</a:t>
            </a:r>
          </a:p>
          <a:p>
            <a:pPr lvl="0"/>
            <a:r>
              <a:rPr lang="it-IT" dirty="0"/>
              <a:t>Postazioni di lavoro</a:t>
            </a:r>
          </a:p>
          <a:p>
            <a:pPr lvl="1"/>
            <a:r>
              <a:rPr lang="it-IT" dirty="0"/>
              <a:t>Nessun risparmio diretto ipotizzato</a:t>
            </a:r>
          </a:p>
          <a:p>
            <a:pPr lvl="0"/>
            <a:r>
              <a:rPr lang="it-IT" dirty="0"/>
              <a:t>Applicativi internet</a:t>
            </a:r>
          </a:p>
          <a:p>
            <a:pPr lvl="1"/>
            <a:r>
              <a:rPr lang="it-IT" dirty="0"/>
              <a:t>-15% / anno sulla gestione dei siti internet</a:t>
            </a:r>
          </a:p>
          <a:p>
            <a:pPr lvl="0"/>
            <a:r>
              <a:rPr lang="it-IT" dirty="0"/>
              <a:t>Applicativi gestionali</a:t>
            </a:r>
          </a:p>
          <a:p>
            <a:pPr lvl="1"/>
            <a:r>
              <a:rPr lang="it-IT" dirty="0"/>
              <a:t>-30% / anno per minori canoni di manutenzione</a:t>
            </a:r>
          </a:p>
          <a:p>
            <a:pPr lvl="0"/>
            <a:r>
              <a:rPr lang="it-IT" dirty="0"/>
              <a:t>Server, file </a:t>
            </a:r>
            <a:r>
              <a:rPr lang="it-IT" dirty="0" err="1"/>
              <a:t>printer</a:t>
            </a:r>
            <a:r>
              <a:rPr lang="it-IT" dirty="0"/>
              <a:t> </a:t>
            </a:r>
            <a:r>
              <a:rPr lang="it-IT" dirty="0" err="1"/>
              <a:t>sharing</a:t>
            </a:r>
            <a:endParaRPr lang="it-IT" dirty="0"/>
          </a:p>
          <a:p>
            <a:pPr lvl="1"/>
            <a:r>
              <a:rPr lang="it-IT" dirty="0"/>
              <a:t>-20% / anno di riduzione dei noli delle stampanti</a:t>
            </a:r>
          </a:p>
          <a:p>
            <a:pPr lvl="1"/>
            <a:r>
              <a:rPr lang="it-IT" dirty="0"/>
              <a:t>-20% / anno di riduzione dei servizi di assistenza alla gestione server, backup e </a:t>
            </a:r>
            <a:r>
              <a:rPr lang="it-IT" dirty="0" err="1"/>
              <a:t>disaster</a:t>
            </a:r>
            <a:r>
              <a:rPr lang="it-IT" dirty="0"/>
              <a:t> </a:t>
            </a:r>
            <a:r>
              <a:rPr lang="it-IT" dirty="0" err="1"/>
              <a:t>recovery</a:t>
            </a:r>
            <a:endParaRPr lang="it-IT" dirty="0"/>
          </a:p>
          <a:p>
            <a:pPr lvl="0"/>
            <a:r>
              <a:rPr lang="it-IT" dirty="0"/>
              <a:t>Servizio di Help Desk</a:t>
            </a:r>
          </a:p>
          <a:p>
            <a:pPr lvl="1"/>
            <a:r>
              <a:rPr lang="it-IT" dirty="0"/>
              <a:t>Nessun risparmio diretto ipotizzato</a:t>
            </a:r>
          </a:p>
          <a:p>
            <a:pPr lvl="0"/>
            <a:r>
              <a:rPr lang="it-IT" dirty="0"/>
              <a:t>Rete virtuale privata</a:t>
            </a:r>
          </a:p>
          <a:p>
            <a:pPr lvl="1"/>
            <a:r>
              <a:rPr lang="it-IT" dirty="0"/>
              <a:t>-5% / anno per dismissione degli ombrelli </a:t>
            </a:r>
            <a:r>
              <a:rPr lang="it-IT" dirty="0" err="1"/>
              <a:t>hiperlan</a:t>
            </a:r>
            <a:r>
              <a:rPr lang="it-IT" dirty="0"/>
              <a:t> non utilizzati e razionalizzazione delle linee telefoniche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52" y="4433386"/>
            <a:ext cx="4610593" cy="21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3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Un po’ di “storia della innovazione”</a:t>
            </a:r>
          </a:p>
          <a:p>
            <a:pPr lvl="1"/>
            <a:r>
              <a:rPr lang="it-IT" dirty="0"/>
              <a:t>Il ruolo delle tecnologie informatiche</a:t>
            </a:r>
          </a:p>
          <a:p>
            <a:pPr lvl="1"/>
            <a:r>
              <a:rPr lang="it-IT" dirty="0"/>
              <a:t>La metodologia per il BPR</a:t>
            </a:r>
          </a:p>
          <a:p>
            <a:pPr lvl="1"/>
            <a:r>
              <a:rPr lang="it-IT" dirty="0"/>
              <a:t>Come si declina il BPR nella PA</a:t>
            </a:r>
          </a:p>
          <a:p>
            <a:r>
              <a:rPr lang="it-IT" sz="2400" dirty="0" smtClean="0"/>
              <a:t>Esempio di BPR in una Unione di Comuni</a:t>
            </a:r>
          </a:p>
          <a:p>
            <a:pPr lvl="1"/>
            <a:r>
              <a:rPr lang="it-IT" dirty="0" smtClean="0"/>
              <a:t>Contesto ed obiettivi</a:t>
            </a:r>
          </a:p>
          <a:p>
            <a:pPr lvl="1"/>
            <a:r>
              <a:rPr lang="it-IT" dirty="0" smtClean="0"/>
              <a:t>Analisi AS-IS</a:t>
            </a:r>
          </a:p>
          <a:p>
            <a:pPr lvl="1"/>
            <a:r>
              <a:rPr lang="it-IT" dirty="0" smtClean="0"/>
              <a:t>Analisi TO-BE</a:t>
            </a:r>
          </a:p>
          <a:p>
            <a:pPr lvl="1"/>
            <a:r>
              <a:rPr lang="it-IT" dirty="0" err="1" smtClean="0"/>
              <a:t>Change</a:t>
            </a:r>
            <a:r>
              <a:rPr lang="it-IT" dirty="0" smtClean="0"/>
              <a:t> Management</a:t>
            </a:r>
            <a:endParaRPr lang="it-IT" dirty="0"/>
          </a:p>
          <a:p>
            <a:r>
              <a:rPr lang="it-IT" sz="2400" dirty="0" smtClean="0"/>
              <a:t>Conclusioni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8072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Change</a:t>
            </a:r>
            <a:r>
              <a:rPr lang="it-IT" dirty="0" smtClean="0"/>
              <a:t> Management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062" y="1123837"/>
            <a:ext cx="8533876" cy="452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22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Un po’ di “storia della innovazione”</a:t>
            </a:r>
          </a:p>
          <a:p>
            <a:pPr lvl="1"/>
            <a:r>
              <a:rPr lang="it-IT" dirty="0" smtClean="0"/>
              <a:t>Il ruolo delle tecnologie informatiche</a:t>
            </a:r>
          </a:p>
          <a:p>
            <a:pPr lvl="1"/>
            <a:r>
              <a:rPr lang="it-IT" dirty="0" smtClean="0"/>
              <a:t>La metodologia per il BPR</a:t>
            </a:r>
          </a:p>
          <a:p>
            <a:pPr lvl="1"/>
            <a:r>
              <a:rPr lang="it-IT" dirty="0" smtClean="0"/>
              <a:t>Come si declina il BPR nella PA</a:t>
            </a:r>
          </a:p>
          <a:p>
            <a:r>
              <a:rPr lang="it-IT" sz="2400" dirty="0" smtClean="0"/>
              <a:t>Esempio </a:t>
            </a:r>
            <a:r>
              <a:rPr lang="it-IT" sz="2400" dirty="0"/>
              <a:t>di BPR in una Unione di Comuni</a:t>
            </a:r>
          </a:p>
          <a:p>
            <a:pPr lvl="1"/>
            <a:r>
              <a:rPr lang="it-IT" dirty="0"/>
              <a:t>Contesto ed obiettivi</a:t>
            </a:r>
          </a:p>
          <a:p>
            <a:pPr lvl="1"/>
            <a:r>
              <a:rPr lang="it-IT" dirty="0"/>
              <a:t>Analisi AS-IS</a:t>
            </a:r>
          </a:p>
          <a:p>
            <a:pPr lvl="1"/>
            <a:r>
              <a:rPr lang="it-IT" dirty="0"/>
              <a:t>Analisi TO-BE</a:t>
            </a:r>
          </a:p>
          <a:p>
            <a:pPr lvl="1"/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smtClean="0"/>
              <a:t>Management</a:t>
            </a:r>
          </a:p>
          <a:p>
            <a:r>
              <a:rPr lang="it-IT" sz="2400" dirty="0" smtClean="0"/>
              <a:t>La prossima volta vedremo</a:t>
            </a:r>
          </a:p>
          <a:p>
            <a:pPr lvl="1"/>
            <a:r>
              <a:rPr lang="it-IT" sz="2000" dirty="0" smtClean="0"/>
              <a:t>Come si disegna materialmente </a:t>
            </a:r>
            <a:r>
              <a:rPr lang="it-IT" sz="2000" smtClean="0"/>
              <a:t>un processo</a:t>
            </a:r>
          </a:p>
          <a:p>
            <a:pPr lvl="1"/>
            <a:r>
              <a:rPr lang="it-IT" sz="2000" dirty="0" smtClean="0"/>
              <a:t>Come </a:t>
            </a:r>
            <a:r>
              <a:rPr lang="it-IT" sz="2000" dirty="0" smtClean="0"/>
              <a:t>fare analisi degli investimenti per un progetto</a:t>
            </a:r>
          </a:p>
          <a:p>
            <a:pPr lvl="1"/>
            <a:r>
              <a:rPr lang="it-IT" sz="2000" dirty="0" smtClean="0"/>
              <a:t>Come si gestisce un progetto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84180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Fabrizio Benati</a:t>
            </a:r>
          </a:p>
          <a:p>
            <a:r>
              <a:rPr lang="it-IT" dirty="0" smtClean="0"/>
              <a:t>fabrizio.benati@certhidea.it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955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po’ di </a:t>
            </a:r>
            <a:br>
              <a:rPr lang="it-IT" dirty="0"/>
            </a:br>
            <a:r>
              <a:rPr lang="it-IT" dirty="0"/>
              <a:t>“storia della innovazione”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Due “guru” americani teorizzano il miglioramento “discontinuo” dopo anni di miglioramento “continuo”</a:t>
            </a:r>
          </a:p>
          <a:p>
            <a:endParaRPr lang="it-IT" dirty="0"/>
          </a:p>
          <a:p>
            <a:r>
              <a:rPr lang="it-IT" dirty="0"/>
              <a:t>Sono gli anni della “riforma Bassanini” ma anche della nascita di internet</a:t>
            </a:r>
          </a:p>
          <a:p>
            <a:endParaRPr lang="it-IT" dirty="0"/>
          </a:p>
          <a:p>
            <a:r>
              <a:rPr lang="it-IT" dirty="0"/>
              <a:t>Il </a:t>
            </a:r>
            <a:r>
              <a:rPr lang="it-IT" b="1" u="sng" dirty="0"/>
              <a:t>Business </a:t>
            </a:r>
            <a:r>
              <a:rPr lang="it-IT" b="1" u="sng" dirty="0" err="1"/>
              <a:t>process</a:t>
            </a:r>
            <a:r>
              <a:rPr lang="it-IT" b="1" u="sng" dirty="0"/>
              <a:t> </a:t>
            </a:r>
            <a:r>
              <a:rPr lang="it-IT" b="1" u="sng" dirty="0" err="1"/>
              <a:t>reengineering</a:t>
            </a:r>
            <a:r>
              <a:rPr lang="it-IT" b="1" u="sng" dirty="0"/>
              <a:t> </a:t>
            </a:r>
            <a:r>
              <a:rPr lang="it-IT" dirty="0"/>
              <a:t>(BPR) è un approccio gestionale che ambisce a migliorare in maniera discontinua l’efficienza di una organizzazione.</a:t>
            </a:r>
          </a:p>
          <a:p>
            <a:endParaRPr lang="it-IT" dirty="0"/>
          </a:p>
          <a:p>
            <a:r>
              <a:rPr lang="it-IT" dirty="0"/>
              <a:t>La chiave per un BPR consiste nel ridisegnare i propri processi in maniera olistica senza vincoli organizzativi iniziali (ovvero partendo “da zero”) con l’unico obiettivo della efficacia ed </a:t>
            </a:r>
            <a:r>
              <a:rPr lang="it-IT" dirty="0" smtClean="0"/>
              <a:t>efficienza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349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Hammer</a:t>
            </a:r>
            <a:r>
              <a:rPr lang="it-IT" dirty="0"/>
              <a:t> &amp; </a:t>
            </a:r>
            <a:r>
              <a:rPr lang="it-IT" dirty="0" err="1"/>
              <a:t>Champi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(1993)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51583" y="1223825"/>
            <a:ext cx="82759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it-IT" sz="2800" dirty="0"/>
              <a:t>BPR </a:t>
            </a:r>
          </a:p>
          <a:p>
            <a:pPr algn="ctr">
              <a:buFontTx/>
              <a:buNone/>
            </a:pPr>
            <a:r>
              <a:rPr lang="it-IT" sz="2800" dirty="0"/>
              <a:t>= </a:t>
            </a:r>
          </a:p>
          <a:p>
            <a:pPr algn="ctr">
              <a:buFontTx/>
              <a:buNone/>
            </a:pPr>
            <a:r>
              <a:rPr lang="it-IT" sz="2800" dirty="0"/>
              <a:t>Il ripensamento basilare </a:t>
            </a:r>
          </a:p>
          <a:p>
            <a:pPr algn="ctr">
              <a:buFontTx/>
              <a:buNone/>
            </a:pPr>
            <a:r>
              <a:rPr lang="it-IT" sz="2800" dirty="0"/>
              <a:t>la radicale riprogettazione dei processi organizzativi</a:t>
            </a:r>
          </a:p>
          <a:p>
            <a:pPr algn="ctr">
              <a:buFontTx/>
              <a:buNone/>
            </a:pPr>
            <a:r>
              <a:rPr lang="it-IT" sz="2800" dirty="0"/>
              <a:t>volta ad ottenere un miglioramento significativo</a:t>
            </a:r>
          </a:p>
          <a:p>
            <a:pPr algn="ctr">
              <a:buFontTx/>
              <a:buNone/>
            </a:pPr>
            <a:r>
              <a:rPr lang="it-IT" sz="2800" dirty="0"/>
              <a:t>nelle performance (misurabili) dei processi come </a:t>
            </a:r>
          </a:p>
          <a:p>
            <a:pPr algn="ctr">
              <a:buFontTx/>
              <a:buNone/>
            </a:pPr>
            <a:r>
              <a:rPr lang="it-IT" sz="2800" dirty="0"/>
              <a:t>costi, </a:t>
            </a:r>
          </a:p>
          <a:p>
            <a:pPr algn="ctr">
              <a:buFontTx/>
              <a:buNone/>
            </a:pPr>
            <a:r>
              <a:rPr lang="it-IT" sz="2800" dirty="0"/>
              <a:t>qualità dei servizi, </a:t>
            </a:r>
          </a:p>
          <a:p>
            <a:pPr algn="ctr">
              <a:buFontTx/>
              <a:buNone/>
            </a:pPr>
            <a:r>
              <a:rPr lang="it-IT" sz="2800" dirty="0"/>
              <a:t>velocità</a:t>
            </a:r>
          </a:p>
          <a:p>
            <a:pPr algn="ctr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4413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ruolo delle tecnologie informatiche nella innovazione “discontinua”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t-IT" sz="2400" dirty="0"/>
              <a:t>Condividere banche dati, </a:t>
            </a:r>
          </a:p>
          <a:p>
            <a:pPr lvl="1">
              <a:spcBef>
                <a:spcPct val="0"/>
              </a:spcBef>
            </a:pPr>
            <a:r>
              <a:rPr lang="it-IT" sz="2000" dirty="0"/>
              <a:t>Rendere le informazioni disponibili ovunque</a:t>
            </a:r>
          </a:p>
          <a:p>
            <a:pPr>
              <a:spcBef>
                <a:spcPct val="0"/>
              </a:spcBef>
            </a:pPr>
            <a:endParaRPr lang="it-IT" sz="2400" dirty="0"/>
          </a:p>
          <a:p>
            <a:pPr>
              <a:spcBef>
                <a:spcPct val="0"/>
              </a:spcBef>
            </a:pPr>
            <a:r>
              <a:rPr lang="it-IT" sz="2400" dirty="0"/>
              <a:t>Impiegare sistemi informatici “esperti “</a:t>
            </a:r>
          </a:p>
          <a:p>
            <a:pPr lvl="1">
              <a:spcBef>
                <a:spcPct val="0"/>
              </a:spcBef>
            </a:pPr>
            <a:r>
              <a:rPr lang="it-IT" sz="2000" dirty="0"/>
              <a:t>Permettere ai "generalisti" di agire come "specialisti"</a:t>
            </a:r>
          </a:p>
          <a:p>
            <a:pPr>
              <a:spcBef>
                <a:spcPct val="0"/>
              </a:spcBef>
            </a:pPr>
            <a:endParaRPr lang="it-IT" sz="2400" dirty="0"/>
          </a:p>
          <a:p>
            <a:pPr>
              <a:spcBef>
                <a:spcPct val="0"/>
              </a:spcBef>
            </a:pPr>
            <a:r>
              <a:rPr lang="it-IT" sz="2400" dirty="0"/>
              <a:t>Centralizzare le attività da rendere efficienti </a:t>
            </a:r>
          </a:p>
          <a:p>
            <a:pPr>
              <a:spcBef>
                <a:spcPct val="0"/>
              </a:spcBef>
            </a:pPr>
            <a:r>
              <a:rPr lang="it-IT" sz="2400" dirty="0"/>
              <a:t>Decentrare quelle da rendere efficaci </a:t>
            </a:r>
          </a:p>
          <a:p>
            <a:pPr lvl="1">
              <a:spcBef>
                <a:spcPct val="0"/>
              </a:spcBef>
            </a:pPr>
            <a:r>
              <a:rPr lang="it-IT" sz="2000" dirty="0"/>
              <a:t>Non notare differenze grazie alle </a:t>
            </a:r>
            <a:r>
              <a:rPr lang="it-IT" sz="2000" dirty="0" err="1"/>
              <a:t>telecomuncazioni</a:t>
            </a:r>
            <a:endParaRPr lang="it-IT" sz="2000" dirty="0"/>
          </a:p>
          <a:p>
            <a:pPr>
              <a:spcBef>
                <a:spcPct val="0"/>
              </a:spcBef>
            </a:pPr>
            <a:endParaRPr lang="it-IT" sz="2400" dirty="0"/>
          </a:p>
          <a:p>
            <a:pPr>
              <a:spcBef>
                <a:spcPct val="0"/>
              </a:spcBef>
            </a:pPr>
            <a:r>
              <a:rPr lang="it-IT" sz="2400" dirty="0"/>
              <a:t>Sviluppare strumenti di supporto alle decisioni </a:t>
            </a:r>
          </a:p>
          <a:p>
            <a:pPr lvl="1">
              <a:spcBef>
                <a:spcPct val="0"/>
              </a:spcBef>
            </a:pPr>
            <a:r>
              <a:rPr lang="it-IT" sz="2000" dirty="0"/>
              <a:t>per supportare il “decisore“</a:t>
            </a:r>
          </a:p>
          <a:p>
            <a:pPr>
              <a:spcBef>
                <a:spcPct val="0"/>
              </a:spcBef>
            </a:pPr>
            <a:endParaRPr lang="it-IT" sz="2400" dirty="0"/>
          </a:p>
          <a:p>
            <a:pPr>
              <a:spcBef>
                <a:spcPct val="0"/>
              </a:spcBef>
            </a:pPr>
            <a:r>
              <a:rPr lang="it-IT" sz="2400" b="1" u="sng" dirty="0"/>
              <a:t>DISINTERMEDIARE CON LA TECNOLOGIA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104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metodologia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dirty="0"/>
              <a:t>Crea una visione globale dei processi</a:t>
            </a:r>
          </a:p>
          <a:p>
            <a:pPr marL="914400" lvl="1" indent="-514350">
              <a:spcBef>
                <a:spcPct val="0"/>
              </a:spcBef>
            </a:pPr>
            <a:r>
              <a:rPr lang="it-IT" dirty="0"/>
              <a:t>Assicurati il supporto della direzione</a:t>
            </a:r>
          </a:p>
          <a:p>
            <a:pPr marL="914400" lvl="1" indent="-514350">
              <a:spcBef>
                <a:spcPct val="0"/>
              </a:spcBef>
            </a:pPr>
            <a:r>
              <a:rPr lang="it-IT" dirty="0"/>
              <a:t>Identifica le tecnologie necessarie</a:t>
            </a:r>
          </a:p>
          <a:p>
            <a:pPr marL="914400" lvl="1" indent="-514350">
              <a:spcBef>
                <a:spcPct val="0"/>
              </a:spcBef>
            </a:pPr>
            <a:r>
              <a:rPr lang="it-IT" dirty="0"/>
              <a:t>Allineati con le strategie aziendali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dirty="0"/>
              <a:t>Dai inizio al cambiamento</a:t>
            </a:r>
          </a:p>
          <a:p>
            <a:pPr marL="914400" lvl="1" indent="-514350">
              <a:spcBef>
                <a:spcPct val="0"/>
              </a:spcBef>
            </a:pPr>
            <a:r>
              <a:rPr lang="it-IT" dirty="0"/>
              <a:t>Crea un “team di innovazione”</a:t>
            </a:r>
          </a:p>
          <a:p>
            <a:pPr marL="914400" lvl="1" indent="-514350">
              <a:spcBef>
                <a:spcPct val="0"/>
              </a:spcBef>
            </a:pPr>
            <a:r>
              <a:rPr lang="it-IT" dirty="0"/>
              <a:t>Definisci chiaramente i risultati che vuoi ottenere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dirty="0"/>
              <a:t>Fai la diagnosi del processo</a:t>
            </a:r>
          </a:p>
          <a:p>
            <a:pPr marL="914400" lvl="1" indent="-514350">
              <a:spcBef>
                <a:spcPct val="0"/>
              </a:spcBef>
            </a:pPr>
            <a:r>
              <a:rPr lang="it-IT" dirty="0"/>
              <a:t>Descrivi i processi “</a:t>
            </a:r>
            <a:r>
              <a:rPr lang="it-IT" dirty="0" err="1"/>
              <a:t>as-is</a:t>
            </a:r>
            <a:r>
              <a:rPr lang="it-IT" dirty="0"/>
              <a:t>” e “to-be”</a:t>
            </a:r>
          </a:p>
          <a:p>
            <a:pPr marL="914400" lvl="1" indent="-514350">
              <a:spcBef>
                <a:spcPct val="0"/>
              </a:spcBef>
            </a:pPr>
            <a:r>
              <a:rPr lang="it-IT" dirty="0"/>
              <a:t>Evidenzia le patologie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dirty="0"/>
              <a:t>Riprogetta il processo</a:t>
            </a:r>
          </a:p>
          <a:p>
            <a:pPr marL="914400" lvl="1" indent="-514350">
              <a:spcBef>
                <a:spcPct val="0"/>
              </a:spcBef>
            </a:pPr>
            <a:r>
              <a:rPr lang="it-IT" dirty="0"/>
              <a:t>Accorpa, </a:t>
            </a:r>
            <a:r>
              <a:rPr lang="it-IT" dirty="0" err="1"/>
              <a:t>disintermedia</a:t>
            </a:r>
            <a:r>
              <a:rPr lang="it-IT" dirty="0"/>
              <a:t>, accentra, decentra, le funzioni …</a:t>
            </a:r>
          </a:p>
          <a:p>
            <a:pPr marL="914400" lvl="1" indent="-514350">
              <a:spcBef>
                <a:spcPct val="0"/>
              </a:spcBef>
            </a:pPr>
            <a:r>
              <a:rPr lang="it-IT" dirty="0"/>
              <a:t>Progetta i sistemi informativi necessari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dirty="0"/>
              <a:t>Ricostruisci il processo</a:t>
            </a:r>
          </a:p>
          <a:p>
            <a:pPr marL="914400" lvl="1" indent="-514350">
              <a:spcBef>
                <a:spcPct val="0"/>
              </a:spcBef>
            </a:pPr>
            <a:r>
              <a:rPr lang="it-IT" sz="1600" dirty="0"/>
              <a:t>Sviluppa i sistemi informativi</a:t>
            </a:r>
          </a:p>
          <a:p>
            <a:pPr marL="914400" lvl="1" indent="-514350">
              <a:spcBef>
                <a:spcPct val="0"/>
              </a:spcBef>
            </a:pPr>
            <a:r>
              <a:rPr lang="it-IT" sz="1600" dirty="0"/>
              <a:t>Dai atto alle misure organizzative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dirty="0"/>
              <a:t>Misura le </a:t>
            </a:r>
            <a:r>
              <a:rPr lang="it-IT" dirty="0" smtClean="0"/>
              <a:t>performance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680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Ma funziona così anche nella </a:t>
            </a:r>
            <a:br>
              <a:rPr lang="it-IT" sz="2800" dirty="0"/>
            </a:br>
            <a:r>
              <a:rPr lang="it-IT" sz="2800" dirty="0"/>
              <a:t>Pubblica Amministrazione?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t-IT" sz="2400" dirty="0"/>
              <a:t>Ogni progetto di innovazione presenta differenti impatti nei seguenti ambiti:</a:t>
            </a:r>
          </a:p>
          <a:p>
            <a:pPr lvl="1">
              <a:spcBef>
                <a:spcPct val="0"/>
              </a:spcBef>
            </a:pPr>
            <a:r>
              <a:rPr lang="it-IT" sz="2000" dirty="0"/>
              <a:t>Normativo</a:t>
            </a:r>
          </a:p>
          <a:p>
            <a:pPr lvl="1">
              <a:spcBef>
                <a:spcPct val="0"/>
              </a:spcBef>
            </a:pPr>
            <a:r>
              <a:rPr lang="it-IT" sz="2000" dirty="0"/>
              <a:t>Organizzativo</a:t>
            </a:r>
          </a:p>
          <a:p>
            <a:pPr lvl="1">
              <a:spcBef>
                <a:spcPct val="0"/>
              </a:spcBef>
            </a:pPr>
            <a:r>
              <a:rPr lang="it-IT" sz="2000" dirty="0"/>
              <a:t>Tecnologico</a:t>
            </a:r>
          </a:p>
          <a:p>
            <a:pPr>
              <a:spcBef>
                <a:spcPct val="0"/>
              </a:spcBef>
            </a:pPr>
            <a:endParaRPr lang="it-IT" sz="2400" dirty="0"/>
          </a:p>
          <a:p>
            <a:pPr>
              <a:spcBef>
                <a:spcPct val="0"/>
              </a:spcBef>
            </a:pPr>
            <a:r>
              <a:rPr lang="it-IT" sz="2400" dirty="0"/>
              <a:t>Questi tre ambiti sono fortemente correlati tra di loro</a:t>
            </a:r>
          </a:p>
          <a:p>
            <a:pPr lvl="1">
              <a:spcBef>
                <a:spcPct val="0"/>
              </a:spcBef>
            </a:pPr>
            <a:r>
              <a:rPr lang="it-IT" sz="2000" dirty="0"/>
              <a:t>la normativa di riferimento è in costante evoluzione</a:t>
            </a:r>
          </a:p>
          <a:p>
            <a:pPr lvl="1">
              <a:spcBef>
                <a:spcPct val="0"/>
              </a:spcBef>
            </a:pPr>
            <a:r>
              <a:rPr lang="it-IT" sz="2000" dirty="0"/>
              <a:t>i modelli organizzativi serviranno a sostenere le nuove norme</a:t>
            </a:r>
          </a:p>
          <a:p>
            <a:pPr lvl="1">
              <a:spcBef>
                <a:spcPct val="0"/>
              </a:spcBef>
            </a:pPr>
            <a:r>
              <a:rPr lang="it-IT" sz="2000" dirty="0"/>
              <a:t>le tecnologie (unite in filiera) permetteranno lo svolgimento dei nuovi servizi</a:t>
            </a:r>
          </a:p>
          <a:p>
            <a:endParaRPr lang="it-IT" dirty="0"/>
          </a:p>
        </p:txBody>
      </p:sp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3525700" y="5153520"/>
            <a:ext cx="8281987" cy="1143000"/>
            <a:chOff x="1134" y="6322"/>
            <a:chExt cx="9638" cy="1331"/>
          </a:xfrm>
        </p:grpSpPr>
        <p:sp>
          <p:nvSpPr>
            <p:cNvPr id="5" name="AutoShape 11"/>
            <p:cNvSpPr>
              <a:spLocks noChangeAspect="1" noChangeArrowheads="1"/>
            </p:cNvSpPr>
            <p:nvPr/>
          </p:nvSpPr>
          <p:spPr bwMode="auto">
            <a:xfrm>
              <a:off x="1134" y="6322"/>
              <a:ext cx="9638" cy="1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sz="1400"/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8213" y="6457"/>
              <a:ext cx="2344" cy="884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it-IT" sz="1400" b="1">
                  <a:solidFill>
                    <a:srgbClr val="FFFFFF"/>
                  </a:solidFill>
                  <a:latin typeface="Calibri" pitchFamily="34" charset="0"/>
                </a:rPr>
                <a:t>Tecnologia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it-IT" sz="1400" b="1">
                  <a:solidFill>
                    <a:srgbClr val="FFFFFF"/>
                  </a:solidFill>
                  <a:latin typeface="Calibri" pitchFamily="34" charset="0"/>
                </a:rPr>
                <a:t>(Sistemi Informativi)</a:t>
              </a:r>
              <a:endParaRPr lang="it-IT" sz="1400">
                <a:latin typeface="Arial" pitchFamily="34" charset="0"/>
              </a:endParaRPr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4781" y="6457"/>
              <a:ext cx="2344" cy="884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it-IT" sz="1400" b="1">
                  <a:solidFill>
                    <a:srgbClr val="FFFFFF"/>
                  </a:solidFill>
                  <a:latin typeface="Calibri" pitchFamily="34" charset="0"/>
                </a:rPr>
                <a:t>Organizzazione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it-IT" sz="1400" b="1">
                  <a:solidFill>
                    <a:srgbClr val="FFFFFF"/>
                  </a:solidFill>
                  <a:latin typeface="Calibri" pitchFamily="34" charset="0"/>
                </a:rPr>
                <a:t>(Servizi e Ruoli)</a:t>
              </a:r>
              <a:endParaRPr lang="it-IT" sz="1400">
                <a:latin typeface="Arial" pitchFamily="34" charset="0"/>
              </a:endParaRPr>
            </a:p>
          </p:txBody>
        </p: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1285" y="6457"/>
              <a:ext cx="2418" cy="882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it-IT" sz="1400" b="1">
                  <a:solidFill>
                    <a:srgbClr val="FFFFFF"/>
                  </a:solidFill>
                  <a:latin typeface="Calibri" pitchFamily="34" charset="0"/>
                </a:rPr>
                <a:t>Normativa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it-IT" sz="1400" b="1">
                  <a:solidFill>
                    <a:srgbClr val="FFFFFF"/>
                  </a:solidFill>
                  <a:latin typeface="Calibri" pitchFamily="34" charset="0"/>
                </a:rPr>
                <a:t>(Leggi e Regolamenti)</a:t>
              </a:r>
              <a:endParaRPr lang="it-IT" sz="1400">
                <a:latin typeface="Arial" pitchFamily="34" charset="0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3813" y="6642"/>
              <a:ext cx="872" cy="568"/>
            </a:xfrm>
            <a:prstGeom prst="leftRightArrow">
              <a:avLst>
                <a:gd name="adj1" fmla="val 50000"/>
                <a:gd name="adj2" fmla="val 30704"/>
              </a:avLst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 sz="1400"/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7197" y="6618"/>
              <a:ext cx="872" cy="568"/>
            </a:xfrm>
            <a:prstGeom prst="leftRightArrow">
              <a:avLst>
                <a:gd name="adj1" fmla="val 50000"/>
                <a:gd name="adj2" fmla="val 30704"/>
              </a:avLst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 sz="1400"/>
            </a:p>
          </p:txBody>
        </p:sp>
      </p:grpSp>
    </p:spTree>
    <p:extLst>
      <p:ext uri="{BB962C8B-B14F-4D97-AF65-F5344CB8AC3E}">
        <p14:creationId xmlns:p14="http://schemas.microsoft.com/office/powerpoint/2010/main" val="341114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Gli aspetti critici del BPR nella</a:t>
            </a:r>
            <a:br>
              <a:rPr lang="it-IT" sz="2800" dirty="0"/>
            </a:br>
            <a:r>
              <a:rPr lang="it-IT" sz="2800" dirty="0"/>
              <a:t>Pubblica Amministrazione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t-IT" dirty="0"/>
              <a:t>Confini organizzativi</a:t>
            </a:r>
          </a:p>
          <a:p>
            <a:pPr lvl="1">
              <a:spcBef>
                <a:spcPct val="0"/>
              </a:spcBef>
            </a:pPr>
            <a:r>
              <a:rPr lang="it-IT" dirty="0"/>
              <a:t>Non possiamo riorganizzare tutto l’ente</a:t>
            </a:r>
          </a:p>
          <a:p>
            <a:pPr lvl="1">
              <a:spcBef>
                <a:spcPct val="0"/>
              </a:spcBef>
            </a:pPr>
            <a:r>
              <a:rPr lang="it-IT" dirty="0"/>
              <a:t>Meglio identificare strategicamente cosa si vuole cambiare</a:t>
            </a:r>
          </a:p>
          <a:p>
            <a:pPr>
              <a:spcBef>
                <a:spcPct val="0"/>
              </a:spcBef>
            </a:pPr>
            <a:r>
              <a:rPr lang="it-IT" dirty="0"/>
              <a:t>Opportunità e vincoli al cambiamento</a:t>
            </a:r>
          </a:p>
          <a:p>
            <a:pPr lvl="1">
              <a:spcBef>
                <a:spcPct val="0"/>
              </a:spcBef>
            </a:pPr>
            <a:r>
              <a:rPr lang="it-IT" dirty="0"/>
              <a:t>Le nuove leggi sono sempre delle buone scuse per cambiare</a:t>
            </a:r>
          </a:p>
          <a:p>
            <a:pPr lvl="1">
              <a:spcBef>
                <a:spcPct val="0"/>
              </a:spcBef>
            </a:pPr>
            <a:r>
              <a:rPr lang="it-IT" dirty="0"/>
              <a:t>Il Digital Divide è sempre un ostacolo al cambiamento</a:t>
            </a:r>
          </a:p>
          <a:p>
            <a:pPr>
              <a:spcBef>
                <a:spcPct val="0"/>
              </a:spcBef>
            </a:pPr>
            <a:r>
              <a:rPr lang="it-IT" dirty="0"/>
              <a:t>Chiarisci gli obiettivi strategici ed operativi e condividili</a:t>
            </a:r>
          </a:p>
          <a:p>
            <a:pPr lvl="1">
              <a:spcBef>
                <a:spcPct val="0"/>
              </a:spcBef>
            </a:pPr>
            <a:r>
              <a:rPr lang="it-IT" dirty="0"/>
              <a:t>Senza un “executive sponsor” è meglio non partire neanche</a:t>
            </a:r>
          </a:p>
          <a:p>
            <a:pPr lvl="1">
              <a:spcBef>
                <a:spcPct val="0"/>
              </a:spcBef>
            </a:pPr>
            <a:r>
              <a:rPr lang="it-IT" dirty="0"/>
              <a:t>Senza chiarezza di obiettivi nella squadra non si va da nessuna parte</a:t>
            </a:r>
          </a:p>
          <a:p>
            <a:pPr>
              <a:spcBef>
                <a:spcPct val="0"/>
              </a:spcBef>
            </a:pPr>
            <a:r>
              <a:rPr lang="it-IT" dirty="0"/>
              <a:t>Disegna lo stato attuale (</a:t>
            </a:r>
            <a:r>
              <a:rPr lang="it-IT" dirty="0" err="1"/>
              <a:t>as-is</a:t>
            </a:r>
            <a:r>
              <a:rPr lang="it-IT" dirty="0"/>
              <a:t>) ed a tendere (to-be)</a:t>
            </a:r>
          </a:p>
          <a:p>
            <a:pPr lvl="1">
              <a:spcBef>
                <a:spcPct val="0"/>
              </a:spcBef>
            </a:pPr>
            <a:r>
              <a:rPr lang="it-IT" dirty="0"/>
              <a:t>Evidenzia le criticità</a:t>
            </a:r>
          </a:p>
          <a:p>
            <a:pPr lvl="1">
              <a:spcBef>
                <a:spcPct val="0"/>
              </a:spcBef>
            </a:pPr>
            <a:r>
              <a:rPr lang="it-IT" dirty="0" err="1"/>
              <a:t>Disintermedia</a:t>
            </a:r>
            <a:endParaRPr lang="it-IT" dirty="0"/>
          </a:p>
          <a:p>
            <a:pPr>
              <a:spcBef>
                <a:spcPct val="0"/>
              </a:spcBef>
            </a:pPr>
            <a:r>
              <a:rPr lang="it-IT" dirty="0"/>
              <a:t>Rendi pubblica la “distanza” da colmare</a:t>
            </a:r>
          </a:p>
          <a:p>
            <a:pPr lvl="1">
              <a:spcBef>
                <a:spcPct val="0"/>
              </a:spcBef>
            </a:pPr>
            <a:r>
              <a:rPr lang="it-IT" dirty="0"/>
              <a:t>Le performance devono essere misurabili</a:t>
            </a:r>
          </a:p>
          <a:p>
            <a:pPr lvl="1">
              <a:spcBef>
                <a:spcPct val="0"/>
              </a:spcBef>
            </a:pPr>
            <a:r>
              <a:rPr lang="it-IT" dirty="0"/>
              <a:t>Obiettivi e  risultati raggiunti devono essere pubblici</a:t>
            </a:r>
          </a:p>
          <a:p>
            <a:pPr>
              <a:spcBef>
                <a:spcPct val="0"/>
              </a:spcBef>
            </a:pPr>
            <a:r>
              <a:rPr lang="it-IT" dirty="0"/>
              <a:t>Sviluppa le tecnologie</a:t>
            </a:r>
          </a:p>
          <a:p>
            <a:pPr lvl="1">
              <a:spcBef>
                <a:spcPct val="0"/>
              </a:spcBef>
            </a:pPr>
            <a:r>
              <a:rPr lang="it-IT" dirty="0"/>
              <a:t>Condividi il percorso con enti simili: impari e spendi meno</a:t>
            </a:r>
            <a:r>
              <a:rPr lang="it-IT" dirty="0" smtClean="0"/>
              <a:t>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165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Conferimento obbligatorio di servizi in Unione di Comuni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Esempio BPR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8386838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TM03457475[[fn=Cornice]]</Template>
  <TotalTime>152</TotalTime>
  <Words>1598</Words>
  <Application>Microsoft Office PowerPoint</Application>
  <PresentationFormat>Widescreen</PresentationFormat>
  <Paragraphs>204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Corbel</vt:lpstr>
      <vt:lpstr>Wingdings 2</vt:lpstr>
      <vt:lpstr>Cornice</vt:lpstr>
      <vt:lpstr>Innovazione di processo nella Pubblica Amministrazione</vt:lpstr>
      <vt:lpstr>INDICE</vt:lpstr>
      <vt:lpstr>Un po’ di  “storia della innovazione”</vt:lpstr>
      <vt:lpstr>Hammer &amp; Champi  (1993)</vt:lpstr>
      <vt:lpstr>Il ruolo delle tecnologie informatiche nella innovazione “discontinua”</vt:lpstr>
      <vt:lpstr>La metodologia</vt:lpstr>
      <vt:lpstr>Ma funziona così anche nella  Pubblica Amministrazione?</vt:lpstr>
      <vt:lpstr>Gli aspetti critici del BPR nella Pubblica Amministrazione</vt:lpstr>
      <vt:lpstr>Conferimento obbligatorio di servizi in Unione di Comuni</vt:lpstr>
      <vt:lpstr>Contesto e Obiettivi</vt:lpstr>
      <vt:lpstr>Contesto e Obiettivi</vt:lpstr>
      <vt:lpstr>Contesto e obiettivi</vt:lpstr>
      <vt:lpstr>Contesto e obiettivi</vt:lpstr>
      <vt:lpstr>AS-IS</vt:lpstr>
      <vt:lpstr>AS-IS</vt:lpstr>
      <vt:lpstr>TO-BE</vt:lpstr>
      <vt:lpstr>TO-BE</vt:lpstr>
      <vt:lpstr>TO-BE</vt:lpstr>
      <vt:lpstr>Change Management</vt:lpstr>
      <vt:lpstr>Change Management</vt:lpstr>
      <vt:lpstr>Conclusioni</vt:lpstr>
      <vt:lpstr>GRAZIE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Fabrizio Benati</dc:creator>
  <cp:lastModifiedBy>Fabrizio Benati</cp:lastModifiedBy>
  <cp:revision>18</cp:revision>
  <dcterms:created xsi:type="dcterms:W3CDTF">2020-02-17T16:05:37Z</dcterms:created>
  <dcterms:modified xsi:type="dcterms:W3CDTF">2020-07-08T11:21:16Z</dcterms:modified>
</cp:coreProperties>
</file>