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E40230"/>
          </a:solidFill>
          <a:ln>
            <a:solidFill>
              <a:srgbClr val="E40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E40230"/>
          </a:solidFill>
          <a:ln>
            <a:solidFill>
              <a:srgbClr val="E40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63" y="158749"/>
            <a:ext cx="28575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Tx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Tx/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Disegno dei Processi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Utilizzo dei diagrammi di flusso e </a:t>
            </a:r>
            <a:r>
              <a:rPr lang="it-IT" dirty="0" err="1" smtClean="0"/>
              <a:t>swimlane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593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Compilazione di una pratica edilizia on-line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Case </a:t>
            </a:r>
            <a:r>
              <a:rPr lang="it-IT" dirty="0" err="1" smtClean="0"/>
              <a:t>Study</a:t>
            </a:r>
            <a:r>
              <a:rPr lang="it-IT" dirty="0" smtClean="0"/>
              <a:t> (Comune di Modena)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33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Macro fasi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942" y="1372412"/>
            <a:ext cx="7349140" cy="37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Simbologia adottata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456" y="1928304"/>
            <a:ext cx="8188171" cy="24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7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</a:t>
            </a:r>
            <a:br>
              <a:rPr lang="it-IT" dirty="0" smtClean="0"/>
            </a:br>
            <a:r>
              <a:rPr lang="it-IT" dirty="0" smtClean="0"/>
              <a:t>Compilazione di una pratica AS-IS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219" y="915706"/>
            <a:ext cx="8626588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2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1</a:t>
            </a:r>
            <a:br>
              <a:rPr lang="it-IT" dirty="0"/>
            </a:br>
            <a:r>
              <a:rPr lang="it-IT" dirty="0"/>
              <a:t>Accettazione di una pratica TO-BE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24" y="903782"/>
            <a:ext cx="8755063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37" y="4626470"/>
            <a:ext cx="86629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34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br>
              <a:rPr lang="it-IT" dirty="0" smtClean="0"/>
            </a:br>
            <a:r>
              <a:rPr lang="it-IT" dirty="0" smtClean="0"/>
              <a:t>Accettazione di una pratica AS-IS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553" y="2037694"/>
            <a:ext cx="8533876" cy="29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2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</a:t>
            </a:r>
            <a:br>
              <a:rPr lang="it-IT" dirty="0"/>
            </a:br>
            <a:r>
              <a:rPr lang="it-IT" dirty="0"/>
              <a:t>Accettazione di una </a:t>
            </a:r>
            <a:r>
              <a:rPr lang="it-IT" dirty="0" smtClean="0"/>
              <a:t>pratica TO-BE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597" y="1123837"/>
            <a:ext cx="8535403" cy="28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71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</a:t>
            </a:r>
            <a:br>
              <a:rPr lang="it-IT" dirty="0" smtClean="0"/>
            </a:br>
            <a:r>
              <a:rPr lang="it-IT" dirty="0" smtClean="0"/>
              <a:t>Attività istruttoria sulla pratica</a:t>
            </a:r>
            <a:br>
              <a:rPr lang="it-IT" dirty="0" smtClean="0"/>
            </a:br>
            <a:r>
              <a:rPr lang="it-IT" dirty="0" smtClean="0"/>
              <a:t>AS-IS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42" y="1237812"/>
            <a:ext cx="8533876" cy="39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7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</a:t>
            </a:r>
            <a:br>
              <a:rPr lang="it-IT" dirty="0"/>
            </a:br>
            <a:r>
              <a:rPr lang="it-IT" dirty="0"/>
              <a:t>Attività istruttoria sulla pratica</a:t>
            </a:r>
            <a:br>
              <a:rPr lang="it-IT" dirty="0"/>
            </a:br>
            <a:r>
              <a:rPr lang="it-IT" dirty="0" smtClean="0"/>
              <a:t>TO-BE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697" y="1455182"/>
            <a:ext cx="8533876" cy="39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</a:t>
            </a:r>
            <a:br>
              <a:rPr lang="it-IT" dirty="0" smtClean="0"/>
            </a:br>
            <a:r>
              <a:rPr lang="it-IT" dirty="0" smtClean="0"/>
              <a:t>Richiesta Pareri ed atti di assenso</a:t>
            </a:r>
            <a:br>
              <a:rPr lang="it-IT" dirty="0" smtClean="0"/>
            </a:br>
            <a:r>
              <a:rPr lang="it-IT" dirty="0" smtClean="0"/>
              <a:t>AS-IS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88" y="1637380"/>
            <a:ext cx="8533876" cy="33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9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Definizioni</a:t>
            </a:r>
          </a:p>
          <a:p>
            <a:r>
              <a:rPr lang="it-IT" dirty="0" smtClean="0"/>
              <a:t>Origine del disegno dei processi</a:t>
            </a:r>
          </a:p>
          <a:p>
            <a:r>
              <a:rPr lang="it-IT" dirty="0" smtClean="0"/>
              <a:t>Elementi e simboli costituenti il disegno dei processi</a:t>
            </a:r>
          </a:p>
          <a:p>
            <a:r>
              <a:rPr lang="it-IT" dirty="0" smtClean="0"/>
              <a:t>Esempio di flow chart industriale mono-reparto</a:t>
            </a:r>
          </a:p>
          <a:p>
            <a:r>
              <a:rPr lang="it-IT" dirty="0" smtClean="0"/>
              <a:t>Esempio di flow chart industriale </a:t>
            </a:r>
            <a:r>
              <a:rPr lang="it-IT" dirty="0" err="1" smtClean="0"/>
              <a:t>pluri</a:t>
            </a:r>
            <a:r>
              <a:rPr lang="it-IT" dirty="0" smtClean="0"/>
              <a:t>-reparto</a:t>
            </a:r>
          </a:p>
          <a:p>
            <a:r>
              <a:rPr lang="it-IT" dirty="0" smtClean="0"/>
              <a:t>Case </a:t>
            </a:r>
            <a:r>
              <a:rPr lang="it-IT" dirty="0" err="1" smtClean="0"/>
              <a:t>Study</a:t>
            </a:r>
            <a:r>
              <a:rPr lang="it-IT" dirty="0" smtClean="0"/>
              <a:t>: BPR pratiche edilizie del comune di </a:t>
            </a:r>
            <a:r>
              <a:rPr lang="it-IT" dirty="0" err="1" smtClean="0"/>
              <a:t>modena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438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</a:t>
            </a:r>
            <a:br>
              <a:rPr lang="it-IT" dirty="0"/>
            </a:br>
            <a:r>
              <a:rPr lang="it-IT" dirty="0"/>
              <a:t>Richiesta Pareri ed atti di assenso</a:t>
            </a:r>
            <a:br>
              <a:rPr lang="it-IT" dirty="0"/>
            </a:br>
            <a:r>
              <a:rPr lang="it-IT" dirty="0" smtClean="0"/>
              <a:t>TO-BE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88" y="1637380"/>
            <a:ext cx="8533876" cy="3370175"/>
          </a:xfrm>
          <a:prstGeom prst="rect">
            <a:avLst/>
          </a:prstGeom>
        </p:spPr>
      </p:pic>
      <p:pic>
        <p:nvPicPr>
          <p:cNvPr id="1026" name="Picture 2" descr="j0196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30" y="2358557"/>
            <a:ext cx="730497" cy="69326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2" descr="j0196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29" y="3594033"/>
            <a:ext cx="730497" cy="69326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2" descr="j0196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235" y="3435660"/>
            <a:ext cx="664622" cy="63074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Picture 2" descr="j0196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36" y="2198769"/>
            <a:ext cx="622485" cy="59075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34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5</a:t>
            </a:r>
            <a:br>
              <a:rPr lang="it-IT" dirty="0" smtClean="0"/>
            </a:br>
            <a:r>
              <a:rPr lang="it-IT" dirty="0" smtClean="0"/>
              <a:t>Rilascio del titolo abilitativo</a:t>
            </a:r>
            <a:br>
              <a:rPr lang="it-IT" dirty="0" smtClean="0"/>
            </a:br>
            <a:r>
              <a:rPr lang="it-IT" dirty="0" smtClean="0"/>
              <a:t>AS-IS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10" y="792147"/>
            <a:ext cx="8533876" cy="52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37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</a:t>
            </a:r>
            <a:br>
              <a:rPr lang="it-IT" dirty="0"/>
            </a:br>
            <a:r>
              <a:rPr lang="it-IT" dirty="0"/>
              <a:t>Rilascio del titolo </a:t>
            </a:r>
            <a:r>
              <a:rPr lang="it-IT" dirty="0" smtClean="0"/>
              <a:t>abilitativo</a:t>
            </a:r>
            <a:br>
              <a:rPr lang="it-IT" dirty="0" smtClean="0"/>
            </a:br>
            <a:r>
              <a:rPr lang="it-IT" dirty="0" smtClean="0"/>
              <a:t>TO-BE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64" y="637891"/>
            <a:ext cx="8543036" cy="290116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964" y="3539053"/>
            <a:ext cx="8546089" cy="27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34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Sintesi degli interventi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243" y="1376809"/>
            <a:ext cx="7142857" cy="4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5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Fabrizio Benati</a:t>
            </a:r>
          </a:p>
          <a:p>
            <a:r>
              <a:rPr lang="it-IT" dirty="0" smtClean="0"/>
              <a:t>fabrizio.benati@certhidea.it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836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</a:t>
            </a:r>
            <a:r>
              <a:rPr lang="it-IT" dirty="0" err="1"/>
              <a:t>Process</a:t>
            </a:r>
            <a:r>
              <a:rPr lang="it-IT" dirty="0"/>
              <a:t> Chart è una delle tecniche utilizzate per la rappresentazione dei processi.</a:t>
            </a:r>
          </a:p>
          <a:p>
            <a:r>
              <a:rPr lang="it-IT" dirty="0" smtClean="0"/>
              <a:t>Per </a:t>
            </a:r>
            <a:r>
              <a:rPr lang="it-IT" dirty="0"/>
              <a:t>analizzare e progettare processi </a:t>
            </a:r>
            <a:r>
              <a:rPr lang="it-IT" dirty="0" err="1"/>
              <a:t>é</a:t>
            </a:r>
            <a:r>
              <a:rPr lang="it-IT" dirty="0"/>
              <a:t> indispensabile ricorrere a strumenti </a:t>
            </a:r>
            <a:r>
              <a:rPr lang="it-IT" dirty="0" smtClean="0"/>
              <a:t>che consentano </a:t>
            </a:r>
            <a:r>
              <a:rPr lang="it-IT" dirty="0"/>
              <a:t>una comprensione degli scopi , delle attività svolte, degli input ed </a:t>
            </a:r>
            <a:r>
              <a:rPr lang="it-IT" dirty="0" smtClean="0"/>
              <a:t>output richiesti </a:t>
            </a:r>
            <a:r>
              <a:rPr lang="it-IT" dirty="0"/>
              <a:t>e prodotti, delle condizioni e delle risorse, umane materiali strumentali </a:t>
            </a:r>
            <a:r>
              <a:rPr lang="it-IT" dirty="0" smtClean="0"/>
              <a:t>e logistiche</a:t>
            </a:r>
            <a:r>
              <a:rPr lang="it-IT" dirty="0"/>
              <a:t>, che li determinano. Di norma si indica con il termine "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" l'insieme delle attività che, mediante l'ausilio di strumenti definiti, consente una rappresentazione dei processi da esaminare. Il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 ha la sua applicazione (con strumenti appropriati) in una varietà di aree, ed in particolare:</a:t>
            </a:r>
          </a:p>
          <a:p>
            <a:pPr lvl="1"/>
            <a:r>
              <a:rPr lang="it-IT" dirty="0" smtClean="0"/>
              <a:t>nell’industrial </a:t>
            </a:r>
            <a:r>
              <a:rPr lang="it-IT" dirty="0" err="1"/>
              <a:t>engineering</a:t>
            </a:r>
            <a:r>
              <a:rPr lang="it-IT" dirty="0"/>
              <a:t> per analizzare e migliorare i processi di produzione</a:t>
            </a:r>
          </a:p>
          <a:p>
            <a:pPr lvl="1"/>
            <a:r>
              <a:rPr lang="it-IT" dirty="0" smtClean="0"/>
              <a:t>nei </a:t>
            </a:r>
            <a:r>
              <a:rPr lang="it-IT" dirty="0"/>
              <a:t>servizi per analizzare e migliorare i processi di erogazione dei servizi/prodotti (</a:t>
            </a:r>
            <a:r>
              <a:rPr lang="it-IT" dirty="0" smtClean="0"/>
              <a:t>in unità </a:t>
            </a:r>
            <a:r>
              <a:rPr lang="it-IT" dirty="0"/>
              <a:t>organizzative non produttive e nei lavori d'ufficio)</a:t>
            </a:r>
          </a:p>
          <a:p>
            <a:pPr lvl="1"/>
            <a:r>
              <a:rPr lang="it-IT" dirty="0" smtClean="0"/>
              <a:t>più </a:t>
            </a:r>
            <a:r>
              <a:rPr lang="it-IT" dirty="0"/>
              <a:t>in generale, in tutte quelle aree dove </a:t>
            </a:r>
            <a:r>
              <a:rPr lang="it-IT" dirty="0" err="1"/>
              <a:t>é</a:t>
            </a:r>
            <a:r>
              <a:rPr lang="it-IT" dirty="0"/>
              <a:t> richiesto il controllo di processo, </a:t>
            </a:r>
            <a:r>
              <a:rPr lang="it-IT" dirty="0" smtClean="0"/>
              <a:t>la simulazione </a:t>
            </a:r>
            <a:r>
              <a:rPr lang="it-IT" dirty="0"/>
              <a:t>di processo (compreso il business </a:t>
            </a:r>
            <a:r>
              <a:rPr lang="it-IT" dirty="0" err="1"/>
              <a:t>modelling</a:t>
            </a:r>
            <a:r>
              <a:rPr lang="it-IT" dirty="0"/>
              <a:t>) o la rappresentazione </a:t>
            </a:r>
            <a:r>
              <a:rPr lang="it-IT" dirty="0" smtClean="0"/>
              <a:t>dei meccanismi </a:t>
            </a:r>
            <a:r>
              <a:rPr lang="it-IT" dirty="0"/>
              <a:t>e dei flussi (procedure) che descrivono i sistemi informatici.</a:t>
            </a:r>
          </a:p>
        </p:txBody>
      </p:sp>
    </p:spTree>
    <p:extLst>
      <p:ext uri="{BB962C8B-B14F-4D97-AF65-F5344CB8AC3E}">
        <p14:creationId xmlns:p14="http://schemas.microsoft.com/office/powerpoint/2010/main" val="218910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Origine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L'origine di molte delle tecniche di rappresentazione e di analisi dei processi si deve a F.W. Taylor, il quale, nel corso dei suoi studi sui processi di lavoro per migliorare i livelli di performance, avvertì la necessita di usare tecniche di rappresentazione standardizzate per documentare attività, tempi, costi, risorse e condizioni.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Le </a:t>
            </a:r>
            <a:r>
              <a:rPr lang="it-IT" dirty="0"/>
              <a:t>tecniche di rappresentazione usate allora si sono nel tempo evolute a seconda degli scopi e della completezza di informazioni desiderate</a:t>
            </a:r>
          </a:p>
        </p:txBody>
      </p:sp>
    </p:spTree>
    <p:extLst>
      <p:ext uri="{BB962C8B-B14F-4D97-AF65-F5344CB8AC3E}">
        <p14:creationId xmlns:p14="http://schemas.microsoft.com/office/powerpoint/2010/main" val="100440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Diagramma di flusso (Flow </a:t>
            </a:r>
            <a:r>
              <a:rPr lang="it-IT" dirty="0" err="1"/>
              <a:t>Diagram</a:t>
            </a:r>
            <a:r>
              <a:rPr lang="it-IT" dirty="0"/>
              <a:t>): diagramma che rappresenta la locazione (e quindi il flusso) di dove avvengono le </a:t>
            </a:r>
            <a:r>
              <a:rPr lang="it-IT" dirty="0" smtClean="0"/>
              <a:t>specifiche attività </a:t>
            </a:r>
            <a:r>
              <a:rPr lang="it-IT" dirty="0"/>
              <a:t>e rappresenta le sequenze di </a:t>
            </a:r>
            <a:r>
              <a:rPr lang="it-IT" dirty="0" smtClean="0"/>
              <a:t> uomo/macchina/materiali/impianti </a:t>
            </a:r>
            <a:r>
              <a:rPr lang="it-IT" dirty="0"/>
              <a:t>presenti nei processi; </a:t>
            </a:r>
            <a:endParaRPr lang="it-IT" dirty="0" smtClean="0"/>
          </a:p>
          <a:p>
            <a:r>
              <a:rPr lang="it-IT" dirty="0" err="1" smtClean="0"/>
              <a:t>String</a:t>
            </a:r>
            <a:r>
              <a:rPr lang="it-IT" dirty="0" smtClean="0"/>
              <a:t> </a:t>
            </a:r>
            <a:r>
              <a:rPr lang="it-IT" dirty="0" err="1"/>
              <a:t>Diagram</a:t>
            </a:r>
            <a:r>
              <a:rPr lang="it-IT" dirty="0"/>
              <a:t>: disegno che mostra i movimenti di uomini e materiali attraverso " linee" o "stringhe" usate per seguire i cammini di ciascuno; </a:t>
            </a:r>
            <a:endParaRPr lang="it-IT" dirty="0" smtClean="0"/>
          </a:p>
          <a:p>
            <a:r>
              <a:rPr lang="it-IT" dirty="0" smtClean="0"/>
              <a:t>Travel </a:t>
            </a:r>
            <a:r>
              <a:rPr lang="it-IT" dirty="0"/>
              <a:t>Chart : tabellone di registrazione dei dati sui movimenti e gli impieghi delle risorse usate nella produzione; </a:t>
            </a:r>
            <a:endParaRPr lang="it-IT" dirty="0" smtClean="0"/>
          </a:p>
          <a:p>
            <a:r>
              <a:rPr lang="it-IT" dirty="0" err="1" smtClean="0"/>
              <a:t>Photographic</a:t>
            </a:r>
            <a:r>
              <a:rPr lang="it-IT" dirty="0" smtClean="0"/>
              <a:t> </a:t>
            </a:r>
            <a:r>
              <a:rPr lang="it-IT" dirty="0" err="1"/>
              <a:t>Records</a:t>
            </a:r>
            <a:r>
              <a:rPr lang="it-IT" dirty="0"/>
              <a:t>: registrazione in un periodo determinato delle attività di lavorazione mediante registrazione video; </a:t>
            </a:r>
            <a:endParaRPr lang="it-IT" dirty="0" smtClean="0"/>
          </a:p>
          <a:p>
            <a:r>
              <a:rPr lang="it-IT" dirty="0" smtClean="0"/>
              <a:t>Multiple </a:t>
            </a:r>
            <a:r>
              <a:rPr lang="it-IT" dirty="0"/>
              <a:t>Activity </a:t>
            </a:r>
            <a:r>
              <a:rPr lang="it-IT" dirty="0" err="1"/>
              <a:t>Charts</a:t>
            </a:r>
            <a:r>
              <a:rPr lang="it-IT" dirty="0"/>
              <a:t>: rappresentazione in forma schematica di situazioni nelle quali molte attività in un processo hanno luogo in parallelo; </a:t>
            </a:r>
            <a:endParaRPr lang="it-IT" dirty="0" smtClean="0"/>
          </a:p>
          <a:p>
            <a:r>
              <a:rPr lang="it-IT" b="1" dirty="0" err="1" smtClean="0"/>
              <a:t>Process</a:t>
            </a:r>
            <a:r>
              <a:rPr lang="it-IT" b="1" dirty="0" smtClean="0"/>
              <a:t> </a:t>
            </a:r>
            <a:r>
              <a:rPr lang="it-IT" b="1" dirty="0" err="1"/>
              <a:t>Charts</a:t>
            </a:r>
            <a:r>
              <a:rPr lang="it-IT" dirty="0"/>
              <a:t>: tecnica che consente di rappresentare una sequenza di eventi mediante l'uso di simboli standard.</a:t>
            </a:r>
          </a:p>
        </p:txBody>
      </p:sp>
    </p:spTree>
    <p:extLst>
      <p:ext uri="{BB962C8B-B14F-4D97-AF65-F5344CB8AC3E}">
        <p14:creationId xmlns:p14="http://schemas.microsoft.com/office/powerpoint/2010/main" val="363873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Simboli della </a:t>
            </a:r>
            <a:r>
              <a:rPr lang="it-IT" dirty="0" err="1" smtClean="0"/>
              <a:t>Process</a:t>
            </a:r>
            <a:r>
              <a:rPr lang="it-IT" dirty="0" smtClean="0"/>
              <a:t> Chart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21" y="1221495"/>
            <a:ext cx="8293884" cy="41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5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Significato dei Simboli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Operazione: indica la parte o le attività principali in un processo. Solitamente la parte</a:t>
            </a:r>
            <a:r>
              <a:rPr lang="it-IT" dirty="0" smtClean="0"/>
              <a:t>, materiale </a:t>
            </a:r>
            <a:r>
              <a:rPr lang="it-IT" dirty="0"/>
              <a:t>o prodotto concernente, </a:t>
            </a:r>
            <a:r>
              <a:rPr lang="it-IT" dirty="0" err="1"/>
              <a:t>é</a:t>
            </a:r>
            <a:r>
              <a:rPr lang="it-IT" dirty="0"/>
              <a:t> modificata o cambiata durante tale operazione.</a:t>
            </a:r>
          </a:p>
          <a:p>
            <a:r>
              <a:rPr lang="it-IT" dirty="0"/>
              <a:t>Trasporto: indica il movimento di addetti, materiali o impianti da un posto all'altro.</a:t>
            </a:r>
          </a:p>
          <a:p>
            <a:r>
              <a:rPr lang="it-IT" dirty="0"/>
              <a:t>Immagazzinamento: indica una giacenza controllata, nella quale un materiale </a:t>
            </a:r>
            <a:r>
              <a:rPr lang="it-IT" dirty="0" err="1"/>
              <a:t>é</a:t>
            </a:r>
            <a:r>
              <a:rPr lang="it-IT" dirty="0"/>
              <a:t> immesso </a:t>
            </a:r>
            <a:r>
              <a:rPr lang="it-IT" dirty="0" smtClean="0"/>
              <a:t>o fatto </a:t>
            </a:r>
            <a:r>
              <a:rPr lang="it-IT" dirty="0"/>
              <a:t>uscire da un deposito (magazzino o area di stoccaggio) a fronte di autorizzazione, </a:t>
            </a:r>
            <a:r>
              <a:rPr lang="it-IT" dirty="0" smtClean="0"/>
              <a:t>o un </a:t>
            </a:r>
            <a:r>
              <a:rPr lang="it-IT" dirty="0"/>
              <a:t>articolo </a:t>
            </a:r>
            <a:r>
              <a:rPr lang="it-IT" dirty="0" err="1"/>
              <a:t>é</a:t>
            </a:r>
            <a:r>
              <a:rPr lang="it-IT" dirty="0"/>
              <a:t> trattenuto a scopi di riferimento.</a:t>
            </a:r>
          </a:p>
          <a:p>
            <a:r>
              <a:rPr lang="it-IT" dirty="0"/>
              <a:t>Attesa o fermo: indica un fermo in una sequenza di eventi, per esempio l'attesa di lavoro </a:t>
            </a:r>
            <a:r>
              <a:rPr lang="it-IT" dirty="0" smtClean="0"/>
              <a:t>tra operazioni </a:t>
            </a:r>
            <a:r>
              <a:rPr lang="it-IT" dirty="0"/>
              <a:t>consecutive, oppure qualsiasi oggetto lasciato temporaneamente a parte </a:t>
            </a:r>
            <a:r>
              <a:rPr lang="it-IT" dirty="0" smtClean="0"/>
              <a:t>senza che </a:t>
            </a:r>
            <a:r>
              <a:rPr lang="it-IT" dirty="0"/>
              <a:t>alcuna registrazione ne sia richiesta.</a:t>
            </a:r>
          </a:p>
          <a:p>
            <a:r>
              <a:rPr lang="it-IT" dirty="0"/>
              <a:t>Ispezione: indica un controllo di qualità e/o di quantità.</a:t>
            </a:r>
          </a:p>
          <a:p>
            <a:r>
              <a:rPr lang="it-IT" dirty="0"/>
              <a:t>Trattenimento: indica la ritenuta di un oggetto in una mano, così che normalmente </a:t>
            </a:r>
            <a:r>
              <a:rPr lang="it-IT" dirty="0" smtClean="0"/>
              <a:t>l'altra mano </a:t>
            </a:r>
            <a:r>
              <a:rPr lang="it-IT" dirty="0"/>
              <a:t>può fare qualcosa su di esso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I simboli indicati nella tabella precedente sono quelli fondamentali; oltre ad essi si </a:t>
            </a:r>
            <a:r>
              <a:rPr lang="it-IT" dirty="0" smtClean="0"/>
              <a:t>possono citare </a:t>
            </a:r>
            <a:r>
              <a:rPr lang="it-IT" dirty="0"/>
              <a:t>altri simboli compositi, usati per dare maggiori informazioni a riguardo del </a:t>
            </a:r>
            <a:r>
              <a:rPr lang="it-IT" dirty="0" smtClean="0"/>
              <a:t>processo che si vuole rappresentare (io a volte mi invento simboli nuovi)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276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1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640" y="755523"/>
            <a:ext cx="6037754" cy="53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1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2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394" y="1475728"/>
            <a:ext cx="8213075" cy="44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1395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TM03457475[[fn=Cornice]]</Template>
  <TotalTime>51</TotalTime>
  <Words>699</Words>
  <Application>Microsoft Office PowerPoint</Application>
  <PresentationFormat>Widescreen</PresentationFormat>
  <Paragraphs>55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Corbel</vt:lpstr>
      <vt:lpstr>Wingdings 2</vt:lpstr>
      <vt:lpstr>Cornice</vt:lpstr>
      <vt:lpstr>Disegno dei Processi</vt:lpstr>
      <vt:lpstr>INDICE</vt:lpstr>
      <vt:lpstr>Definizione</vt:lpstr>
      <vt:lpstr>Origine</vt:lpstr>
      <vt:lpstr>Elementi</vt:lpstr>
      <vt:lpstr>Simboli della Process Chart</vt:lpstr>
      <vt:lpstr>Significato dei Simboli</vt:lpstr>
      <vt:lpstr>Esempio 1</vt:lpstr>
      <vt:lpstr>Esempio 2</vt:lpstr>
      <vt:lpstr>Compilazione di una pratica edilizia on-line</vt:lpstr>
      <vt:lpstr>Macro fasi</vt:lpstr>
      <vt:lpstr>Simbologia adottata</vt:lpstr>
      <vt:lpstr>1 Compilazione di una pratica AS-IS</vt:lpstr>
      <vt:lpstr> 1 Accettazione di una pratica TO-BE</vt:lpstr>
      <vt:lpstr>2 Accettazione di una pratica AS-IS</vt:lpstr>
      <vt:lpstr>2 Accettazione di una pratica TO-BE</vt:lpstr>
      <vt:lpstr>3 Attività istruttoria sulla pratica AS-IS</vt:lpstr>
      <vt:lpstr>3 Attività istruttoria sulla pratica TO-BE</vt:lpstr>
      <vt:lpstr>4 Richiesta Pareri ed atti di assenso AS-IS</vt:lpstr>
      <vt:lpstr>4 Richiesta Pareri ed atti di assenso TO-BE</vt:lpstr>
      <vt:lpstr>5 Rilascio del titolo abilitativo AS-IS</vt:lpstr>
      <vt:lpstr>5 Rilascio del titolo abilitativo TO-BE</vt:lpstr>
      <vt:lpstr>Sintesi degli interventi</vt:lpstr>
      <vt:lpstr>GRAZIE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Benati</dc:creator>
  <cp:lastModifiedBy>Fabrizio Benati</cp:lastModifiedBy>
  <cp:revision>9</cp:revision>
  <dcterms:created xsi:type="dcterms:W3CDTF">2020-02-17T16:05:37Z</dcterms:created>
  <dcterms:modified xsi:type="dcterms:W3CDTF">2020-02-28T17:14:45Z</dcterms:modified>
</cp:coreProperties>
</file>