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84" r:id="rId7"/>
    <p:sldId id="285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02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8" autoAdjust="0"/>
    <p:restoredTop sz="94660"/>
  </p:normalViewPr>
  <p:slideViewPr>
    <p:cSldViewPr snapToGrid="0">
      <p:cViewPr varScale="1">
        <p:scale>
          <a:sx n="86" d="100"/>
          <a:sy n="86" d="100"/>
        </p:scale>
        <p:origin x="44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rgbClr val="E40230"/>
          </a:solidFill>
          <a:ln>
            <a:solidFill>
              <a:srgbClr val="E402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rgbClr val="E40230"/>
          </a:solidFill>
          <a:ln>
            <a:solidFill>
              <a:srgbClr val="E402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0263" y="158749"/>
            <a:ext cx="2857500" cy="685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Tx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Tx/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Tx/>
        <a:buFont typeface="Wingdings 2" pitchFamily="18" charset="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Tx/>
        <a:buFont typeface="Wingdings 2" pitchFamily="18" charset="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Tx/>
        <a:buFont typeface="Wingdings 2" pitchFamily="18" charset="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agid.gov.it/sites/default/files/repository_files/la_spesa_ict_nella_pa_italiana_bozza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La sostenibilità nei progetti di innovazione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Analisi degli Investimenti</a:t>
            </a:r>
          </a:p>
        </p:txBody>
      </p:sp>
    </p:spTree>
    <p:extLst>
      <p:ext uri="{BB962C8B-B14F-4D97-AF65-F5344CB8AC3E}">
        <p14:creationId xmlns:p14="http://schemas.microsoft.com/office/powerpoint/2010/main" val="1425932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Linee guida per la scelta degli investimenti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2388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Come fare costare poco la innovazione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it-IT" sz="2800" dirty="0"/>
              <a:t>Non cerchiamo di essere i primi della classe</a:t>
            </a:r>
          </a:p>
          <a:p>
            <a:pPr lvl="1">
              <a:spcBef>
                <a:spcPct val="0"/>
              </a:spcBef>
            </a:pPr>
            <a:r>
              <a:rPr lang="it-IT" sz="2400" dirty="0"/>
              <a:t>Essere i primi richiede grandi investimenti</a:t>
            </a:r>
          </a:p>
          <a:p>
            <a:pPr>
              <a:spcBef>
                <a:spcPct val="0"/>
              </a:spcBef>
            </a:pPr>
            <a:endParaRPr lang="it-IT" sz="2800" dirty="0"/>
          </a:p>
          <a:p>
            <a:pPr>
              <a:spcBef>
                <a:spcPct val="0"/>
              </a:spcBef>
            </a:pPr>
            <a:r>
              <a:rPr lang="it-IT" sz="2800" dirty="0"/>
              <a:t>Non buttiamo il passato, ma miglioriamolo</a:t>
            </a:r>
          </a:p>
          <a:p>
            <a:pPr lvl="1">
              <a:spcBef>
                <a:spcPct val="0"/>
              </a:spcBef>
            </a:pPr>
            <a:r>
              <a:rPr lang="it-IT" sz="2400" dirty="0"/>
              <a:t>Qual è la gara più veloce? La staffetta!</a:t>
            </a:r>
          </a:p>
          <a:p>
            <a:pPr>
              <a:spcBef>
                <a:spcPct val="0"/>
              </a:spcBef>
            </a:pPr>
            <a:endParaRPr lang="it-IT" sz="2800" dirty="0"/>
          </a:p>
          <a:p>
            <a:pPr>
              <a:spcBef>
                <a:spcPct val="0"/>
              </a:spcBef>
            </a:pPr>
            <a:r>
              <a:rPr lang="it-IT" sz="2800" dirty="0"/>
              <a:t>Facciamo massa critica</a:t>
            </a:r>
          </a:p>
          <a:p>
            <a:pPr lvl="1">
              <a:spcBef>
                <a:spcPct val="0"/>
              </a:spcBef>
            </a:pPr>
            <a:r>
              <a:rPr lang="it-IT" sz="2400" dirty="0" smtClean="0"/>
              <a:t>Fare R&amp;D significa sbagliare 9 volte su 10</a:t>
            </a:r>
            <a:endParaRPr lang="it-IT" sz="2400" dirty="0"/>
          </a:p>
          <a:p>
            <a:pPr lvl="1">
              <a:spcBef>
                <a:spcPct val="0"/>
              </a:spcBef>
            </a:pPr>
            <a:r>
              <a:rPr lang="it-IT" sz="2400" dirty="0" smtClean="0"/>
              <a:t>Bisogna fare almeno 10 progetti per averne uno che va a buon fine</a:t>
            </a:r>
            <a:endParaRPr lang="it-IT" sz="2400" dirty="0"/>
          </a:p>
          <a:p>
            <a:pPr>
              <a:spcBef>
                <a:spcPct val="0"/>
              </a:spcBef>
            </a:pPr>
            <a:endParaRPr lang="it-IT" sz="2800" dirty="0"/>
          </a:p>
          <a:p>
            <a:pPr>
              <a:spcBef>
                <a:spcPct val="0"/>
              </a:spcBef>
            </a:pPr>
            <a:r>
              <a:rPr lang="it-IT" sz="2800" dirty="0"/>
              <a:t>Impariamo a gestire i progetti</a:t>
            </a:r>
          </a:p>
          <a:p>
            <a:pPr lvl="1">
              <a:spcBef>
                <a:spcPct val="0"/>
              </a:spcBef>
            </a:pPr>
            <a:r>
              <a:rPr lang="it-IT" sz="2400" dirty="0"/>
              <a:t>Gestiamo l’incertezza in maniera “scientifica</a:t>
            </a:r>
            <a:r>
              <a:rPr lang="it-IT" sz="2400" dirty="0" smtClean="0"/>
              <a:t>”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7819524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Scegliere accuratamente </a:t>
            </a:r>
            <a:br>
              <a:rPr lang="it-IT" dirty="0"/>
            </a:br>
            <a:r>
              <a:rPr lang="it-IT" dirty="0"/>
              <a:t>su cosa investire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it-IT" sz="2400" dirty="0"/>
              <a:t>Impariamo a pianificare</a:t>
            </a:r>
          </a:p>
          <a:p>
            <a:pPr lvl="1">
              <a:spcBef>
                <a:spcPct val="0"/>
              </a:spcBef>
            </a:pPr>
            <a:r>
              <a:rPr lang="it-IT" sz="2000" dirty="0"/>
              <a:t>Piani pluriennali con i desiderata da finanziare</a:t>
            </a:r>
          </a:p>
          <a:p>
            <a:pPr lvl="1">
              <a:spcBef>
                <a:spcPct val="0"/>
              </a:spcBef>
            </a:pPr>
            <a:r>
              <a:rPr lang="it-IT" sz="2000" dirty="0"/>
              <a:t>Piani annuali con i progetti finanziati</a:t>
            </a:r>
          </a:p>
          <a:p>
            <a:pPr lvl="1">
              <a:spcBef>
                <a:spcPct val="0"/>
              </a:spcBef>
            </a:pPr>
            <a:r>
              <a:rPr lang="it-IT" sz="2000" dirty="0"/>
              <a:t>Come legge vorrebbe nelle opere pubbliche</a:t>
            </a:r>
          </a:p>
          <a:p>
            <a:pPr lvl="1">
              <a:spcBef>
                <a:spcPct val="0"/>
              </a:spcBef>
            </a:pPr>
            <a:endParaRPr lang="it-IT" sz="2000" dirty="0"/>
          </a:p>
          <a:p>
            <a:pPr>
              <a:spcBef>
                <a:spcPct val="0"/>
              </a:spcBef>
            </a:pPr>
            <a:r>
              <a:rPr lang="it-IT" sz="2400" dirty="0"/>
              <a:t>Miriamo ad obiettivi SMART</a:t>
            </a:r>
          </a:p>
          <a:p>
            <a:pPr lvl="1">
              <a:spcBef>
                <a:spcPct val="0"/>
              </a:spcBef>
            </a:pPr>
            <a:r>
              <a:rPr lang="it-IT" sz="2000" b="1" dirty="0"/>
              <a:t>S</a:t>
            </a:r>
            <a:r>
              <a:rPr lang="it-IT" sz="2000" dirty="0"/>
              <a:t>emplici</a:t>
            </a:r>
          </a:p>
          <a:p>
            <a:pPr lvl="1">
              <a:spcBef>
                <a:spcPct val="0"/>
              </a:spcBef>
            </a:pPr>
            <a:r>
              <a:rPr lang="it-IT" sz="2000" b="1" dirty="0"/>
              <a:t>M</a:t>
            </a:r>
            <a:r>
              <a:rPr lang="it-IT" sz="2000" dirty="0"/>
              <a:t>isurabili</a:t>
            </a:r>
          </a:p>
          <a:p>
            <a:pPr lvl="1">
              <a:spcBef>
                <a:spcPct val="0"/>
              </a:spcBef>
            </a:pPr>
            <a:r>
              <a:rPr lang="it-IT" sz="2000" b="1" dirty="0"/>
              <a:t>A</a:t>
            </a:r>
            <a:r>
              <a:rPr lang="it-IT" sz="2000" dirty="0"/>
              <a:t>rricchenti</a:t>
            </a:r>
          </a:p>
          <a:p>
            <a:pPr lvl="1">
              <a:spcBef>
                <a:spcPct val="0"/>
              </a:spcBef>
            </a:pPr>
            <a:r>
              <a:rPr lang="it-IT" sz="2000" b="1" dirty="0"/>
              <a:t>R</a:t>
            </a:r>
            <a:r>
              <a:rPr lang="it-IT" sz="2000" dirty="0"/>
              <a:t>aggiungibili</a:t>
            </a:r>
          </a:p>
          <a:p>
            <a:pPr lvl="1">
              <a:spcBef>
                <a:spcPct val="0"/>
              </a:spcBef>
            </a:pPr>
            <a:r>
              <a:rPr lang="it-IT" sz="2000" b="1" dirty="0"/>
              <a:t>T</a:t>
            </a:r>
            <a:r>
              <a:rPr lang="it-IT" sz="2000" dirty="0"/>
              <a:t>emporizzabili</a:t>
            </a:r>
          </a:p>
          <a:p>
            <a:pPr lvl="1">
              <a:spcBef>
                <a:spcPct val="0"/>
              </a:spcBef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4980485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valutazione costi-benefici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Con ADL </a:t>
            </a:r>
            <a:r>
              <a:rPr lang="it-IT" dirty="0" smtClean="0"/>
              <a:t>creiamo un </a:t>
            </a:r>
            <a:r>
              <a:rPr lang="it-IT" dirty="0"/>
              <a:t>contesto virtuoso per gli investimenti</a:t>
            </a:r>
          </a:p>
          <a:p>
            <a:endParaRPr lang="it-IT" dirty="0"/>
          </a:p>
          <a:p>
            <a:r>
              <a:rPr lang="it-IT" dirty="0"/>
              <a:t>Con le competenze tecniche </a:t>
            </a:r>
            <a:r>
              <a:rPr lang="it-IT" dirty="0" smtClean="0"/>
              <a:t>progettiamo </a:t>
            </a:r>
            <a:r>
              <a:rPr lang="it-IT" dirty="0" smtClean="0"/>
              <a:t>i </a:t>
            </a:r>
            <a:r>
              <a:rPr lang="it-IT" dirty="0"/>
              <a:t>servizi</a:t>
            </a:r>
          </a:p>
          <a:p>
            <a:endParaRPr lang="it-IT" dirty="0"/>
          </a:p>
          <a:p>
            <a:r>
              <a:rPr lang="it-IT" dirty="0"/>
              <a:t>Ora dobbiamo valutare i costi ed i benefici degli investimenti </a:t>
            </a:r>
            <a:r>
              <a:rPr lang="it-IT" dirty="0" smtClean="0"/>
              <a:t>per cominciare con i progetti che rendono «di più»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93503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misurazione dei costi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43538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La Legge Merloni</a:t>
            </a:r>
            <a:br>
              <a:rPr lang="it-IT" sz="2800" dirty="0"/>
            </a:br>
            <a:r>
              <a:rPr lang="it-IT" sz="2800" dirty="0"/>
              <a:t>(D.P.R. 554/1999)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1"/>
                </a:solidFill>
              </a:rPr>
              <a:t>Fasi dello sviluppo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ct val="0"/>
              </a:spcBef>
            </a:pPr>
            <a:r>
              <a:rPr lang="it-IT" sz="1800" dirty="0"/>
              <a:t>Programmazione</a:t>
            </a:r>
          </a:p>
          <a:p>
            <a:pPr lvl="1">
              <a:spcBef>
                <a:spcPct val="0"/>
              </a:spcBef>
            </a:pPr>
            <a:r>
              <a:rPr lang="it-IT" sz="1600" dirty="0"/>
              <a:t>Studio di fattibilità</a:t>
            </a:r>
          </a:p>
          <a:p>
            <a:pPr lvl="1">
              <a:spcBef>
                <a:spcPct val="0"/>
              </a:spcBef>
            </a:pPr>
            <a:endParaRPr lang="it-IT" sz="1600" dirty="0"/>
          </a:p>
          <a:p>
            <a:pPr>
              <a:spcBef>
                <a:spcPct val="0"/>
              </a:spcBef>
            </a:pPr>
            <a:r>
              <a:rPr lang="it-IT" sz="1800" dirty="0"/>
              <a:t>Progettazione preliminare</a:t>
            </a:r>
          </a:p>
          <a:p>
            <a:pPr lvl="1">
              <a:spcBef>
                <a:spcPct val="0"/>
              </a:spcBef>
            </a:pPr>
            <a:r>
              <a:rPr lang="it-IT" sz="1600" dirty="0"/>
              <a:t>Studio dei costi e vincoli</a:t>
            </a:r>
          </a:p>
          <a:p>
            <a:pPr lvl="1">
              <a:spcBef>
                <a:spcPct val="0"/>
              </a:spcBef>
            </a:pPr>
            <a:endParaRPr lang="it-IT" sz="1600" dirty="0"/>
          </a:p>
          <a:p>
            <a:pPr>
              <a:spcBef>
                <a:spcPct val="0"/>
              </a:spcBef>
            </a:pPr>
            <a:r>
              <a:rPr lang="it-IT" sz="1800" dirty="0"/>
              <a:t>Progettazione definitiva</a:t>
            </a:r>
          </a:p>
          <a:p>
            <a:pPr lvl="1">
              <a:spcBef>
                <a:spcPct val="0"/>
              </a:spcBef>
            </a:pPr>
            <a:r>
              <a:rPr lang="it-IT" sz="1600" dirty="0"/>
              <a:t>Allocazione delle risorse</a:t>
            </a:r>
          </a:p>
          <a:p>
            <a:pPr lvl="1">
              <a:spcBef>
                <a:spcPct val="0"/>
              </a:spcBef>
            </a:pPr>
            <a:endParaRPr lang="it-IT" sz="1600" dirty="0"/>
          </a:p>
          <a:p>
            <a:pPr>
              <a:spcBef>
                <a:spcPct val="0"/>
              </a:spcBef>
            </a:pPr>
            <a:r>
              <a:rPr lang="it-IT" sz="1800" dirty="0"/>
              <a:t>Progettazione esecutiva</a:t>
            </a:r>
          </a:p>
          <a:p>
            <a:pPr lvl="1">
              <a:spcBef>
                <a:spcPct val="0"/>
              </a:spcBef>
            </a:pPr>
            <a:r>
              <a:rPr lang="it-IT" sz="1600" dirty="0"/>
              <a:t>Appalto dei lavori</a:t>
            </a:r>
          </a:p>
          <a:p>
            <a:pPr lvl="1">
              <a:spcBef>
                <a:spcPct val="0"/>
              </a:spcBef>
            </a:pPr>
            <a:endParaRPr lang="it-IT" sz="1600" dirty="0"/>
          </a:p>
          <a:p>
            <a:pPr>
              <a:spcBef>
                <a:spcPct val="0"/>
              </a:spcBef>
            </a:pPr>
            <a:r>
              <a:rPr lang="it-IT" sz="1800" dirty="0"/>
              <a:t>Sviluppo</a:t>
            </a:r>
          </a:p>
          <a:p>
            <a:pPr lvl="1">
              <a:spcBef>
                <a:spcPct val="0"/>
              </a:spcBef>
            </a:pPr>
            <a:r>
              <a:rPr lang="it-IT" sz="1600" dirty="0"/>
              <a:t>Stati di Avanzamento lavori</a:t>
            </a:r>
          </a:p>
          <a:p>
            <a:pPr lvl="1">
              <a:spcBef>
                <a:spcPct val="0"/>
              </a:spcBef>
            </a:pPr>
            <a:endParaRPr lang="it-IT" sz="1600" dirty="0"/>
          </a:p>
          <a:p>
            <a:pPr>
              <a:spcBef>
                <a:spcPct val="0"/>
              </a:spcBef>
            </a:pPr>
            <a:r>
              <a:rPr lang="it-IT" sz="1800" dirty="0" smtClean="0"/>
              <a:t>Formazione</a:t>
            </a:r>
            <a:endParaRPr lang="it-IT" sz="1800" dirty="0"/>
          </a:p>
        </p:txBody>
      </p:sp>
      <p:sp>
        <p:nvSpPr>
          <p:cNvPr id="7" name="Segnaposto testo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1"/>
                </a:solidFill>
              </a:rPr>
              <a:t>Art. 17 (Quadro Economico)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8" name="Segnaposto contenuto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1600" dirty="0" smtClean="0"/>
              <a:t>1. I </a:t>
            </a:r>
            <a:r>
              <a:rPr lang="it-IT" sz="1600" dirty="0"/>
              <a:t>quadri economici … sono predisposti con progressivo approfondimento … al livello di progettazione … e prevedono la seguente articolazione</a:t>
            </a:r>
          </a:p>
          <a:p>
            <a:pPr>
              <a:buFontTx/>
              <a:buNone/>
            </a:pPr>
            <a:r>
              <a:rPr lang="it-IT" sz="1600" dirty="0"/>
              <a:t>a) lavori a misura, a corpo, economia;</a:t>
            </a:r>
          </a:p>
          <a:p>
            <a:pPr>
              <a:buFontTx/>
              <a:buNone/>
            </a:pPr>
            <a:r>
              <a:rPr lang="it-IT" sz="1600" dirty="0"/>
              <a:t>b) somme a disposizione per:</a:t>
            </a:r>
          </a:p>
          <a:p>
            <a:pPr marL="800100" lvl="1" indent="-342900">
              <a:buFontTx/>
              <a:buAutoNum type="arabicPeriod"/>
            </a:pPr>
            <a:r>
              <a:rPr lang="it-IT" sz="1200" dirty="0"/>
              <a:t>Lavori in economia previsti ma non in appalto</a:t>
            </a:r>
          </a:p>
          <a:p>
            <a:pPr marL="800100" lvl="1" indent="-342900">
              <a:buFontTx/>
              <a:buAutoNum type="arabicPeriod"/>
            </a:pPr>
            <a:r>
              <a:rPr lang="it-IT" sz="1200" dirty="0"/>
              <a:t>Rilievi accertamenti, indagini</a:t>
            </a:r>
          </a:p>
          <a:p>
            <a:pPr marL="800100" lvl="1" indent="-342900">
              <a:buFontTx/>
              <a:buAutoNum type="arabicPeriod"/>
            </a:pPr>
            <a:r>
              <a:rPr lang="it-IT" sz="1200" dirty="0"/>
              <a:t>Allacciamenti ai pubblici servizi</a:t>
            </a:r>
          </a:p>
          <a:p>
            <a:pPr marL="800100" lvl="1" indent="-342900">
              <a:buFontTx/>
              <a:buAutoNum type="arabicPeriod"/>
            </a:pPr>
            <a:r>
              <a:rPr lang="it-IT" sz="1200" dirty="0"/>
              <a:t>Imprevisti</a:t>
            </a:r>
          </a:p>
          <a:p>
            <a:pPr marL="800100" lvl="1" indent="-342900">
              <a:buFontTx/>
              <a:buAutoNum type="arabicPeriod"/>
            </a:pPr>
            <a:r>
              <a:rPr lang="it-IT" sz="1200" dirty="0"/>
              <a:t>Acquisizione di aree immobili</a:t>
            </a:r>
          </a:p>
          <a:p>
            <a:pPr marL="800100" lvl="1" indent="-342900">
              <a:buFontTx/>
              <a:buAutoNum type="arabicPeriod"/>
            </a:pPr>
            <a:r>
              <a:rPr lang="it-IT" sz="1200" dirty="0"/>
              <a:t>Accantonamenti (art. 26 comma 4)</a:t>
            </a:r>
          </a:p>
          <a:p>
            <a:pPr marL="800100" lvl="1" indent="-342900">
              <a:buFontTx/>
              <a:buAutoNum type="arabicPeriod"/>
            </a:pPr>
            <a:r>
              <a:rPr lang="it-IT" sz="1200" dirty="0"/>
              <a:t>Spese di progettazione e direzione dei lavori</a:t>
            </a:r>
          </a:p>
          <a:p>
            <a:pPr marL="800100" lvl="1" indent="-342900">
              <a:buFontTx/>
              <a:buAutoNum type="arabicPeriod"/>
            </a:pPr>
            <a:r>
              <a:rPr lang="it-IT" sz="1200" dirty="0"/>
              <a:t>Spese di consulenza e supporto</a:t>
            </a:r>
          </a:p>
          <a:p>
            <a:pPr marL="800100" lvl="1" indent="-342900">
              <a:buFontTx/>
              <a:buAutoNum type="arabicPeriod"/>
            </a:pPr>
            <a:r>
              <a:rPr lang="it-IT" sz="1200" dirty="0"/>
              <a:t>Spese per commissioni giudicatrici</a:t>
            </a:r>
          </a:p>
          <a:p>
            <a:pPr marL="800100" lvl="1" indent="-342900">
              <a:buFontTx/>
              <a:buAutoNum type="arabicPeriod"/>
            </a:pPr>
            <a:r>
              <a:rPr lang="it-IT" sz="1200" dirty="0"/>
              <a:t>Spese per pubblicità e opere d’arte</a:t>
            </a:r>
          </a:p>
          <a:p>
            <a:pPr marL="800100" lvl="1" indent="-342900">
              <a:buFontTx/>
              <a:buAutoNum type="arabicPeriod"/>
            </a:pPr>
            <a:r>
              <a:rPr lang="it-IT" sz="1200" dirty="0"/>
              <a:t>Spese per collaudi</a:t>
            </a:r>
          </a:p>
          <a:p>
            <a:pPr marL="800100" lvl="1" indent="-342900">
              <a:buFontTx/>
              <a:buAutoNum type="arabicPeriod"/>
            </a:pPr>
            <a:r>
              <a:rPr lang="it-IT" sz="1200" dirty="0"/>
              <a:t>IVA ed altre </a:t>
            </a:r>
            <a:r>
              <a:rPr lang="it-IT" sz="1200" dirty="0" smtClean="0"/>
              <a:t>imposte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9950527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Dai “ponti”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alla</a:t>
            </a:r>
            <a:br>
              <a:rPr lang="it-IT" dirty="0" smtClean="0"/>
            </a:br>
            <a:r>
              <a:rPr lang="it-IT" dirty="0" smtClean="0"/>
              <a:t>“informatica”</a:t>
            </a:r>
            <a:endParaRPr lang="it-IT" dirty="0"/>
          </a:p>
        </p:txBody>
      </p:sp>
      <p:sp>
        <p:nvSpPr>
          <p:cNvPr id="7" name="Segnaposto contenuto 6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Tx/>
              <a:buNone/>
            </a:pPr>
            <a:r>
              <a:rPr lang="it-IT" sz="2400" dirty="0"/>
              <a:t>a) lavori a misura, a corpo, economia;</a:t>
            </a:r>
          </a:p>
          <a:p>
            <a:pPr>
              <a:buFontTx/>
              <a:buNone/>
            </a:pPr>
            <a:endParaRPr lang="it-IT" sz="2400" dirty="0"/>
          </a:p>
          <a:p>
            <a:pPr>
              <a:buFontTx/>
              <a:buNone/>
            </a:pPr>
            <a:r>
              <a:rPr lang="it-IT" sz="2400" dirty="0"/>
              <a:t>b) somme a disposizione per:</a:t>
            </a:r>
          </a:p>
          <a:p>
            <a:pPr>
              <a:buFontTx/>
              <a:buAutoNum type="arabicPeriod"/>
            </a:pPr>
            <a:r>
              <a:rPr lang="it-IT" dirty="0"/>
              <a:t>Lavori in economia previsti ma non inseriti in appalto</a:t>
            </a:r>
          </a:p>
          <a:p>
            <a:pPr>
              <a:buFontTx/>
              <a:buAutoNum type="arabicPeriod"/>
            </a:pPr>
            <a:r>
              <a:rPr lang="it-IT" dirty="0"/>
              <a:t>Rilievi accertamenti, indagini</a:t>
            </a:r>
          </a:p>
          <a:p>
            <a:pPr>
              <a:buFontTx/>
              <a:buAutoNum type="arabicPeriod"/>
            </a:pPr>
            <a:r>
              <a:rPr lang="it-IT" dirty="0"/>
              <a:t>Allacciamenti ai pubblici servizi</a:t>
            </a:r>
          </a:p>
          <a:p>
            <a:pPr>
              <a:buFontTx/>
              <a:buAutoNum type="arabicPeriod"/>
            </a:pPr>
            <a:r>
              <a:rPr lang="it-IT" dirty="0"/>
              <a:t>Imprevisti</a:t>
            </a:r>
          </a:p>
          <a:p>
            <a:pPr>
              <a:buFontTx/>
              <a:buAutoNum type="arabicPeriod"/>
            </a:pPr>
            <a:r>
              <a:rPr lang="it-IT" dirty="0"/>
              <a:t>Acquisizione di aree immobili</a:t>
            </a:r>
          </a:p>
          <a:p>
            <a:pPr>
              <a:buFontTx/>
              <a:buAutoNum type="arabicPeriod"/>
            </a:pPr>
            <a:r>
              <a:rPr lang="it-IT" dirty="0"/>
              <a:t>Accantonamenti (recupero inflazione)</a:t>
            </a:r>
          </a:p>
          <a:p>
            <a:pPr>
              <a:buFontTx/>
              <a:buAutoNum type="arabicPeriod"/>
            </a:pPr>
            <a:r>
              <a:rPr lang="it-IT" dirty="0"/>
              <a:t>Spese di progettazione e direzione lavori</a:t>
            </a:r>
          </a:p>
          <a:p>
            <a:pPr>
              <a:buFontTx/>
              <a:buAutoNum type="arabicPeriod"/>
            </a:pPr>
            <a:r>
              <a:rPr lang="it-IT" dirty="0"/>
              <a:t>Spese di consulenza e supporto</a:t>
            </a:r>
          </a:p>
          <a:p>
            <a:pPr>
              <a:buFontTx/>
              <a:buAutoNum type="arabicPeriod"/>
            </a:pPr>
            <a:r>
              <a:rPr lang="it-IT" dirty="0"/>
              <a:t>Spese per commissioni giudicatrici</a:t>
            </a:r>
          </a:p>
          <a:p>
            <a:pPr>
              <a:buFontTx/>
              <a:buAutoNum type="arabicPeriod"/>
            </a:pPr>
            <a:r>
              <a:rPr lang="it-IT" dirty="0"/>
              <a:t>Spese per pubblicità e opere d’arte</a:t>
            </a:r>
          </a:p>
          <a:p>
            <a:pPr>
              <a:buFontTx/>
              <a:buAutoNum type="arabicPeriod"/>
            </a:pPr>
            <a:r>
              <a:rPr lang="it-IT" dirty="0"/>
              <a:t>Spese per collaudi</a:t>
            </a:r>
          </a:p>
          <a:p>
            <a:pPr>
              <a:buFontTx/>
              <a:buAutoNum type="arabicPeriod"/>
            </a:pPr>
            <a:r>
              <a:rPr lang="it-IT" dirty="0"/>
              <a:t>IVA ed altre </a:t>
            </a:r>
            <a:r>
              <a:rPr lang="it-IT" dirty="0" smtClean="0"/>
              <a:t>imposte</a:t>
            </a:r>
          </a:p>
          <a:p>
            <a:pPr>
              <a:buFontTx/>
              <a:buAutoNum type="arabicPeriod"/>
            </a:pPr>
            <a:endParaRPr lang="it-IT" sz="2400" dirty="0"/>
          </a:p>
          <a:p>
            <a:pPr>
              <a:buFontTx/>
              <a:buAutoNum type="arabicPeriod"/>
            </a:pPr>
            <a:endParaRPr lang="it-IT" sz="2400" dirty="0"/>
          </a:p>
        </p:txBody>
      </p:sp>
      <p:sp>
        <p:nvSpPr>
          <p:cNvPr id="8" name="Segnaposto contenuto 7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>
              <a:buFontTx/>
              <a:buNone/>
            </a:pPr>
            <a:r>
              <a:rPr lang="it-IT" sz="2400" dirty="0"/>
              <a:t>a) lavori a misura, a corpo, economia;</a:t>
            </a:r>
          </a:p>
          <a:p>
            <a:pPr>
              <a:buFontTx/>
              <a:buNone/>
            </a:pPr>
            <a:endParaRPr lang="it-IT" sz="2400" dirty="0"/>
          </a:p>
          <a:p>
            <a:pPr>
              <a:buFontTx/>
              <a:buNone/>
            </a:pPr>
            <a:r>
              <a:rPr lang="it-IT" sz="2400" dirty="0"/>
              <a:t>b) somme a disposizione per:</a:t>
            </a:r>
          </a:p>
          <a:p>
            <a:pPr>
              <a:buFontTx/>
              <a:buAutoNum type="arabicPeriod"/>
            </a:pPr>
            <a:r>
              <a:rPr lang="it-IT" dirty="0"/>
              <a:t>Personalizzazioni e sviluppi ulteriori di prodotti a riuso affidati direttamente </a:t>
            </a:r>
            <a:r>
              <a:rPr lang="it-IT" b="1" dirty="0"/>
              <a:t>(*)</a:t>
            </a:r>
          </a:p>
          <a:p>
            <a:pPr>
              <a:buFontTx/>
              <a:buAutoNum type="arabicPeriod"/>
            </a:pPr>
            <a:r>
              <a:rPr lang="it-IT" dirty="0"/>
              <a:t>Studi di fattibilità</a:t>
            </a:r>
          </a:p>
          <a:p>
            <a:pPr>
              <a:buFontTx/>
              <a:buAutoNum type="arabicPeriod"/>
            </a:pPr>
            <a:r>
              <a:rPr lang="it-IT" dirty="0"/>
              <a:t>Connettività internet </a:t>
            </a:r>
            <a:r>
              <a:rPr lang="it-IT" b="1" dirty="0"/>
              <a:t>(*)</a:t>
            </a:r>
            <a:endParaRPr lang="it-IT" dirty="0"/>
          </a:p>
          <a:p>
            <a:pPr>
              <a:buFontTx/>
              <a:buAutoNum type="arabicPeriod"/>
            </a:pPr>
            <a:r>
              <a:rPr lang="it-IT" dirty="0"/>
              <a:t>Imprevisti </a:t>
            </a:r>
            <a:r>
              <a:rPr lang="it-IT" b="1" dirty="0"/>
              <a:t>(*)</a:t>
            </a:r>
            <a:endParaRPr lang="it-IT" dirty="0"/>
          </a:p>
          <a:p>
            <a:pPr>
              <a:buFontTx/>
              <a:buAutoNum type="arabicPeriod"/>
            </a:pPr>
            <a:r>
              <a:rPr lang="it-IT" dirty="0"/>
              <a:t>Acquisto di hardware e licenze software </a:t>
            </a:r>
            <a:r>
              <a:rPr lang="it-IT" b="1" dirty="0"/>
              <a:t>(*)</a:t>
            </a:r>
            <a:endParaRPr lang="it-IT" dirty="0"/>
          </a:p>
          <a:p>
            <a:pPr>
              <a:buFontTx/>
              <a:buAutoNum type="arabicPeriod"/>
            </a:pPr>
            <a:r>
              <a:rPr lang="it-IT" dirty="0"/>
              <a:t>N/A</a:t>
            </a:r>
          </a:p>
          <a:p>
            <a:pPr>
              <a:buFontTx/>
              <a:buAutoNum type="arabicPeriod"/>
            </a:pPr>
            <a:r>
              <a:rPr lang="it-IT" dirty="0"/>
              <a:t>Spese di progettazione e direzione lavori</a:t>
            </a:r>
          </a:p>
          <a:p>
            <a:pPr>
              <a:buFontTx/>
              <a:buAutoNum type="arabicPeriod"/>
            </a:pPr>
            <a:r>
              <a:rPr lang="it-IT" dirty="0"/>
              <a:t>Consulenze organizzative, conversione dati</a:t>
            </a:r>
          </a:p>
          <a:p>
            <a:pPr>
              <a:buFontTx/>
              <a:buAutoNum type="arabicPeriod"/>
            </a:pPr>
            <a:r>
              <a:rPr lang="it-IT" dirty="0"/>
              <a:t>Spese per commissioni giudicatrici</a:t>
            </a:r>
          </a:p>
          <a:p>
            <a:pPr>
              <a:buFontTx/>
              <a:buAutoNum type="arabicPeriod"/>
            </a:pPr>
            <a:r>
              <a:rPr lang="it-IT" dirty="0"/>
              <a:t>Spese per comunicazione e formazione </a:t>
            </a:r>
            <a:r>
              <a:rPr lang="it-IT" b="1" dirty="0"/>
              <a:t>(*)</a:t>
            </a:r>
            <a:endParaRPr lang="it-IT" dirty="0"/>
          </a:p>
          <a:p>
            <a:pPr>
              <a:buFontTx/>
              <a:buAutoNum type="arabicPeriod"/>
            </a:pPr>
            <a:r>
              <a:rPr lang="it-IT" dirty="0"/>
              <a:t>Spese per collaudi</a:t>
            </a:r>
          </a:p>
          <a:p>
            <a:pPr>
              <a:buFontTx/>
              <a:buAutoNum type="arabicPeriod"/>
            </a:pPr>
            <a:r>
              <a:rPr lang="it-IT" dirty="0"/>
              <a:t>IVA ed altre imposte legate al punto a)</a:t>
            </a:r>
          </a:p>
          <a:p>
            <a:pPr>
              <a:buFontTx/>
              <a:buNone/>
            </a:pPr>
            <a:endParaRPr lang="it-IT" dirty="0"/>
          </a:p>
          <a:p>
            <a:pPr>
              <a:buFontTx/>
              <a:buNone/>
            </a:pPr>
            <a:r>
              <a:rPr lang="it-IT" b="1" dirty="0"/>
              <a:t>(*) queste spese continuano nel tempo!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764706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Andamento dei costi nel tempo</a:t>
            </a:r>
          </a:p>
        </p:txBody>
      </p:sp>
      <p:sp>
        <p:nvSpPr>
          <p:cNvPr id="5" name="Segnaposto testo 3"/>
          <p:cNvSpPr txBox="1">
            <a:spLocks/>
          </p:cNvSpPr>
          <p:nvPr/>
        </p:nvSpPr>
        <p:spPr>
          <a:xfrm>
            <a:off x="3637722" y="925306"/>
            <a:ext cx="3808508" cy="639763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Tx/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Tx/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Tx/>
              <a:buFont typeface="Wingdings 2" pitchFamily="18" charset="2"/>
              <a:buChar char="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Tx/>
              <a:buFont typeface="Wingdings 2" pitchFamily="18" charset="2"/>
              <a:buChar char="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Tx/>
              <a:buFont typeface="Wingdings 2" pitchFamily="18" charset="2"/>
              <a:buChar char="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dirty="0" smtClean="0"/>
              <a:t>Anno 0</a:t>
            </a:r>
          </a:p>
        </p:txBody>
      </p:sp>
      <p:sp>
        <p:nvSpPr>
          <p:cNvPr id="6" name="Segnaposto testo 5"/>
          <p:cNvSpPr txBox="1">
            <a:spLocks/>
          </p:cNvSpPr>
          <p:nvPr/>
        </p:nvSpPr>
        <p:spPr>
          <a:xfrm>
            <a:off x="7546234" y="925305"/>
            <a:ext cx="4041775" cy="639763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Tx/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Tx/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Tx/>
              <a:buFont typeface="Wingdings 2" pitchFamily="18" charset="2"/>
              <a:buChar char="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Tx/>
              <a:buFont typeface="Wingdings 2" pitchFamily="18" charset="2"/>
              <a:buChar char="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Tx/>
              <a:buFont typeface="Wingdings 2" pitchFamily="18" charset="2"/>
              <a:buChar char="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dirty="0" smtClean="0"/>
              <a:t>Anno 1, 2, 3, …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4929" y="1573155"/>
            <a:ext cx="3941301" cy="3916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6234" y="1573155"/>
            <a:ext cx="4220060" cy="2198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830148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Andamento dei costi nel tempo (2)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38333" y="1742659"/>
            <a:ext cx="8148638" cy="3732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Callout 1 3"/>
          <p:cNvSpPr/>
          <p:nvPr/>
        </p:nvSpPr>
        <p:spPr>
          <a:xfrm>
            <a:off x="9360591" y="3423686"/>
            <a:ext cx="2087563" cy="360362"/>
          </a:xfrm>
          <a:prstGeom prst="borderCallout1">
            <a:avLst>
              <a:gd name="adj1" fmla="val 73173"/>
              <a:gd name="adj2" fmla="val -7082"/>
              <a:gd name="adj3" fmla="val 264556"/>
              <a:gd name="adj4" fmla="val -40014"/>
            </a:avLst>
          </a:prstGeom>
          <a:ln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it-IT" sz="1400" dirty="0">
                <a:solidFill>
                  <a:srgbClr val="C00000"/>
                </a:solidFill>
              </a:rPr>
              <a:t>Rinnovo Server</a:t>
            </a:r>
          </a:p>
        </p:txBody>
      </p:sp>
    </p:spTree>
    <p:extLst>
      <p:ext uri="{BB962C8B-B14F-4D97-AF65-F5344CB8AC3E}">
        <p14:creationId xmlns:p14="http://schemas.microsoft.com/office/powerpoint/2010/main" val="14387825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misurazione dei benefici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2797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Obiettivi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Convincerci che gli </a:t>
            </a:r>
            <a:r>
              <a:rPr lang="it-IT" u="sng" dirty="0"/>
              <a:t>investimenti</a:t>
            </a:r>
            <a:r>
              <a:rPr lang="it-IT" dirty="0"/>
              <a:t> in innovazione </a:t>
            </a:r>
            <a:r>
              <a:rPr lang="it-IT" u="sng" dirty="0"/>
              <a:t>devono avere una buona giustificazione</a:t>
            </a:r>
            <a:r>
              <a:rPr lang="it-IT" dirty="0"/>
              <a:t> (qualificazione) </a:t>
            </a:r>
          </a:p>
          <a:p>
            <a:endParaRPr lang="it-IT" dirty="0"/>
          </a:p>
          <a:p>
            <a:r>
              <a:rPr lang="it-IT" dirty="0"/>
              <a:t>Acquisire qualche nozione per </a:t>
            </a:r>
            <a:r>
              <a:rPr lang="it-IT" u="sng" dirty="0"/>
              <a:t>misurare</a:t>
            </a:r>
            <a:r>
              <a:rPr lang="it-IT" dirty="0"/>
              <a:t> questa giustificazione (</a:t>
            </a:r>
            <a:r>
              <a:rPr lang="it-IT" u="sng" dirty="0"/>
              <a:t>benefici e costi</a:t>
            </a:r>
            <a:r>
              <a:rPr lang="it-IT" dirty="0"/>
              <a:t>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282514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Benefici</a:t>
            </a:r>
            <a:br>
              <a:rPr lang="it-IT" dirty="0"/>
            </a:br>
            <a:r>
              <a:rPr lang="it-IT" dirty="0"/>
              <a:t>monetizzabili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e </a:t>
            </a:r>
            <a:br>
              <a:rPr lang="it-IT" dirty="0" smtClean="0"/>
            </a:br>
            <a:r>
              <a:rPr lang="it-IT" dirty="0" smtClean="0"/>
              <a:t>non </a:t>
            </a:r>
            <a:r>
              <a:rPr lang="it-IT" dirty="0"/>
              <a:t>monetizzabili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3869268" y="4591878"/>
            <a:ext cx="7315200" cy="139287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it-IT" dirty="0"/>
              <a:t>Non è possibile omogeneizzarli</a:t>
            </a:r>
          </a:p>
          <a:p>
            <a:pPr>
              <a:spcBef>
                <a:spcPct val="0"/>
              </a:spcBef>
            </a:pPr>
            <a:r>
              <a:rPr lang="it-IT" dirty="0"/>
              <a:t>Spesso anzi ci troveremo di fronte a scelte alternative di risoluzione del medesimo </a:t>
            </a:r>
            <a:r>
              <a:rPr lang="it-IT" dirty="0" smtClean="0"/>
              <a:t>problema</a:t>
            </a:r>
            <a:endParaRPr lang="it-IT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9268" y="1332384"/>
            <a:ext cx="6840537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77524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Benefici</a:t>
            </a:r>
            <a:br>
              <a:rPr lang="it-IT" dirty="0"/>
            </a:br>
            <a:r>
              <a:rPr lang="it-IT" dirty="0"/>
              <a:t>monetizzabili </a:t>
            </a:r>
            <a:br>
              <a:rPr lang="it-IT" dirty="0"/>
            </a:br>
            <a:r>
              <a:rPr lang="it-IT" dirty="0"/>
              <a:t>e </a:t>
            </a:r>
            <a:br>
              <a:rPr lang="it-IT" dirty="0"/>
            </a:br>
            <a:r>
              <a:rPr lang="it-IT" dirty="0"/>
              <a:t>non </a:t>
            </a:r>
            <a:r>
              <a:rPr lang="it-IT" dirty="0" smtClean="0"/>
              <a:t>monetizzabili (2)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1"/>
                </a:solidFill>
              </a:rPr>
              <a:t>MONETIZZABILI: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Fare di più con meno soldi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Personale per unità di servizio</a:t>
            </a:r>
          </a:p>
          <a:p>
            <a:pPr lvl="1"/>
            <a:r>
              <a:rPr lang="it-IT" sz="1600" dirty="0"/>
              <a:t>Pratiche per unità di tempo</a:t>
            </a:r>
          </a:p>
          <a:p>
            <a:pPr lvl="1"/>
            <a:r>
              <a:rPr lang="it-IT" sz="1600" dirty="0"/>
              <a:t>Pratiche per unità di personale</a:t>
            </a:r>
          </a:p>
          <a:p>
            <a:r>
              <a:rPr lang="it-IT" dirty="0"/>
              <a:t>Forniture per unità di servizio</a:t>
            </a:r>
          </a:p>
          <a:p>
            <a:pPr lvl="1"/>
            <a:r>
              <a:rPr lang="it-IT" sz="1600" dirty="0"/>
              <a:t>Numero di persone ricoverate</a:t>
            </a:r>
          </a:p>
          <a:p>
            <a:pPr lvl="1"/>
            <a:r>
              <a:rPr lang="it-IT" sz="1600" dirty="0"/>
              <a:t>Numero di borse di studio</a:t>
            </a:r>
          </a:p>
          <a:p>
            <a:r>
              <a:rPr lang="it-IT" b="1" dirty="0"/>
              <a:t>Contributi Regionali, Nazionali, Europei</a:t>
            </a:r>
          </a:p>
          <a:p>
            <a:r>
              <a:rPr lang="it-IT" dirty="0"/>
              <a:t>…</a:t>
            </a:r>
          </a:p>
          <a:p>
            <a:pPr>
              <a:buFontTx/>
              <a:buNone/>
            </a:pPr>
            <a:r>
              <a:rPr lang="it-IT" dirty="0"/>
              <a:t>È </a:t>
            </a:r>
            <a:r>
              <a:rPr lang="it-IT" b="1" u="sng" dirty="0"/>
              <a:t>facile</a:t>
            </a:r>
            <a:r>
              <a:rPr lang="it-IT" dirty="0"/>
              <a:t> calcolare </a:t>
            </a:r>
          </a:p>
          <a:p>
            <a:r>
              <a:rPr lang="it-IT" dirty="0"/>
              <a:t>il tempo di PAY-BACK</a:t>
            </a:r>
          </a:p>
          <a:p>
            <a:r>
              <a:rPr lang="it-IT" dirty="0"/>
              <a:t>e altri indici </a:t>
            </a:r>
            <a:r>
              <a:rPr lang="it-IT" dirty="0" smtClean="0"/>
              <a:t>economici</a:t>
            </a:r>
            <a:endParaRPr lang="it-IT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1"/>
                </a:solidFill>
              </a:rPr>
              <a:t>NON MONETIZZABILI: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Fare servizi migliori di prima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7" name="Segnaposto contenuto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Tempo di attesa per servizio</a:t>
            </a:r>
          </a:p>
          <a:p>
            <a:r>
              <a:rPr lang="it-IT" dirty="0"/>
              <a:t>Numero di</a:t>
            </a:r>
          </a:p>
          <a:p>
            <a:pPr lvl="1"/>
            <a:r>
              <a:rPr lang="it-IT" sz="1600" dirty="0"/>
              <a:t> scuole, </a:t>
            </a:r>
          </a:p>
          <a:p>
            <a:pPr lvl="1"/>
            <a:r>
              <a:rPr lang="it-IT" sz="1600" dirty="0"/>
              <a:t>centri giovani, </a:t>
            </a:r>
          </a:p>
          <a:p>
            <a:pPr lvl="1"/>
            <a:r>
              <a:rPr lang="it-IT" sz="1600" dirty="0"/>
              <a:t>internet </a:t>
            </a:r>
            <a:r>
              <a:rPr lang="it-IT" sz="1600" dirty="0" err="1"/>
              <a:t>point</a:t>
            </a:r>
            <a:r>
              <a:rPr lang="it-IT" sz="1600" dirty="0"/>
              <a:t> pubblici, </a:t>
            </a:r>
          </a:p>
          <a:p>
            <a:pPr lvl="1"/>
            <a:r>
              <a:rPr lang="it-IT" sz="1600" dirty="0"/>
              <a:t>sportelli per servizi sociali, </a:t>
            </a:r>
          </a:p>
          <a:p>
            <a:pPr lvl="1"/>
            <a:r>
              <a:rPr lang="it-IT" sz="1600" dirty="0"/>
              <a:t>borse di studio erogate, </a:t>
            </a:r>
          </a:p>
          <a:p>
            <a:pPr lvl="1"/>
            <a:r>
              <a:rPr lang="it-IT" sz="1600" dirty="0"/>
              <a:t>feste paesane,</a:t>
            </a:r>
          </a:p>
          <a:p>
            <a:r>
              <a:rPr lang="it-IT" dirty="0"/>
              <a:t>…</a:t>
            </a:r>
          </a:p>
          <a:p>
            <a:pPr>
              <a:buFontTx/>
              <a:buNone/>
            </a:pPr>
            <a:r>
              <a:rPr lang="it-IT" dirty="0"/>
              <a:t>È </a:t>
            </a:r>
            <a:r>
              <a:rPr lang="it-IT" b="1" u="sng" dirty="0"/>
              <a:t>difficile</a:t>
            </a:r>
            <a:r>
              <a:rPr lang="it-IT" dirty="0"/>
              <a:t> (impossibile) calcolare </a:t>
            </a:r>
          </a:p>
          <a:p>
            <a:r>
              <a:rPr lang="it-IT" dirty="0"/>
              <a:t>il tempo di PAY-BACK</a:t>
            </a:r>
          </a:p>
          <a:p>
            <a:r>
              <a:rPr lang="it-IT" dirty="0"/>
              <a:t>e altri indici </a:t>
            </a:r>
            <a:r>
              <a:rPr lang="it-IT" dirty="0" smtClean="0"/>
              <a:t>economici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402132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Bilancio costi-benefici (monetizzabili)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5558" y="766093"/>
            <a:ext cx="7877450" cy="5325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1536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TPB, ROI e IRR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it-IT" sz="2400" dirty="0"/>
              <a:t>Tempo di </a:t>
            </a:r>
            <a:r>
              <a:rPr lang="it-IT" sz="2400" dirty="0" err="1"/>
              <a:t>Pay</a:t>
            </a:r>
            <a:r>
              <a:rPr lang="it-IT" sz="2400" dirty="0"/>
              <a:t>-Back</a:t>
            </a:r>
          </a:p>
          <a:p>
            <a:pPr lvl="1">
              <a:spcBef>
                <a:spcPct val="0"/>
              </a:spcBef>
            </a:pPr>
            <a:r>
              <a:rPr lang="it-IT" sz="2000" dirty="0"/>
              <a:t>Tempo T nel quale i flussi + e - fanno somma zero</a:t>
            </a:r>
          </a:p>
          <a:p>
            <a:pPr>
              <a:spcBef>
                <a:spcPct val="0"/>
              </a:spcBef>
            </a:pPr>
            <a:endParaRPr lang="it-IT" sz="2400" dirty="0"/>
          </a:p>
          <a:p>
            <a:pPr>
              <a:spcBef>
                <a:spcPct val="0"/>
              </a:spcBef>
            </a:pPr>
            <a:r>
              <a:rPr lang="it-IT" sz="2400" dirty="0"/>
              <a:t>ROI – Return On </a:t>
            </a:r>
            <a:r>
              <a:rPr lang="it-IT" sz="2400" dirty="0" err="1"/>
              <a:t>Investment</a:t>
            </a:r>
            <a:endParaRPr lang="it-IT" sz="2400" dirty="0"/>
          </a:p>
          <a:p>
            <a:pPr lvl="1">
              <a:spcBef>
                <a:spcPct val="0"/>
              </a:spcBef>
            </a:pPr>
            <a:r>
              <a:rPr lang="it-IT" sz="2000" dirty="0"/>
              <a:t>ROI = Risultato Operativo / Investimento</a:t>
            </a:r>
          </a:p>
          <a:p>
            <a:pPr lvl="1">
              <a:spcBef>
                <a:spcPct val="0"/>
              </a:spcBef>
            </a:pPr>
            <a:r>
              <a:rPr lang="it-IT" sz="2000" dirty="0"/>
              <a:t>ROI = </a:t>
            </a:r>
            <a:r>
              <a:rPr lang="it-IT" sz="2000" dirty="0" smtClean="0"/>
              <a:t>€7.000/</a:t>
            </a:r>
            <a:r>
              <a:rPr lang="it-IT" sz="2000" dirty="0"/>
              <a:t>€</a:t>
            </a:r>
            <a:r>
              <a:rPr lang="it-IT" sz="2000" dirty="0" smtClean="0"/>
              <a:t>22.500 </a:t>
            </a:r>
            <a:r>
              <a:rPr lang="it-IT" sz="2000" dirty="0"/>
              <a:t>= </a:t>
            </a:r>
            <a:r>
              <a:rPr lang="it-IT" sz="2000" dirty="0" smtClean="0"/>
              <a:t>31%</a:t>
            </a:r>
            <a:endParaRPr lang="it-IT" sz="2000" dirty="0"/>
          </a:p>
          <a:p>
            <a:pPr>
              <a:spcBef>
                <a:spcPct val="0"/>
              </a:spcBef>
            </a:pPr>
            <a:endParaRPr lang="it-IT" sz="2400" dirty="0"/>
          </a:p>
          <a:p>
            <a:pPr>
              <a:spcBef>
                <a:spcPct val="0"/>
              </a:spcBef>
            </a:pPr>
            <a:r>
              <a:rPr lang="it-IT" sz="2400" dirty="0"/>
              <a:t>IRR – </a:t>
            </a:r>
            <a:r>
              <a:rPr lang="it-IT" sz="2400" dirty="0" err="1"/>
              <a:t>Internal</a:t>
            </a:r>
            <a:r>
              <a:rPr lang="it-IT" sz="2400" dirty="0"/>
              <a:t> Rate of Return</a:t>
            </a:r>
          </a:p>
          <a:p>
            <a:pPr lvl="1">
              <a:spcBef>
                <a:spcPct val="0"/>
              </a:spcBef>
            </a:pPr>
            <a:r>
              <a:rPr lang="it-IT" sz="2000" dirty="0"/>
              <a:t>IRR = i nella equazione</a:t>
            </a:r>
          </a:p>
          <a:p>
            <a:pPr lvl="1">
              <a:spcBef>
                <a:spcPct val="0"/>
              </a:spcBef>
            </a:pPr>
            <a:r>
              <a:rPr lang="it-IT" sz="2000" dirty="0"/>
              <a:t>Somma (Flussi)/(1+i) </a:t>
            </a:r>
            <a:r>
              <a:rPr lang="it-IT" sz="2000" baseline="30000" dirty="0" smtClean="0"/>
              <a:t>n</a:t>
            </a:r>
            <a:r>
              <a:rPr lang="it-IT" sz="2000" dirty="0" smtClean="0"/>
              <a:t>= 0</a:t>
            </a:r>
          </a:p>
          <a:p>
            <a:pPr lvl="1">
              <a:spcBef>
                <a:spcPct val="0"/>
              </a:spcBef>
            </a:pPr>
            <a:r>
              <a:rPr lang="it-IT" sz="2000" dirty="0" smtClean="0"/>
              <a:t>€22,5-€7/1,15-€7/1,15</a:t>
            </a:r>
            <a:r>
              <a:rPr lang="it-IT" sz="2000" baseline="30000" dirty="0" smtClean="0"/>
              <a:t>2</a:t>
            </a:r>
            <a:r>
              <a:rPr lang="it-IT" sz="2000" dirty="0" smtClean="0"/>
              <a:t>-€7/1,15</a:t>
            </a:r>
            <a:r>
              <a:rPr lang="it-IT" sz="2000" baseline="30000" dirty="0" smtClean="0"/>
              <a:t>3</a:t>
            </a:r>
            <a:r>
              <a:rPr lang="it-IT" sz="2000" dirty="0" smtClean="0"/>
              <a:t>-€7/1,15</a:t>
            </a:r>
            <a:r>
              <a:rPr lang="it-IT" sz="2000" baseline="30000" dirty="0" smtClean="0"/>
              <a:t>4</a:t>
            </a:r>
            <a:r>
              <a:rPr lang="it-IT" sz="2000" dirty="0"/>
              <a:t>-</a:t>
            </a:r>
            <a:r>
              <a:rPr lang="it-IT" sz="2000" dirty="0" smtClean="0"/>
              <a:t>€7/1,15</a:t>
            </a:r>
            <a:r>
              <a:rPr lang="it-IT" sz="2000" baseline="30000" dirty="0" smtClean="0"/>
              <a:t>5</a:t>
            </a:r>
            <a:r>
              <a:rPr lang="it-IT" sz="2000" dirty="0" smtClean="0"/>
              <a:t>= €1</a:t>
            </a:r>
          </a:p>
          <a:p>
            <a:pPr lvl="1">
              <a:spcBef>
                <a:spcPct val="0"/>
              </a:spcBef>
            </a:pPr>
            <a:r>
              <a:rPr lang="it-IT" sz="2000" dirty="0"/>
              <a:t>€</a:t>
            </a:r>
            <a:r>
              <a:rPr lang="it-IT" sz="2000" dirty="0" smtClean="0"/>
              <a:t>22,5-€7/1,2-</a:t>
            </a:r>
            <a:r>
              <a:rPr lang="it-IT" sz="2000" dirty="0"/>
              <a:t>€</a:t>
            </a:r>
            <a:r>
              <a:rPr lang="it-IT" sz="2000" dirty="0" smtClean="0"/>
              <a:t>7/1,2</a:t>
            </a:r>
            <a:r>
              <a:rPr lang="it-IT" sz="2000" baseline="30000" dirty="0" smtClean="0"/>
              <a:t>2</a:t>
            </a:r>
            <a:r>
              <a:rPr lang="it-IT" sz="2000" dirty="0" smtClean="0"/>
              <a:t>-</a:t>
            </a:r>
            <a:r>
              <a:rPr lang="it-IT" sz="2000" dirty="0"/>
              <a:t>€</a:t>
            </a:r>
            <a:r>
              <a:rPr lang="it-IT" sz="2000" dirty="0" smtClean="0"/>
              <a:t>7/1,2</a:t>
            </a:r>
            <a:r>
              <a:rPr lang="it-IT" sz="2000" baseline="30000" dirty="0" smtClean="0"/>
              <a:t>3</a:t>
            </a:r>
            <a:r>
              <a:rPr lang="it-IT" sz="2000" dirty="0" smtClean="0"/>
              <a:t>-</a:t>
            </a:r>
            <a:r>
              <a:rPr lang="it-IT" sz="2000" dirty="0"/>
              <a:t>€</a:t>
            </a:r>
            <a:r>
              <a:rPr lang="it-IT" sz="2000" dirty="0" smtClean="0"/>
              <a:t>7/1,2</a:t>
            </a:r>
            <a:r>
              <a:rPr lang="it-IT" sz="2000" baseline="30000" dirty="0" smtClean="0"/>
              <a:t>4</a:t>
            </a:r>
            <a:r>
              <a:rPr lang="it-IT" sz="2000" dirty="0" smtClean="0"/>
              <a:t>-</a:t>
            </a:r>
            <a:r>
              <a:rPr lang="it-IT" sz="2000" dirty="0"/>
              <a:t>€</a:t>
            </a:r>
            <a:r>
              <a:rPr lang="it-IT" sz="2000" dirty="0" smtClean="0"/>
              <a:t>7/1,2</a:t>
            </a:r>
            <a:r>
              <a:rPr lang="it-IT" sz="2000" baseline="30000" dirty="0" smtClean="0"/>
              <a:t>5</a:t>
            </a:r>
            <a:r>
              <a:rPr lang="it-IT" sz="2000" dirty="0"/>
              <a:t>= </a:t>
            </a:r>
            <a:r>
              <a:rPr lang="it-IT" sz="2000" dirty="0" smtClean="0"/>
              <a:t>-€1,5</a:t>
            </a:r>
            <a:endParaRPr lang="it-IT" sz="2000" dirty="0"/>
          </a:p>
          <a:p>
            <a:pPr lvl="1">
              <a:spcBef>
                <a:spcPct val="0"/>
              </a:spcBef>
            </a:pPr>
            <a:r>
              <a:rPr lang="it-IT" sz="2000" dirty="0" smtClean="0"/>
              <a:t>IRR </a:t>
            </a:r>
            <a:r>
              <a:rPr lang="it-IT" sz="2000" dirty="0"/>
              <a:t>= </a:t>
            </a:r>
            <a:r>
              <a:rPr lang="it-IT" sz="2000" dirty="0" smtClean="0"/>
              <a:t>tra il 15% e il 20% (17%)</a:t>
            </a:r>
            <a:endParaRPr lang="it-IT" sz="2000" dirty="0"/>
          </a:p>
          <a:p>
            <a:pPr>
              <a:spcBef>
                <a:spcPct val="0"/>
              </a:spcBef>
            </a:pPr>
            <a:endParaRPr lang="it-IT" sz="2400" dirty="0"/>
          </a:p>
          <a:p>
            <a:pPr>
              <a:spcBef>
                <a:spcPct val="0"/>
              </a:spcBef>
            </a:pPr>
            <a:r>
              <a:rPr lang="it-IT" sz="2400" b="1" u="sng" dirty="0"/>
              <a:t>Ma quanto deve farli i rendere i soldi la PA</a:t>
            </a:r>
            <a:r>
              <a:rPr lang="it-IT" sz="2400" b="1" u="sng" dirty="0" smtClean="0"/>
              <a:t>?</a:t>
            </a:r>
            <a:endParaRPr lang="it-IT" sz="2400" b="1" u="sng" dirty="0"/>
          </a:p>
        </p:txBody>
      </p:sp>
    </p:spTree>
    <p:extLst>
      <p:ext uri="{BB962C8B-B14F-4D97-AF65-F5344CB8AC3E}">
        <p14:creationId xmlns:p14="http://schemas.microsoft.com/office/powerpoint/2010/main" val="8413801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Riassumendo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it-IT" dirty="0"/>
              <a:t>Abbiamo stabilito costi attuali e futuri, </a:t>
            </a:r>
          </a:p>
          <a:p>
            <a:pPr>
              <a:spcBef>
                <a:spcPct val="0"/>
              </a:spcBef>
            </a:pPr>
            <a:r>
              <a:rPr lang="it-IT" dirty="0"/>
              <a:t>Abbiamo stabilito benefici monetizzabili</a:t>
            </a:r>
          </a:p>
          <a:p>
            <a:pPr>
              <a:spcBef>
                <a:spcPct val="0"/>
              </a:spcBef>
            </a:pPr>
            <a:r>
              <a:rPr lang="it-IT" dirty="0"/>
              <a:t>Ipotizzato la durata dell’investimento</a:t>
            </a:r>
          </a:p>
          <a:p>
            <a:pPr>
              <a:spcBef>
                <a:spcPct val="0"/>
              </a:spcBef>
            </a:pPr>
            <a:r>
              <a:rPr lang="it-IT" dirty="0"/>
              <a:t>Calcolato i tassi ed indici di rendimento</a:t>
            </a:r>
          </a:p>
          <a:p>
            <a:pPr>
              <a:spcBef>
                <a:spcPct val="0"/>
              </a:spcBef>
            </a:pPr>
            <a:endParaRPr lang="it-IT" dirty="0"/>
          </a:p>
          <a:p>
            <a:pPr>
              <a:spcBef>
                <a:spcPct val="0"/>
              </a:spcBef>
            </a:pPr>
            <a:r>
              <a:rPr lang="it-IT" b="1" u="sng" dirty="0"/>
              <a:t>Bastano per fare una valutazione oggettiva</a:t>
            </a:r>
            <a:r>
              <a:rPr lang="it-IT" b="1" u="sng" dirty="0" smtClean="0"/>
              <a:t>?</a:t>
            </a:r>
            <a:endParaRPr lang="it-IT" b="1" u="sng" dirty="0"/>
          </a:p>
        </p:txBody>
      </p:sp>
    </p:spTree>
    <p:extLst>
      <p:ext uri="{BB962C8B-B14F-4D97-AF65-F5344CB8AC3E}">
        <p14:creationId xmlns:p14="http://schemas.microsoft.com/office/powerpoint/2010/main" val="12685260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Alcune riflessioni finali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63428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Efficienza</a:t>
            </a:r>
            <a:br>
              <a:rPr lang="it-IT" dirty="0" smtClean="0"/>
            </a:br>
            <a:r>
              <a:rPr lang="it-IT" dirty="0" smtClean="0"/>
              <a:t>vs</a:t>
            </a:r>
            <a:br>
              <a:rPr lang="it-IT" dirty="0" smtClean="0"/>
            </a:br>
            <a:r>
              <a:rPr lang="it-IT" dirty="0" smtClean="0"/>
              <a:t>Efficacia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>
          <a:xfrm>
            <a:off x="3867912" y="360981"/>
            <a:ext cx="3474720" cy="807720"/>
          </a:xfrm>
        </p:spPr>
        <p:txBody>
          <a:bodyPr/>
          <a:lstStyle/>
          <a:p>
            <a:r>
              <a:rPr lang="it-IT" dirty="0" smtClean="0">
                <a:solidFill>
                  <a:schemeClr val="tx1"/>
                </a:solidFill>
              </a:rPr>
              <a:t>EFFICACIA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>
          <a:xfrm>
            <a:off x="3867912" y="1268331"/>
            <a:ext cx="3474720" cy="626734"/>
          </a:xfrm>
        </p:spPr>
        <p:txBody>
          <a:bodyPr/>
          <a:lstStyle/>
          <a:p>
            <a:r>
              <a:rPr lang="it-IT" dirty="0" smtClean="0"/>
              <a:t>Fare la cosa giusta</a:t>
            </a:r>
            <a:endParaRPr lang="it-IT" dirty="0"/>
          </a:p>
        </p:txBody>
      </p:sp>
      <p:sp>
        <p:nvSpPr>
          <p:cNvPr id="7" name="Segnaposto testo 6"/>
          <p:cNvSpPr>
            <a:spLocks noGrp="1"/>
          </p:cNvSpPr>
          <p:nvPr>
            <p:ph type="body" sz="quarter" idx="3"/>
          </p:nvPr>
        </p:nvSpPr>
        <p:spPr>
          <a:xfrm>
            <a:off x="7818463" y="360981"/>
            <a:ext cx="3474720" cy="813171"/>
          </a:xfrm>
        </p:spPr>
        <p:txBody>
          <a:bodyPr/>
          <a:lstStyle/>
          <a:p>
            <a:r>
              <a:rPr lang="it-IT" dirty="0" smtClean="0">
                <a:solidFill>
                  <a:schemeClr val="tx1"/>
                </a:solidFill>
              </a:rPr>
              <a:t>EFFICIENZA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8" name="Segnaposto contenuto 7"/>
          <p:cNvSpPr>
            <a:spLocks noGrp="1"/>
          </p:cNvSpPr>
          <p:nvPr>
            <p:ph sz="quarter" idx="4"/>
          </p:nvPr>
        </p:nvSpPr>
        <p:spPr>
          <a:xfrm>
            <a:off x="7818463" y="1268331"/>
            <a:ext cx="3474720" cy="626734"/>
          </a:xfrm>
        </p:spPr>
        <p:txBody>
          <a:bodyPr/>
          <a:lstStyle/>
          <a:p>
            <a:r>
              <a:rPr lang="it-IT" dirty="0" smtClean="0"/>
              <a:t>Impiegare il minimo sforzo</a:t>
            </a:r>
            <a:endParaRPr lang="it-IT" dirty="0"/>
          </a:p>
        </p:txBody>
      </p:sp>
      <p:pic>
        <p:nvPicPr>
          <p:cNvPr id="9" name="Picture 4" descr="http://upload.wikimedia.org/wikipedia/it/4/40/BCG-matrix.italia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4344" y="2173357"/>
            <a:ext cx="5616575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15906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Misurare per controllare il rischio</a:t>
            </a:r>
            <a:br>
              <a:rPr lang="it-IT" dirty="0"/>
            </a:br>
            <a:r>
              <a:rPr lang="it-IT" dirty="0"/>
              <a:t>è sufficiente?</a:t>
            </a:r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it-IT" sz="2800" dirty="0"/>
              <a:t>No, misurare aiuta ma le valutazioni devono includere anche altri “valori”</a:t>
            </a:r>
          </a:p>
          <a:p>
            <a:pPr>
              <a:spcBef>
                <a:spcPct val="0"/>
              </a:spcBef>
            </a:pPr>
            <a:r>
              <a:rPr lang="it-IT" sz="2800" dirty="0"/>
              <a:t>È necessario fare valutazioni “pragmatiche” e “fuori sistema”</a:t>
            </a:r>
          </a:p>
          <a:p>
            <a:pPr>
              <a:spcBef>
                <a:spcPct val="0"/>
              </a:spcBef>
            </a:pPr>
            <a:endParaRPr lang="it-IT" sz="2400" dirty="0"/>
          </a:p>
          <a:p>
            <a:pPr>
              <a:spcBef>
                <a:spcPct val="0"/>
              </a:spcBef>
            </a:pPr>
            <a:r>
              <a:rPr lang="it-IT" sz="2400" dirty="0"/>
              <a:t>Aneddoto:</a:t>
            </a:r>
          </a:p>
          <a:p>
            <a:pPr lvl="1">
              <a:spcBef>
                <a:spcPct val="0"/>
              </a:spcBef>
            </a:pPr>
            <a:r>
              <a:rPr lang="it-IT" dirty="0"/>
              <a:t>1973: Black-</a:t>
            </a:r>
            <a:r>
              <a:rPr lang="it-IT" dirty="0" err="1"/>
              <a:t>Scholes</a:t>
            </a:r>
            <a:r>
              <a:rPr lang="it-IT" dirty="0"/>
              <a:t>-</a:t>
            </a:r>
            <a:r>
              <a:rPr lang="it-IT" dirty="0" err="1"/>
              <a:t>Merton</a:t>
            </a:r>
            <a:r>
              <a:rPr lang="it-IT" dirty="0"/>
              <a:t> sviluppano una equazione per il calcolo dei prezzi in arbitraggio per opzioni put e call (costituzione dei titoli derivati)</a:t>
            </a:r>
          </a:p>
          <a:p>
            <a:pPr lvl="1">
              <a:spcBef>
                <a:spcPct val="0"/>
              </a:spcBef>
            </a:pPr>
            <a:r>
              <a:rPr lang="it-IT" dirty="0"/>
              <a:t>1997: </a:t>
            </a:r>
            <a:r>
              <a:rPr lang="it-IT" dirty="0" err="1"/>
              <a:t>Merton</a:t>
            </a:r>
            <a:r>
              <a:rPr lang="it-IT" dirty="0"/>
              <a:t> e </a:t>
            </a:r>
            <a:r>
              <a:rPr lang="it-IT" dirty="0" err="1"/>
              <a:t>Scholes</a:t>
            </a:r>
            <a:r>
              <a:rPr lang="it-IT" dirty="0"/>
              <a:t> ricevono il Nobel (Black era morto nel 1995)</a:t>
            </a:r>
          </a:p>
          <a:p>
            <a:pPr lvl="1">
              <a:spcBef>
                <a:spcPct val="0"/>
              </a:spcBef>
            </a:pPr>
            <a:r>
              <a:rPr lang="it-IT" dirty="0"/>
              <a:t>2008: crolla l’economia sulla spinta delle speculazioni sui titoli derivati</a:t>
            </a:r>
          </a:p>
          <a:p>
            <a:pPr>
              <a:spcBef>
                <a:spcPct val="0"/>
              </a:spcBef>
            </a:pPr>
            <a:endParaRPr lang="it-IT" dirty="0"/>
          </a:p>
          <a:p>
            <a:pPr>
              <a:spcBef>
                <a:spcPct val="0"/>
              </a:spcBef>
            </a:pPr>
            <a:r>
              <a:rPr lang="it-IT" sz="2400" dirty="0"/>
              <a:t>Aneddoto:</a:t>
            </a:r>
          </a:p>
          <a:p>
            <a:pPr lvl="1">
              <a:spcBef>
                <a:spcPct val="0"/>
              </a:spcBef>
            </a:pPr>
            <a:r>
              <a:rPr lang="it-IT" dirty="0"/>
              <a:t>1926: </a:t>
            </a:r>
            <a:r>
              <a:rPr lang="it-IT" dirty="0" err="1"/>
              <a:t>Heisenberg</a:t>
            </a:r>
            <a:r>
              <a:rPr lang="it-IT" dirty="0"/>
              <a:t> enuncia il principio di indeterminazione</a:t>
            </a:r>
          </a:p>
          <a:p>
            <a:pPr lvl="1">
              <a:spcBef>
                <a:spcPct val="0"/>
              </a:spcBef>
            </a:pPr>
            <a:r>
              <a:rPr lang="it-IT" dirty="0"/>
              <a:t>1931: </a:t>
            </a:r>
            <a:r>
              <a:rPr lang="it-IT" dirty="0" err="1"/>
              <a:t>Goedel</a:t>
            </a:r>
            <a:r>
              <a:rPr lang="it-IT" dirty="0"/>
              <a:t> dimostra il teorema di </a:t>
            </a:r>
            <a:r>
              <a:rPr lang="it-IT" dirty="0" smtClean="0"/>
              <a:t>incompletezza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369619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Linee guida “pragmatiche”</a:t>
            </a:r>
            <a:br>
              <a:rPr lang="it-IT" dirty="0"/>
            </a:br>
            <a:r>
              <a:rPr lang="it-IT" dirty="0"/>
              <a:t>per gli amministratori pubblici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dirty="0"/>
              <a:t>Investi i risultati dell’efficienza in efficacia</a:t>
            </a:r>
          </a:p>
          <a:p>
            <a:pPr lvl="1"/>
            <a:r>
              <a:rPr lang="it-IT" sz="2000" dirty="0"/>
              <a:t>L’efficienza non può essere fine a se stessa</a:t>
            </a:r>
          </a:p>
          <a:p>
            <a:pPr lvl="1"/>
            <a:r>
              <a:rPr lang="it-IT" sz="2000" dirty="0"/>
              <a:t>Usa i risparmi in spesa corrente per gli investimenti (in efficacia)</a:t>
            </a:r>
          </a:p>
          <a:p>
            <a:endParaRPr lang="it-IT" sz="2400" dirty="0"/>
          </a:p>
          <a:p>
            <a:r>
              <a:rPr lang="it-IT" sz="2400" dirty="0"/>
              <a:t>Inizia ad investire a partire da progetti piccoli e concreti </a:t>
            </a:r>
          </a:p>
          <a:p>
            <a:pPr lvl="1"/>
            <a:r>
              <a:rPr lang="it-IT" sz="2000" dirty="0"/>
              <a:t>Fai costare l’innovazione il meno che puoi</a:t>
            </a:r>
          </a:p>
          <a:p>
            <a:pPr lvl="1"/>
            <a:r>
              <a:rPr lang="it-IT" sz="2000" dirty="0"/>
              <a:t>Usa il poco denaro disponibile su progetti che sai di riuscire a portare a termine positivamente</a:t>
            </a:r>
          </a:p>
          <a:p>
            <a:endParaRPr lang="it-IT" sz="2400" dirty="0"/>
          </a:p>
          <a:p>
            <a:r>
              <a:rPr lang="it-IT" sz="2400" dirty="0"/>
              <a:t>Scegli su cosa investire coinvolgendo la comunità</a:t>
            </a:r>
          </a:p>
          <a:p>
            <a:pPr lvl="1"/>
            <a:r>
              <a:rPr lang="it-IT" sz="2000" dirty="0"/>
              <a:t>Gli utenti finali sono i migliori co-decisori</a:t>
            </a:r>
          </a:p>
          <a:p>
            <a:pPr lvl="1"/>
            <a:r>
              <a:rPr lang="it-IT" sz="2000" dirty="0"/>
              <a:t>Convincili della utilità di un investimento (o fatti convincere</a:t>
            </a:r>
            <a:r>
              <a:rPr lang="it-IT" sz="2000" dirty="0" smtClean="0"/>
              <a:t>)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8130127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Conclusioni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it-IT" dirty="0"/>
              <a:t>Le criticità degli investimenti in innovazione</a:t>
            </a:r>
          </a:p>
          <a:p>
            <a:pPr lvl="1">
              <a:spcBef>
                <a:spcPct val="0"/>
              </a:spcBef>
            </a:pPr>
            <a:r>
              <a:rPr lang="it-IT" dirty="0" smtClean="0"/>
              <a:t>Crescono soltanto per la PA centrale</a:t>
            </a:r>
          </a:p>
          <a:p>
            <a:pPr lvl="1">
              <a:spcBef>
                <a:spcPct val="0"/>
              </a:spcBef>
            </a:pPr>
            <a:r>
              <a:rPr lang="it-IT" dirty="0" smtClean="0"/>
              <a:t>La parte «difficile» degli investimenti (conoscenza) NON su </a:t>
            </a:r>
            <a:r>
              <a:rPr lang="it-IT" dirty="0" err="1" smtClean="0"/>
              <a:t>consip</a:t>
            </a:r>
            <a:endParaRPr lang="it-IT" dirty="0"/>
          </a:p>
          <a:p>
            <a:pPr>
              <a:spcBef>
                <a:spcPct val="0"/>
              </a:spcBef>
            </a:pPr>
            <a:r>
              <a:rPr lang="it-IT" dirty="0"/>
              <a:t>Linee guida per la scelta degli investimenti</a:t>
            </a:r>
          </a:p>
          <a:p>
            <a:pPr lvl="1">
              <a:spcBef>
                <a:spcPct val="0"/>
              </a:spcBef>
            </a:pPr>
            <a:r>
              <a:rPr lang="it-IT" dirty="0" smtClean="0"/>
              <a:t>Copia chi ha avuto successo o fai squadra per potere sbagliare</a:t>
            </a:r>
            <a:endParaRPr lang="it-IT" dirty="0"/>
          </a:p>
          <a:p>
            <a:pPr lvl="1">
              <a:spcBef>
                <a:spcPct val="0"/>
              </a:spcBef>
            </a:pPr>
            <a:r>
              <a:rPr lang="it-IT" dirty="0" smtClean="0"/>
              <a:t>Impara a gestire i progetti complessi</a:t>
            </a:r>
            <a:endParaRPr lang="it-IT" dirty="0"/>
          </a:p>
          <a:p>
            <a:pPr>
              <a:spcBef>
                <a:spcPct val="0"/>
              </a:spcBef>
            </a:pPr>
            <a:r>
              <a:rPr lang="it-IT" dirty="0"/>
              <a:t>La misurazione dei costi degli investimenti</a:t>
            </a:r>
          </a:p>
          <a:p>
            <a:pPr lvl="1">
              <a:spcBef>
                <a:spcPct val="0"/>
              </a:spcBef>
            </a:pPr>
            <a:r>
              <a:rPr lang="it-IT" dirty="0"/>
              <a:t>Investimenti secondo la </a:t>
            </a:r>
            <a:r>
              <a:rPr lang="it-IT" dirty="0" smtClean="0"/>
              <a:t>vecchia legge </a:t>
            </a:r>
            <a:r>
              <a:rPr lang="it-IT" dirty="0"/>
              <a:t>Merloni</a:t>
            </a:r>
          </a:p>
          <a:p>
            <a:pPr>
              <a:spcBef>
                <a:spcPct val="0"/>
              </a:spcBef>
            </a:pPr>
            <a:r>
              <a:rPr lang="it-IT" dirty="0"/>
              <a:t>La misurazione dei benefici</a:t>
            </a:r>
          </a:p>
          <a:p>
            <a:pPr lvl="1">
              <a:spcBef>
                <a:spcPct val="0"/>
              </a:spcBef>
            </a:pPr>
            <a:r>
              <a:rPr lang="it-IT" dirty="0"/>
              <a:t>Quali criteri di valutazione adottare</a:t>
            </a:r>
          </a:p>
          <a:p>
            <a:pPr lvl="1">
              <a:spcBef>
                <a:spcPct val="0"/>
              </a:spcBef>
            </a:pPr>
            <a:r>
              <a:rPr lang="it-IT" dirty="0" err="1"/>
              <a:t>Tpb</a:t>
            </a:r>
            <a:r>
              <a:rPr lang="it-IT" dirty="0"/>
              <a:t>, IRR, ROI</a:t>
            </a:r>
          </a:p>
          <a:p>
            <a:pPr>
              <a:spcBef>
                <a:spcPct val="0"/>
              </a:spcBef>
            </a:pPr>
            <a:r>
              <a:rPr lang="it-IT" dirty="0"/>
              <a:t>Insomma, investiamo e misuriamo, </a:t>
            </a:r>
          </a:p>
          <a:p>
            <a:pPr lvl="1">
              <a:spcBef>
                <a:spcPct val="0"/>
              </a:spcBef>
            </a:pPr>
            <a:r>
              <a:rPr lang="it-IT" dirty="0"/>
              <a:t>Ma innovare è così difficile, perché farlo?</a:t>
            </a:r>
          </a:p>
          <a:p>
            <a:pPr lvl="1">
              <a:spcBef>
                <a:spcPct val="0"/>
              </a:spcBef>
            </a:pPr>
            <a:r>
              <a:rPr lang="it-IT" dirty="0"/>
              <a:t>Perché BISOGNA, ma cerchiamo di farlo con prudenza</a:t>
            </a:r>
          </a:p>
          <a:p>
            <a:pPr>
              <a:spcBef>
                <a:spcPct val="0"/>
              </a:spcBef>
            </a:pPr>
            <a:endParaRPr lang="it-IT" b="1" u="sng" dirty="0" smtClean="0"/>
          </a:p>
          <a:p>
            <a:pPr>
              <a:spcBef>
                <a:spcPct val="0"/>
              </a:spcBef>
            </a:pPr>
            <a:r>
              <a:rPr lang="it-IT" b="1" u="sng" dirty="0" smtClean="0"/>
              <a:t>E ricordiamoci </a:t>
            </a:r>
            <a:r>
              <a:rPr lang="it-IT" b="1" u="sng" dirty="0"/>
              <a:t>sempre di usare l’efficienza per fare </a:t>
            </a:r>
            <a:r>
              <a:rPr lang="it-IT" b="1" u="sng" dirty="0" smtClean="0"/>
              <a:t>l’efficacia</a:t>
            </a:r>
            <a:endParaRPr lang="it-IT" b="1" u="sng" dirty="0"/>
          </a:p>
        </p:txBody>
      </p:sp>
    </p:spTree>
    <p:extLst>
      <p:ext uri="{BB962C8B-B14F-4D97-AF65-F5344CB8AC3E}">
        <p14:creationId xmlns:p14="http://schemas.microsoft.com/office/powerpoint/2010/main" val="693565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Argomenti trattati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it-IT" sz="2400" dirty="0"/>
              <a:t>Le criticità degli investimenti in innovazione</a:t>
            </a:r>
          </a:p>
          <a:p>
            <a:pPr lvl="1">
              <a:spcBef>
                <a:spcPct val="0"/>
              </a:spcBef>
            </a:pPr>
            <a:r>
              <a:rPr lang="it-IT" sz="2000" dirty="0"/>
              <a:t>Andamento degli investimenti </a:t>
            </a:r>
            <a:r>
              <a:rPr lang="it-IT" sz="2000" dirty="0" smtClean="0"/>
              <a:t>ICT</a:t>
            </a:r>
            <a:endParaRPr lang="it-IT" sz="2000" dirty="0"/>
          </a:p>
          <a:p>
            <a:pPr lvl="1">
              <a:spcBef>
                <a:spcPct val="0"/>
              </a:spcBef>
            </a:pPr>
            <a:r>
              <a:rPr lang="it-IT" sz="2000" dirty="0"/>
              <a:t>Le criticità </a:t>
            </a:r>
            <a:r>
              <a:rPr lang="it-IT" sz="2000" dirty="0" smtClean="0"/>
              <a:t>sugli </a:t>
            </a:r>
            <a:r>
              <a:rPr lang="it-IT" sz="2000" dirty="0"/>
              <a:t>investimenti in innovazione</a:t>
            </a:r>
          </a:p>
          <a:p>
            <a:pPr>
              <a:spcBef>
                <a:spcPct val="0"/>
              </a:spcBef>
            </a:pPr>
            <a:r>
              <a:rPr lang="it-IT" sz="2400" dirty="0"/>
              <a:t>Linee guida per la scelta degli investimenti</a:t>
            </a:r>
          </a:p>
          <a:p>
            <a:pPr lvl="1">
              <a:spcBef>
                <a:spcPct val="0"/>
              </a:spcBef>
            </a:pPr>
            <a:r>
              <a:rPr lang="it-IT" sz="2000" dirty="0"/>
              <a:t>La scelta strategica su cosa investire</a:t>
            </a:r>
          </a:p>
          <a:p>
            <a:pPr>
              <a:spcBef>
                <a:spcPct val="0"/>
              </a:spcBef>
            </a:pPr>
            <a:r>
              <a:rPr lang="it-IT" sz="2400" dirty="0"/>
              <a:t>La misurazione dei costi degli investimenti</a:t>
            </a:r>
          </a:p>
          <a:p>
            <a:pPr lvl="1">
              <a:spcBef>
                <a:spcPct val="0"/>
              </a:spcBef>
            </a:pPr>
            <a:r>
              <a:rPr lang="it-IT" sz="2000" dirty="0"/>
              <a:t>Investimenti secondo la legge Merloni</a:t>
            </a:r>
          </a:p>
          <a:p>
            <a:pPr>
              <a:spcBef>
                <a:spcPct val="0"/>
              </a:spcBef>
            </a:pPr>
            <a:r>
              <a:rPr lang="it-IT" sz="2400" dirty="0"/>
              <a:t>La misurazione dei benefici</a:t>
            </a:r>
          </a:p>
          <a:p>
            <a:pPr lvl="1">
              <a:spcBef>
                <a:spcPct val="0"/>
              </a:spcBef>
            </a:pPr>
            <a:r>
              <a:rPr lang="it-IT" sz="2000" dirty="0"/>
              <a:t>Quali criteri di valutazione adottare</a:t>
            </a:r>
          </a:p>
          <a:p>
            <a:pPr lvl="1">
              <a:spcBef>
                <a:spcPct val="0"/>
              </a:spcBef>
            </a:pPr>
            <a:r>
              <a:rPr lang="it-IT" sz="2000" dirty="0" err="1"/>
              <a:t>Tpb</a:t>
            </a:r>
            <a:r>
              <a:rPr lang="it-IT" sz="2000" dirty="0"/>
              <a:t>, IRR, ROI</a:t>
            </a:r>
          </a:p>
          <a:p>
            <a:pPr>
              <a:spcBef>
                <a:spcPct val="0"/>
              </a:spcBef>
            </a:pPr>
            <a:r>
              <a:rPr lang="it-IT" sz="2400" dirty="0"/>
              <a:t>Conclusioni</a:t>
            </a:r>
          </a:p>
          <a:p>
            <a:pPr lvl="1">
              <a:spcBef>
                <a:spcPct val="0"/>
              </a:spcBef>
            </a:pPr>
            <a:r>
              <a:rPr lang="it-IT" sz="2000" dirty="0"/>
              <a:t>Efficienza vs Efficacia</a:t>
            </a:r>
          </a:p>
          <a:p>
            <a:pPr lvl="1">
              <a:spcBef>
                <a:spcPct val="0"/>
              </a:spcBef>
            </a:pPr>
            <a:r>
              <a:rPr lang="it-IT" sz="2000" dirty="0"/>
              <a:t>Consigli per fare costare poco l’innovazione</a:t>
            </a:r>
          </a:p>
          <a:p>
            <a:pPr lvl="1">
              <a:spcBef>
                <a:spcPct val="0"/>
              </a:spcBef>
            </a:pPr>
            <a:r>
              <a:rPr lang="it-IT" sz="2000" dirty="0"/>
              <a:t>Perché la misurazione del rischio non è </a:t>
            </a:r>
            <a:r>
              <a:rPr lang="it-IT" sz="2000" dirty="0" smtClean="0"/>
              <a:t>tutto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7338518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GRAZIE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Fabrizio Benati</a:t>
            </a:r>
          </a:p>
          <a:p>
            <a:r>
              <a:rPr lang="it-IT" dirty="0" smtClean="0"/>
              <a:t>fabrizio.benati@certhidea.it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22780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criticità degli investimenti ICT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8925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Andamento investimenti (1)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1346432"/>
          </a:xfrm>
        </p:spPr>
        <p:txBody>
          <a:bodyPr/>
          <a:lstStyle/>
          <a:p>
            <a:r>
              <a:rPr lang="it-IT" dirty="0" smtClean="0"/>
              <a:t>PA centrale </a:t>
            </a:r>
            <a:r>
              <a:rPr lang="it-IT" dirty="0" smtClean="0">
                <a:sym typeface="Wingdings" panose="05000000000000000000" pitchFamily="2" charset="2"/>
              </a:rPr>
              <a:t> Crescita</a:t>
            </a:r>
          </a:p>
          <a:p>
            <a:r>
              <a:rPr lang="it-IT" dirty="0" smtClean="0">
                <a:sym typeface="Wingdings" panose="05000000000000000000" pitchFamily="2" charset="2"/>
              </a:rPr>
              <a:t>Regioni  Stabile</a:t>
            </a:r>
          </a:p>
          <a:p>
            <a:r>
              <a:rPr lang="it-IT" dirty="0" smtClean="0">
                <a:sym typeface="Wingdings" panose="05000000000000000000" pitchFamily="2" charset="2"/>
              </a:rPr>
              <a:t>Comuni  Diminuzione</a:t>
            </a:r>
            <a:endParaRPr lang="it-IT" dirty="0" smtClean="0"/>
          </a:p>
        </p:txBody>
      </p:sp>
      <p:sp>
        <p:nvSpPr>
          <p:cNvPr id="2" name="CasellaDiTesto 1"/>
          <p:cNvSpPr txBox="1"/>
          <p:nvPr/>
        </p:nvSpPr>
        <p:spPr>
          <a:xfrm>
            <a:off x="252919" y="6388060"/>
            <a:ext cx="581487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hlinkClick r:id="rId2"/>
              </a:rPr>
              <a:t>https://www.agid.gov.it/sites/default/files/repository_files/la_spesa_ict_nella_pa_italiana_bozza.pdf</a:t>
            </a:r>
            <a:endParaRPr lang="it-IT" sz="1050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7694" y="864108"/>
            <a:ext cx="4611429" cy="2854930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07694" y="3602428"/>
            <a:ext cx="4580358" cy="3039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145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Andamento investimenti (2)</a:t>
            </a: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8924" y="1779983"/>
            <a:ext cx="8315577" cy="3288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193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Andamento investimenti (3)</a:t>
            </a:r>
            <a:endParaRPr lang="it-IT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3579" y="638512"/>
            <a:ext cx="5021948" cy="2697140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3579" y="3405818"/>
            <a:ext cx="4950926" cy="254619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40631" y="6236504"/>
            <a:ext cx="8169348" cy="510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245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Cosa serve per innovare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it-IT" sz="2800" dirty="0"/>
              <a:t>Che ogni investimento in innovazione richiede </a:t>
            </a:r>
          </a:p>
          <a:p>
            <a:pPr lvl="1">
              <a:spcBef>
                <a:spcPct val="0"/>
              </a:spcBef>
            </a:pPr>
            <a:r>
              <a:rPr lang="it-IT" sz="2400" dirty="0"/>
              <a:t>u</a:t>
            </a:r>
            <a:r>
              <a:rPr lang="it-IT" sz="2400" dirty="0" smtClean="0"/>
              <a:t>n investimento economico,</a:t>
            </a:r>
          </a:p>
          <a:p>
            <a:pPr lvl="1">
              <a:spcBef>
                <a:spcPct val="0"/>
              </a:spcBef>
            </a:pPr>
            <a:r>
              <a:rPr lang="it-IT" sz="2400" dirty="0" smtClean="0"/>
              <a:t>un </a:t>
            </a:r>
            <a:r>
              <a:rPr lang="it-IT" sz="2400" dirty="0"/>
              <a:t>cambio di visione, </a:t>
            </a:r>
          </a:p>
          <a:p>
            <a:pPr lvl="1">
              <a:spcBef>
                <a:spcPct val="0"/>
              </a:spcBef>
            </a:pPr>
            <a:r>
              <a:rPr lang="it-IT" sz="2400" dirty="0"/>
              <a:t>un adattamento culturale, </a:t>
            </a:r>
          </a:p>
          <a:p>
            <a:pPr lvl="1">
              <a:spcBef>
                <a:spcPct val="0"/>
              </a:spcBef>
            </a:pPr>
            <a:r>
              <a:rPr lang="it-IT" sz="2400" dirty="0"/>
              <a:t>un cambio organizzativo, </a:t>
            </a:r>
          </a:p>
          <a:p>
            <a:pPr lvl="1">
              <a:spcBef>
                <a:spcPct val="0"/>
              </a:spcBef>
            </a:pPr>
            <a:r>
              <a:rPr lang="it-IT" sz="2400" dirty="0"/>
              <a:t>una buona accettazione esterna all’ente,</a:t>
            </a:r>
          </a:p>
          <a:p>
            <a:pPr lvl="1">
              <a:spcBef>
                <a:spcPct val="0"/>
              </a:spcBef>
            </a:pPr>
            <a:r>
              <a:rPr lang="it-IT" sz="2400" dirty="0"/>
              <a:t>una revisione tecnica dei processi.</a:t>
            </a:r>
          </a:p>
          <a:p>
            <a:pPr>
              <a:spcBef>
                <a:spcPct val="0"/>
              </a:spcBef>
            </a:pPr>
            <a:endParaRPr lang="it-IT" sz="2800" dirty="0"/>
          </a:p>
          <a:p>
            <a:pPr>
              <a:spcBef>
                <a:spcPct val="0"/>
              </a:spcBef>
            </a:pPr>
            <a:r>
              <a:rPr lang="it-IT" sz="2800" dirty="0"/>
              <a:t>Almeno in parte quegli aspetti ci sfuggono </a:t>
            </a:r>
          </a:p>
          <a:p>
            <a:pPr lvl="1">
              <a:spcBef>
                <a:spcPct val="0"/>
              </a:spcBef>
            </a:pPr>
            <a:r>
              <a:rPr lang="it-IT" sz="2400" dirty="0"/>
              <a:t>Non solo per nostra imperizia</a:t>
            </a:r>
          </a:p>
          <a:p>
            <a:pPr lvl="1">
              <a:spcBef>
                <a:spcPct val="0"/>
              </a:spcBef>
            </a:pPr>
            <a:r>
              <a:rPr lang="it-IT" sz="2400" dirty="0"/>
              <a:t>Ma anche per impossibilità di controllare il rischio </a:t>
            </a:r>
          </a:p>
          <a:p>
            <a:pPr lvl="1">
              <a:spcBef>
                <a:spcPct val="0"/>
              </a:spcBef>
            </a:pPr>
            <a:endParaRPr lang="it-IT" sz="2400" dirty="0"/>
          </a:p>
          <a:p>
            <a:pPr>
              <a:spcBef>
                <a:spcPct val="0"/>
              </a:spcBef>
            </a:pPr>
            <a:r>
              <a:rPr lang="it-IT" sz="2800" dirty="0"/>
              <a:t>… meglio non innovare</a:t>
            </a:r>
            <a:r>
              <a:rPr lang="it-IT" sz="2800" dirty="0" smtClean="0"/>
              <a:t>?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433593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Perché continuiamo ad investire?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spcBef>
                <a:spcPts val="600"/>
              </a:spcBef>
              <a:buFontTx/>
              <a:buNone/>
            </a:pPr>
            <a:r>
              <a:rPr lang="it-IT" dirty="0"/>
              <a:t>“La miglior cosa del futuro è che </a:t>
            </a:r>
          </a:p>
          <a:p>
            <a:pPr algn="ctr">
              <a:spcBef>
                <a:spcPts val="600"/>
              </a:spcBef>
              <a:buFontTx/>
              <a:buNone/>
            </a:pPr>
            <a:r>
              <a:rPr lang="it-IT" dirty="0"/>
              <a:t>arriva un giorno alla volta”</a:t>
            </a:r>
          </a:p>
          <a:p>
            <a:pPr algn="ctr">
              <a:spcBef>
                <a:spcPts val="600"/>
              </a:spcBef>
              <a:buFontTx/>
              <a:buNone/>
            </a:pPr>
            <a:r>
              <a:rPr lang="it-IT" dirty="0"/>
              <a:t>(Abramo Lincoln)</a:t>
            </a:r>
          </a:p>
          <a:p>
            <a:pPr>
              <a:spcBef>
                <a:spcPts val="600"/>
              </a:spcBef>
            </a:pPr>
            <a:endParaRPr lang="it-IT" dirty="0"/>
          </a:p>
          <a:p>
            <a:pPr>
              <a:spcBef>
                <a:spcPts val="600"/>
              </a:spcBef>
            </a:pPr>
            <a:endParaRPr lang="it-IT" dirty="0"/>
          </a:p>
          <a:p>
            <a:pPr>
              <a:spcBef>
                <a:spcPts val="600"/>
              </a:spcBef>
            </a:pPr>
            <a:r>
              <a:rPr lang="it-IT" dirty="0"/>
              <a:t>L’unica cosa che ci rimane è continuare ad investire con </a:t>
            </a:r>
            <a:r>
              <a:rPr lang="it-IT" dirty="0" smtClean="0"/>
              <a:t>prudenza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32447879"/>
      </p:ext>
    </p:extLst>
  </p:cSld>
  <p:clrMapOvr>
    <a:masterClrMapping/>
  </p:clrMapOvr>
</p:sld>
</file>

<file path=ppt/theme/theme1.xml><?xml version="1.0" encoding="utf-8"?>
<a:theme xmlns:a="http://schemas.openxmlformats.org/drawingml/2006/main" name="Cornic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TM03457475[[fn=Cornice]]</Template>
  <TotalTime>96</TotalTime>
  <Words>1324</Words>
  <Application>Microsoft Office PowerPoint</Application>
  <PresentationFormat>Widescreen</PresentationFormat>
  <Paragraphs>261</Paragraphs>
  <Slides>30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30</vt:i4>
      </vt:variant>
    </vt:vector>
  </HeadingPairs>
  <TitlesOfParts>
    <vt:vector size="34" baseType="lpstr">
      <vt:lpstr>Corbel</vt:lpstr>
      <vt:lpstr>Wingdings</vt:lpstr>
      <vt:lpstr>Wingdings 2</vt:lpstr>
      <vt:lpstr>Cornice</vt:lpstr>
      <vt:lpstr>La sostenibilità nei progetti di innovazione</vt:lpstr>
      <vt:lpstr>Obiettivi</vt:lpstr>
      <vt:lpstr>Argomenti trattati</vt:lpstr>
      <vt:lpstr>Le criticità degli investimenti ICT</vt:lpstr>
      <vt:lpstr>Andamento investimenti (1)</vt:lpstr>
      <vt:lpstr>Andamento investimenti (2)</vt:lpstr>
      <vt:lpstr>Andamento investimenti (3)</vt:lpstr>
      <vt:lpstr>Cosa serve per innovare</vt:lpstr>
      <vt:lpstr>Perché continuiamo ad investire?</vt:lpstr>
      <vt:lpstr>Linee guida per la scelta degli investimenti</vt:lpstr>
      <vt:lpstr>Come fare costare poco la innovazione</vt:lpstr>
      <vt:lpstr>Scegliere accuratamente  su cosa investire</vt:lpstr>
      <vt:lpstr>La valutazione costi-benefici</vt:lpstr>
      <vt:lpstr>La misurazione dei costi</vt:lpstr>
      <vt:lpstr>La Legge Merloni (D.P.R. 554/1999)</vt:lpstr>
      <vt:lpstr>Dai “ponti”  alla “informatica”</vt:lpstr>
      <vt:lpstr>Andamento dei costi nel tempo</vt:lpstr>
      <vt:lpstr>Andamento dei costi nel tempo (2)</vt:lpstr>
      <vt:lpstr>La misurazione dei benefici</vt:lpstr>
      <vt:lpstr>Benefici monetizzabili  e  non monetizzabili</vt:lpstr>
      <vt:lpstr>Benefici monetizzabili  e  non monetizzabili (2)</vt:lpstr>
      <vt:lpstr>Bilancio costi-benefici (monetizzabili)</vt:lpstr>
      <vt:lpstr>TPB, ROI e IRR</vt:lpstr>
      <vt:lpstr>Riassumendo</vt:lpstr>
      <vt:lpstr>Alcune riflessioni finali</vt:lpstr>
      <vt:lpstr>Efficienza vs Efficacia</vt:lpstr>
      <vt:lpstr>Misurare per controllare il rischio è sufficiente?</vt:lpstr>
      <vt:lpstr>Linee guida “pragmatiche” per gli amministratori pubblici</vt:lpstr>
      <vt:lpstr>Conclusioni</vt:lpstr>
      <vt:lpstr>GRAZIE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Fabrizio Benati</dc:creator>
  <cp:lastModifiedBy>Fabrizio Benati</cp:lastModifiedBy>
  <cp:revision>14</cp:revision>
  <dcterms:created xsi:type="dcterms:W3CDTF">2020-02-17T16:05:37Z</dcterms:created>
  <dcterms:modified xsi:type="dcterms:W3CDTF">2020-02-24T14:24:34Z</dcterms:modified>
</cp:coreProperties>
</file>