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76" r:id="rId12"/>
    <p:sldId id="277" r:id="rId13"/>
    <p:sldId id="278" r:id="rId14"/>
    <p:sldId id="279" r:id="rId15"/>
    <p:sldId id="280" r:id="rId16"/>
    <p:sldId id="281" r:id="rId17"/>
    <p:sldId id="26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68" r:id="rId26"/>
    <p:sldId id="25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E40230"/>
          </a:solidFill>
          <a:ln>
            <a:solidFill>
              <a:srgbClr val="E40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E40230"/>
          </a:solidFill>
          <a:ln>
            <a:solidFill>
              <a:srgbClr val="E40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63" y="158749"/>
            <a:ext cx="28575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Tx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ItW6KVOP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Gestione dei progetti di Innovazione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Strumenti di </a:t>
            </a:r>
            <a:r>
              <a:rPr lang="it-IT" dirty="0" err="1" smtClean="0"/>
              <a:t>project</a:t>
            </a:r>
            <a:r>
              <a:rPr lang="it-IT" dirty="0" smtClean="0"/>
              <a:t> management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593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Trello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Strumenti di lavoro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431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3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9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7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9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Freedcamp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Strumenti di lavoro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49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43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3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Definizione di progetto </a:t>
            </a:r>
          </a:p>
          <a:p>
            <a:r>
              <a:rPr lang="it-IT" dirty="0"/>
              <a:t>Le sfide del </a:t>
            </a:r>
            <a:r>
              <a:rPr lang="it-IT" dirty="0" err="1"/>
              <a:t>project</a:t>
            </a:r>
            <a:r>
              <a:rPr lang="it-IT" dirty="0"/>
              <a:t> management</a:t>
            </a:r>
          </a:p>
          <a:p>
            <a:r>
              <a:rPr lang="it-IT" dirty="0"/>
              <a:t>PM ed ADL</a:t>
            </a:r>
          </a:p>
          <a:p>
            <a:r>
              <a:rPr lang="it-IT" dirty="0"/>
              <a:t>Come si gestisce un progetto</a:t>
            </a:r>
          </a:p>
          <a:p>
            <a:r>
              <a:rPr lang="it-IT" dirty="0"/>
              <a:t>Approccio GDT</a:t>
            </a:r>
          </a:p>
          <a:p>
            <a:r>
              <a:rPr lang="it-IT" dirty="0"/>
              <a:t>Strumenti per il Project Management</a:t>
            </a:r>
          </a:p>
          <a:p>
            <a:r>
              <a:rPr lang="it-IT" dirty="0" smtClean="0"/>
              <a:t>Uno strumento software: </a:t>
            </a:r>
            <a:r>
              <a:rPr lang="it-IT" dirty="0" err="1" smtClean="0"/>
              <a:t>Trello</a:t>
            </a:r>
            <a:endParaRPr lang="it-IT" dirty="0" smtClean="0"/>
          </a:p>
          <a:p>
            <a:r>
              <a:rPr lang="it-IT" dirty="0" smtClean="0"/>
              <a:t>Uno </a:t>
            </a:r>
            <a:r>
              <a:rPr lang="it-IT" dirty="0"/>
              <a:t>strumento software: </a:t>
            </a:r>
            <a:r>
              <a:rPr lang="it-IT" dirty="0" err="1" smtClean="0"/>
              <a:t>Freedcamp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34933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3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71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71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1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5"/>
            <a:ext cx="12192000" cy="6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22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Progetto come sforzo limitato nel tempo </a:t>
            </a:r>
          </a:p>
          <a:p>
            <a:r>
              <a:rPr lang="it-IT" dirty="0"/>
              <a:t>PM come risposta “scientifica” alla “legge di Murphy”</a:t>
            </a:r>
          </a:p>
          <a:p>
            <a:r>
              <a:rPr lang="it-IT" dirty="0"/>
              <a:t>ADL come elenco di progetti per cambiare la PA</a:t>
            </a:r>
          </a:p>
          <a:p>
            <a:r>
              <a:rPr lang="it-IT" dirty="0"/>
              <a:t>Pianifica, traccia le criticità, stendi buoni verbali e gestisci la documentazione in maniera efficace</a:t>
            </a:r>
          </a:p>
          <a:p>
            <a:r>
              <a:rPr lang="it-IT" dirty="0"/>
              <a:t>Ma soprattutto “fai quello che serve”</a:t>
            </a:r>
          </a:p>
          <a:p>
            <a:r>
              <a:rPr lang="it-IT" dirty="0"/>
              <a:t>Metodologie, Tecniche e Strumenti per “fare le cose”</a:t>
            </a:r>
          </a:p>
          <a:p>
            <a:r>
              <a:rPr lang="it-IT" dirty="0" smtClean="0"/>
              <a:t>Due strumenti </a:t>
            </a:r>
            <a:r>
              <a:rPr lang="it-IT" dirty="0"/>
              <a:t>software </a:t>
            </a:r>
            <a:r>
              <a:rPr lang="it-IT" dirty="0" smtClean="0"/>
              <a:t>gratuiti: </a:t>
            </a:r>
            <a:r>
              <a:rPr lang="it-IT" dirty="0" err="1" smtClean="0"/>
              <a:t>Freedcamp</a:t>
            </a:r>
            <a:r>
              <a:rPr lang="it-IT" dirty="0" smtClean="0"/>
              <a:t> e </a:t>
            </a:r>
            <a:r>
              <a:rPr lang="it-IT" smtClean="0"/>
              <a:t>Trello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8898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Fabrizio Benati</a:t>
            </a:r>
          </a:p>
          <a:p>
            <a:r>
              <a:rPr lang="it-IT" dirty="0" smtClean="0"/>
              <a:t>fabrizio.benati@certhidea.it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134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un progetto?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25078" y="755374"/>
            <a:ext cx="8222974" cy="5340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Una definizione tra le tante</a:t>
            </a:r>
          </a:p>
          <a:p>
            <a:pPr algn="ctr"/>
            <a:endParaRPr lang="it-IT" sz="2800" b="1" dirty="0"/>
          </a:p>
          <a:p>
            <a:pPr algn="ctr"/>
            <a:r>
              <a:rPr lang="it-IT" b="1" dirty="0"/>
              <a:t>Il progetto è uno </a:t>
            </a:r>
            <a:r>
              <a:rPr lang="it-IT" b="1" dirty="0">
                <a:solidFill>
                  <a:srgbClr val="E40230"/>
                </a:solidFill>
              </a:rPr>
              <a:t>sforzo temporaneo </a:t>
            </a:r>
            <a:r>
              <a:rPr lang="it-IT" b="1" dirty="0"/>
              <a:t>e </a:t>
            </a:r>
            <a:r>
              <a:rPr lang="it-IT" b="1" dirty="0">
                <a:solidFill>
                  <a:srgbClr val="E40230"/>
                </a:solidFill>
              </a:rPr>
              <a:t>progressivo</a:t>
            </a:r>
            <a:r>
              <a:rPr lang="it-IT" b="1" dirty="0"/>
              <a:t>, </a:t>
            </a:r>
          </a:p>
          <a:p>
            <a:pPr algn="ctr"/>
            <a:r>
              <a:rPr lang="it-IT" b="1" dirty="0"/>
              <a:t>che ha </a:t>
            </a:r>
            <a:r>
              <a:rPr lang="it-IT" b="1" dirty="0">
                <a:solidFill>
                  <a:srgbClr val="E40230"/>
                </a:solidFill>
              </a:rPr>
              <a:t>l’obbiettivo</a:t>
            </a:r>
            <a:r>
              <a:rPr lang="it-IT" b="1" dirty="0"/>
              <a:t> di creare un prodotto o un servizio </a:t>
            </a:r>
            <a:r>
              <a:rPr lang="it-IT" b="1" dirty="0" smtClean="0">
                <a:solidFill>
                  <a:srgbClr val="E40230"/>
                </a:solidFill>
              </a:rPr>
              <a:t>unico </a:t>
            </a:r>
            <a:endParaRPr lang="it-IT" b="1" dirty="0">
              <a:solidFill>
                <a:srgbClr val="E40230"/>
              </a:solidFill>
            </a:endParaRPr>
          </a:p>
          <a:p>
            <a:pPr algn="ctr"/>
            <a:r>
              <a:rPr lang="it-IT" b="1" dirty="0"/>
              <a:t>con </a:t>
            </a:r>
            <a:r>
              <a:rPr lang="it-IT" b="1" dirty="0">
                <a:solidFill>
                  <a:srgbClr val="E40230"/>
                </a:solidFill>
              </a:rPr>
              <a:t>risorse</a:t>
            </a:r>
            <a:r>
              <a:rPr lang="it-IT" b="1" dirty="0"/>
              <a:t> determinate, </a:t>
            </a:r>
          </a:p>
          <a:p>
            <a:pPr algn="ctr"/>
            <a:r>
              <a:rPr lang="it-IT" b="1" dirty="0"/>
              <a:t>in presenza di </a:t>
            </a:r>
            <a:r>
              <a:rPr lang="it-IT" b="1" dirty="0">
                <a:solidFill>
                  <a:srgbClr val="E40230"/>
                </a:solidFill>
              </a:rPr>
              <a:t>vincoli </a:t>
            </a:r>
          </a:p>
          <a:p>
            <a:pPr algn="ctr"/>
            <a:r>
              <a:rPr lang="it-IT" b="1" dirty="0"/>
              <a:t>e nell’interesse di un </a:t>
            </a:r>
            <a:r>
              <a:rPr lang="it-IT" b="1" dirty="0">
                <a:solidFill>
                  <a:srgbClr val="E40230"/>
                </a:solidFill>
              </a:rPr>
              <a:t>committente</a:t>
            </a:r>
            <a:r>
              <a:rPr lang="it-IT" b="1" dirty="0"/>
              <a:t>.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/>
              <a:t>Con un progetto si realizzano</a:t>
            </a:r>
          </a:p>
          <a:p>
            <a:pPr algn="ctr"/>
            <a:r>
              <a:rPr lang="it-IT" b="1" dirty="0"/>
              <a:t> </a:t>
            </a:r>
            <a:r>
              <a:rPr lang="it-IT" b="1" dirty="0">
                <a:solidFill>
                  <a:srgbClr val="E40230"/>
                </a:solidFill>
              </a:rPr>
              <a:t>Innovazioni</a:t>
            </a:r>
            <a:r>
              <a:rPr lang="it-IT" b="1" dirty="0"/>
              <a:t> di prodotti e servizi o processi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>
                <a:solidFill>
                  <a:srgbClr val="E40230"/>
                </a:solidFill>
              </a:rPr>
              <a:t>L’innovazione</a:t>
            </a:r>
            <a:r>
              <a:rPr lang="it-IT" b="1" dirty="0"/>
              <a:t> è il tratto distintivo del progetto </a:t>
            </a:r>
          </a:p>
          <a:p>
            <a:pPr algn="ctr"/>
            <a:r>
              <a:rPr lang="it-IT" b="1" dirty="0"/>
              <a:t>rispetto alla gestione operativa (</a:t>
            </a:r>
            <a:r>
              <a:rPr lang="it-IT" b="1" dirty="0" err="1"/>
              <a:t>operations</a:t>
            </a:r>
            <a:r>
              <a:rPr lang="it-IT" b="1" dirty="0"/>
              <a:t>). 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/>
              <a:t>Assai spesso, il progetto rilascia solo un </a:t>
            </a:r>
            <a:r>
              <a:rPr lang="it-IT" b="1" dirty="0">
                <a:solidFill>
                  <a:srgbClr val="E40230"/>
                </a:solidFill>
              </a:rPr>
              <a:t>prototipo</a:t>
            </a:r>
            <a:r>
              <a:rPr lang="it-IT" b="1" dirty="0"/>
              <a:t>, </a:t>
            </a:r>
          </a:p>
          <a:p>
            <a:pPr algn="ctr"/>
            <a:r>
              <a:rPr lang="it-IT" b="1" dirty="0"/>
              <a:t>su cui si lavorerà successivamente per ottenere un oggetto industriale o un servizio realmente utile ad un mercato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807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Project Management</a:t>
            </a:r>
            <a:endParaRPr lang="it-IT" dirty="0"/>
          </a:p>
        </p:txBody>
      </p:sp>
      <p:pic>
        <p:nvPicPr>
          <p:cNvPr id="3" name="Picture 11" descr="Immagin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6501"/>
              </a:clrFrom>
              <a:clrTo>
                <a:srgbClr val="FF6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6724" y="1329496"/>
            <a:ext cx="35115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915499" y="2842384"/>
            <a:ext cx="3816350" cy="641350"/>
          </a:xfrm>
          <a:prstGeom prst="rect">
            <a:avLst/>
          </a:prstGeom>
          <a:solidFill>
            <a:srgbClr val="E4023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000" dirty="0">
                <a:solidFill>
                  <a:schemeClr val="bg1"/>
                </a:solidFill>
                <a:latin typeface="Verdana" pitchFamily="34" charset="0"/>
              </a:rPr>
              <a:t>Le sfide del </a:t>
            </a:r>
            <a:r>
              <a:rPr lang="it-IT" sz="2000" dirty="0" err="1">
                <a:solidFill>
                  <a:schemeClr val="bg1"/>
                </a:solidFill>
                <a:latin typeface="Verdana" pitchFamily="34" charset="0"/>
              </a:rPr>
              <a:t>project</a:t>
            </a:r>
            <a:r>
              <a:rPr lang="it-IT" sz="2000" dirty="0">
                <a:solidFill>
                  <a:schemeClr val="bg1"/>
                </a:solidFill>
                <a:latin typeface="Verdana" pitchFamily="34" charset="0"/>
              </a:rPr>
              <a:t> management: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597036" y="1473959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it-IT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236674" y="1042159"/>
            <a:ext cx="36718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dirty="0">
                <a:latin typeface="Verdana" pitchFamily="34" charset="0"/>
              </a:rPr>
              <a:t>La scaletta delle attività </a:t>
            </a:r>
          </a:p>
          <a:p>
            <a:pPr marL="342900" indent="-342900" algn="ctr"/>
            <a:r>
              <a:rPr lang="it-IT" sz="1600" dirty="0">
                <a:latin typeface="Verdana" pitchFamily="34" charset="0"/>
              </a:rPr>
              <a:t>Secondo un programma </a:t>
            </a:r>
          </a:p>
          <a:p>
            <a:pPr marL="342900" indent="-342900" algn="ctr"/>
            <a:r>
              <a:rPr lang="it-IT" sz="1600" dirty="0">
                <a:latin typeface="Verdana" pitchFamily="34" charset="0"/>
              </a:rPr>
              <a:t>Sequenziale e razionale </a:t>
            </a:r>
          </a:p>
          <a:p>
            <a:pPr marL="342900" indent="-342900" algn="ctr"/>
            <a:r>
              <a:rPr lang="it-IT" sz="1600" dirty="0">
                <a:latin typeface="Verdana" pitchFamily="34" charset="0"/>
              </a:rPr>
              <a:t>in grado di verificare </a:t>
            </a:r>
          </a:p>
          <a:p>
            <a:pPr marL="342900" indent="-342900" algn="ctr"/>
            <a:r>
              <a:rPr lang="it-IT" sz="1600" dirty="0">
                <a:latin typeface="Verdana" pitchFamily="34" charset="0"/>
              </a:rPr>
              <a:t>i </a:t>
            </a:r>
            <a:r>
              <a:rPr lang="it-IT" sz="1600" b="1" dirty="0">
                <a:solidFill>
                  <a:srgbClr val="E40230"/>
                </a:solidFill>
                <a:latin typeface="Verdana" pitchFamily="34" charset="0"/>
              </a:rPr>
              <a:t>tempi</a:t>
            </a:r>
            <a:r>
              <a:rPr lang="it-IT" sz="1600" dirty="0">
                <a:latin typeface="Verdana" pitchFamily="34" charset="0"/>
              </a:rPr>
              <a:t>, </a:t>
            </a:r>
          </a:p>
          <a:p>
            <a:pPr marL="342900" indent="-342900" algn="ctr"/>
            <a:r>
              <a:rPr lang="it-IT" sz="1600" dirty="0">
                <a:latin typeface="Verdana" pitchFamily="34" charset="0"/>
              </a:rPr>
              <a:t>i </a:t>
            </a:r>
            <a:r>
              <a:rPr lang="it-IT" sz="1600" b="1" dirty="0">
                <a:solidFill>
                  <a:srgbClr val="E40230"/>
                </a:solidFill>
                <a:latin typeface="Verdana" pitchFamily="34" charset="0"/>
              </a:rPr>
              <a:t>costi</a:t>
            </a:r>
            <a:r>
              <a:rPr lang="it-IT" sz="1600" dirty="0">
                <a:solidFill>
                  <a:srgbClr val="E40230"/>
                </a:solidFill>
                <a:latin typeface="Verdana" pitchFamily="34" charset="0"/>
              </a:rPr>
              <a:t> </a:t>
            </a:r>
          </a:p>
          <a:p>
            <a:pPr marL="342900" indent="-342900" algn="ctr"/>
            <a:r>
              <a:rPr lang="it-IT" sz="1600" dirty="0">
                <a:latin typeface="Verdana" pitchFamily="34" charset="0"/>
              </a:rPr>
              <a:t>i </a:t>
            </a:r>
            <a:r>
              <a:rPr lang="it-IT" sz="1600" b="1" dirty="0">
                <a:solidFill>
                  <a:srgbClr val="E40230"/>
                </a:solidFill>
                <a:latin typeface="Verdana" pitchFamily="34" charset="0"/>
              </a:rPr>
              <a:t>risultati</a:t>
            </a:r>
            <a:endParaRPr lang="it-IT" sz="1600" dirty="0">
              <a:solidFill>
                <a:srgbClr val="E40230"/>
              </a:solidFill>
              <a:latin typeface="Verdana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452574" y="3345621"/>
            <a:ext cx="338613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latin typeface="Verdana" pitchFamily="34" charset="0"/>
              </a:rPr>
              <a:t>Cambiare le attività pianificate in maniera da rispondere </a:t>
            </a:r>
          </a:p>
          <a:p>
            <a:pPr algn="ctr"/>
            <a:r>
              <a:rPr lang="it-IT" sz="1600" dirty="0">
                <a:latin typeface="Verdana" pitchFamily="34" charset="0"/>
              </a:rPr>
              <a:t>a </a:t>
            </a:r>
            <a:r>
              <a:rPr lang="it-IT" sz="1600" b="1" dirty="0">
                <a:solidFill>
                  <a:srgbClr val="E40230"/>
                </a:solidFill>
                <a:latin typeface="Verdana" pitchFamily="34" charset="0"/>
              </a:rPr>
              <a:t>problemi</a:t>
            </a:r>
            <a:r>
              <a:rPr lang="it-IT" sz="1600" dirty="0">
                <a:latin typeface="Verdana" pitchFamily="34" charset="0"/>
              </a:rPr>
              <a:t>, </a:t>
            </a:r>
          </a:p>
          <a:p>
            <a:pPr algn="ctr"/>
            <a:r>
              <a:rPr lang="it-IT" sz="1600" dirty="0">
                <a:latin typeface="Verdana" pitchFamily="34" charset="0"/>
              </a:rPr>
              <a:t>a </a:t>
            </a:r>
            <a:r>
              <a:rPr lang="it-IT" sz="1600" b="1" dirty="0">
                <a:solidFill>
                  <a:srgbClr val="E40230"/>
                </a:solidFill>
                <a:latin typeface="Verdana" pitchFamily="34" charset="0"/>
              </a:rPr>
              <a:t>standard di qualità</a:t>
            </a:r>
            <a:r>
              <a:rPr lang="it-IT" sz="1600" dirty="0">
                <a:latin typeface="Verdana" pitchFamily="34" charset="0"/>
              </a:rPr>
              <a:t>, </a:t>
            </a:r>
          </a:p>
          <a:p>
            <a:pPr algn="ctr"/>
            <a:r>
              <a:rPr lang="it-IT" sz="1600" dirty="0">
                <a:latin typeface="Verdana" pitchFamily="34" charset="0"/>
              </a:rPr>
              <a:t>a </a:t>
            </a:r>
            <a:r>
              <a:rPr lang="it-IT" sz="1600" b="1" dirty="0">
                <a:solidFill>
                  <a:srgbClr val="E40230"/>
                </a:solidFill>
                <a:latin typeface="Verdana" pitchFamily="34" charset="0"/>
              </a:rPr>
              <a:t>costi controllati</a:t>
            </a:r>
            <a:r>
              <a:rPr lang="it-IT" sz="1600" dirty="0">
                <a:latin typeface="Verdana" pitchFamily="34" charset="0"/>
              </a:rPr>
              <a:t>, </a:t>
            </a:r>
          </a:p>
          <a:p>
            <a:pPr algn="ctr"/>
            <a:r>
              <a:rPr lang="it-IT" sz="1600" dirty="0">
                <a:latin typeface="Verdana" pitchFamily="34" charset="0"/>
              </a:rPr>
              <a:t>a </a:t>
            </a:r>
            <a:r>
              <a:rPr lang="it-IT" sz="1600" b="1" dirty="0">
                <a:solidFill>
                  <a:srgbClr val="E40230"/>
                </a:solidFill>
                <a:latin typeface="Verdana" pitchFamily="34" charset="0"/>
              </a:rPr>
              <a:t>tempi adeguati </a:t>
            </a:r>
          </a:p>
          <a:p>
            <a:pPr algn="ctr"/>
            <a:r>
              <a:rPr lang="it-IT" sz="1600" dirty="0">
                <a:latin typeface="Verdana" pitchFamily="34" charset="0"/>
              </a:rPr>
              <a:t>definiti in base agli obbiettivi</a:t>
            </a:r>
          </a:p>
          <a:p>
            <a:pPr>
              <a:spcBef>
                <a:spcPct val="50000"/>
              </a:spcBef>
            </a:pPr>
            <a:endParaRPr lang="it-IT" sz="1600" dirty="0">
              <a:latin typeface="Verdana" pitchFamily="34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373074" y="1689859"/>
            <a:ext cx="1008062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rgbClr val="E4023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373074" y="4209221"/>
            <a:ext cx="935037" cy="503238"/>
          </a:xfrm>
          <a:prstGeom prst="rightArrow">
            <a:avLst>
              <a:gd name="adj1" fmla="val 50000"/>
              <a:gd name="adj2" fmla="val 46451"/>
            </a:avLst>
          </a:prstGeom>
          <a:solidFill>
            <a:srgbClr val="E4023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pic>
        <p:nvPicPr>
          <p:cNvPr id="11" name="Picture 19" descr="imagesCAF3TP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8524" y="3777421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556724" y="5434771"/>
            <a:ext cx="8351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b="1" u="sng"/>
              <a:t>Il project management come la risposta scientifica alla Legge di Murphy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87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la legge di Murphy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4" y="1418791"/>
            <a:ext cx="8309112" cy="467387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78694" y="901146"/>
            <a:ext cx="56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www.youtube.com/watch?v=WPItW6KVOPs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39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significa gestire un progetto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dirty="0"/>
              <a:t>Piano Esecutivo</a:t>
            </a:r>
          </a:p>
          <a:p>
            <a:pPr lvl="1">
              <a:lnSpc>
                <a:spcPct val="80000"/>
              </a:lnSpc>
            </a:pPr>
            <a:r>
              <a:rPr lang="it-IT" dirty="0"/>
              <a:t>esplicita obiettivi di medio periodo</a:t>
            </a:r>
          </a:p>
          <a:p>
            <a:pPr lvl="1">
              <a:lnSpc>
                <a:spcPct val="80000"/>
              </a:lnSpc>
            </a:pPr>
            <a:r>
              <a:rPr lang="it-IT" dirty="0"/>
              <a:t>impone attività e scadenze</a:t>
            </a:r>
          </a:p>
          <a:p>
            <a:pPr lvl="1">
              <a:lnSpc>
                <a:spcPct val="80000"/>
              </a:lnSpc>
            </a:pPr>
            <a:r>
              <a:rPr lang="it-IT" dirty="0"/>
              <a:t>condivisione della conoscenza</a:t>
            </a:r>
          </a:p>
          <a:p>
            <a:pPr lvl="2">
              <a:lnSpc>
                <a:spcPct val="80000"/>
              </a:lnSpc>
            </a:pPr>
            <a:endParaRPr lang="it-IT" sz="1400" dirty="0"/>
          </a:p>
          <a:p>
            <a:pPr>
              <a:lnSpc>
                <a:spcPct val="80000"/>
              </a:lnSpc>
            </a:pPr>
            <a:r>
              <a:rPr lang="it-IT" dirty="0"/>
              <a:t>Mappe delle Criticità</a:t>
            </a:r>
          </a:p>
          <a:p>
            <a:pPr lvl="1">
              <a:lnSpc>
                <a:spcPct val="80000"/>
              </a:lnSpc>
            </a:pPr>
            <a:r>
              <a:rPr lang="it-IT" dirty="0"/>
              <a:t>condivide lo stato di avanzamento</a:t>
            </a:r>
          </a:p>
          <a:p>
            <a:pPr lvl="1">
              <a:lnSpc>
                <a:spcPct val="80000"/>
              </a:lnSpc>
            </a:pPr>
            <a:r>
              <a:rPr lang="it-IT" dirty="0"/>
              <a:t>ricorda le scadenze di breve</a:t>
            </a:r>
          </a:p>
          <a:p>
            <a:pPr lvl="1">
              <a:lnSpc>
                <a:spcPct val="80000"/>
              </a:lnSpc>
            </a:pPr>
            <a:r>
              <a:rPr lang="it-IT" dirty="0"/>
              <a:t>motiva (</a:t>
            </a:r>
            <a:r>
              <a:rPr lang="it-IT" dirty="0" err="1"/>
              <a:t>peer</a:t>
            </a:r>
            <a:r>
              <a:rPr lang="it-IT" dirty="0"/>
              <a:t>-pressure)</a:t>
            </a:r>
          </a:p>
          <a:p>
            <a:pPr lvl="2">
              <a:lnSpc>
                <a:spcPct val="80000"/>
              </a:lnSpc>
            </a:pPr>
            <a:endParaRPr lang="it-IT" sz="1400" dirty="0"/>
          </a:p>
          <a:p>
            <a:pPr>
              <a:lnSpc>
                <a:spcPct val="80000"/>
              </a:lnSpc>
            </a:pPr>
            <a:r>
              <a:rPr lang="it-IT" dirty="0"/>
              <a:t>Verbali delle riunioni</a:t>
            </a:r>
          </a:p>
          <a:p>
            <a:pPr lvl="1">
              <a:lnSpc>
                <a:spcPct val="80000"/>
              </a:lnSpc>
            </a:pPr>
            <a:r>
              <a:rPr lang="it-IT" dirty="0"/>
              <a:t>vincolano la squadra ad operare</a:t>
            </a:r>
          </a:p>
          <a:p>
            <a:pPr lvl="1">
              <a:lnSpc>
                <a:spcPct val="80000"/>
              </a:lnSpc>
            </a:pPr>
            <a:r>
              <a:rPr lang="it-IT" dirty="0"/>
              <a:t>tengono la storia delle decisioni</a:t>
            </a:r>
          </a:p>
          <a:p>
            <a:pPr lvl="2">
              <a:lnSpc>
                <a:spcPct val="80000"/>
              </a:lnSpc>
            </a:pPr>
            <a:endParaRPr lang="it-IT" sz="1400" dirty="0"/>
          </a:p>
          <a:p>
            <a:pPr>
              <a:lnSpc>
                <a:spcPct val="80000"/>
              </a:lnSpc>
            </a:pPr>
            <a:r>
              <a:rPr lang="it-IT" dirty="0"/>
              <a:t>Gestione Documentale</a:t>
            </a:r>
          </a:p>
          <a:p>
            <a:pPr lvl="1">
              <a:lnSpc>
                <a:spcPct val="80000"/>
              </a:lnSpc>
            </a:pPr>
            <a:r>
              <a:rPr lang="it-IT" dirty="0"/>
              <a:t>facilita reperimento delle decisioni</a:t>
            </a:r>
          </a:p>
          <a:p>
            <a:pPr lvl="1">
              <a:lnSpc>
                <a:spcPct val="80000"/>
              </a:lnSpc>
            </a:pPr>
            <a:r>
              <a:rPr lang="it-IT" dirty="0"/>
              <a:t>condivisione della </a:t>
            </a:r>
            <a:r>
              <a:rPr lang="it-IT" dirty="0" smtClean="0"/>
              <a:t>conoscenza</a:t>
            </a: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9679" t="16756" r="8269" b="5054"/>
          <a:stretch>
            <a:fillRect/>
          </a:stretch>
        </p:blipFill>
        <p:spPr bwMode="auto">
          <a:xfrm>
            <a:off x="9004127" y="1181721"/>
            <a:ext cx="19431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4127" y="4205908"/>
            <a:ext cx="2519363" cy="1881188"/>
          </a:xfrm>
          <a:prstGeom prst="rect">
            <a:avLst/>
          </a:prstGeom>
          <a:noFill/>
          <a:ln w="9525" cap="flat" algn="ctr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627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GTD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dirty="0"/>
              <a:t>GTD = </a:t>
            </a:r>
            <a:r>
              <a:rPr lang="it-IT" dirty="0" err="1"/>
              <a:t>Getting</a:t>
            </a:r>
            <a:r>
              <a:rPr lang="it-IT" dirty="0"/>
              <a:t> </a:t>
            </a:r>
            <a:r>
              <a:rPr lang="it-IT" dirty="0" err="1"/>
              <a:t>Things</a:t>
            </a:r>
            <a:r>
              <a:rPr lang="it-IT" dirty="0"/>
              <a:t> </a:t>
            </a:r>
            <a:r>
              <a:rPr lang="it-IT" dirty="0" err="1"/>
              <a:t>Done</a:t>
            </a:r>
            <a:endParaRPr lang="it-IT" dirty="0"/>
          </a:p>
          <a:p>
            <a:pPr lvl="1" algn="just">
              <a:spcBef>
                <a:spcPct val="0"/>
              </a:spcBef>
            </a:pPr>
            <a:r>
              <a:rPr lang="it-IT" sz="1600" dirty="0"/>
              <a:t>Il fondamento del GTD è la necessità che ha una persona di sgombrare le cose da fare dalla propria mente e di registrarle da qualche parte. </a:t>
            </a:r>
          </a:p>
          <a:p>
            <a:pPr lvl="1" algn="just">
              <a:spcBef>
                <a:spcPct val="0"/>
              </a:spcBef>
            </a:pPr>
            <a:r>
              <a:rPr lang="it-IT" sz="1600" dirty="0"/>
              <a:t>Il metodo consiste nel </a:t>
            </a:r>
            <a:r>
              <a:rPr lang="it-IT" sz="1600" b="1" dirty="0"/>
              <a:t>«liberare la mente dal lavoro di ricordare ogni cosa che deve essere fatta» e, quindi, concentrarsi pienamente sull' «eseguire questi compiti».</a:t>
            </a:r>
          </a:p>
          <a:p>
            <a:pPr algn="just">
              <a:spcBef>
                <a:spcPct val="0"/>
              </a:spcBef>
            </a:pPr>
            <a:endParaRPr lang="it-IT" b="1" dirty="0"/>
          </a:p>
          <a:p>
            <a:pPr algn="just">
              <a:spcBef>
                <a:spcPct val="0"/>
              </a:spcBef>
            </a:pPr>
            <a:r>
              <a:rPr lang="it-IT" dirty="0"/>
              <a:t>Raccogli tutto ciò di cui hai bisogno di ricordare in un </a:t>
            </a:r>
            <a:r>
              <a:rPr lang="it-IT" b="1" i="1" dirty="0" err="1"/>
              <a:t>bucket</a:t>
            </a:r>
            <a:r>
              <a:rPr lang="it-IT" b="1" i="1" dirty="0"/>
              <a:t> </a:t>
            </a:r>
            <a:r>
              <a:rPr lang="it-IT" dirty="0"/>
              <a:t>(lista)</a:t>
            </a:r>
          </a:p>
          <a:p>
            <a:pPr algn="just">
              <a:spcBef>
                <a:spcPct val="0"/>
              </a:spcBef>
            </a:pPr>
            <a:r>
              <a:rPr lang="it-IT" dirty="0"/>
              <a:t>Inserisci la lista in un dispositivo (fisico o automatico)</a:t>
            </a:r>
          </a:p>
          <a:p>
            <a:pPr algn="just">
              <a:spcBef>
                <a:spcPct val="0"/>
              </a:spcBef>
            </a:pPr>
            <a:r>
              <a:rPr lang="it-IT" dirty="0"/>
              <a:t>Cancella periodicamente le cose fatta dalla lista (es. ogni settimana)</a:t>
            </a:r>
          </a:p>
          <a:p>
            <a:pPr>
              <a:spcBef>
                <a:spcPct val="0"/>
              </a:spcBef>
            </a:pPr>
            <a:endParaRPr lang="it-IT" dirty="0"/>
          </a:p>
          <a:p>
            <a:pPr>
              <a:spcBef>
                <a:spcPct val="0"/>
              </a:spcBef>
            </a:pPr>
            <a:r>
              <a:rPr lang="it-IT" dirty="0"/>
              <a:t>Quando elabori la tua lista, segui un severo flusso di lavoro: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dirty="0"/>
              <a:t># Inizia dalla cima.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dirty="0"/>
              <a:t># Occupati di un elemento alla volta.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dirty="0"/>
              <a:t># Non rimettere mai nulla nella lista, se è iniziata.</a:t>
            </a:r>
          </a:p>
          <a:p>
            <a:pPr>
              <a:spcBef>
                <a:spcPct val="0"/>
              </a:spcBef>
            </a:pPr>
            <a:endParaRPr lang="it-IT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b="1" u="sng" dirty="0"/>
              <a:t>Molti strumenti ti aiutano a seguire questa </a:t>
            </a:r>
            <a:r>
              <a:rPr lang="it-IT" b="1" u="sng" dirty="0" smtClean="0"/>
              <a:t>metodologia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273029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strumenti </a:t>
            </a:r>
            <a:br>
              <a:rPr lang="it-IT" dirty="0"/>
            </a:br>
            <a:r>
              <a:rPr lang="it-IT" dirty="0"/>
              <a:t>per il Project Management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it-IT" b="1" dirty="0"/>
              <a:t>Metodologie Standard</a:t>
            </a:r>
          </a:p>
          <a:p>
            <a:pPr algn="just">
              <a:spcBef>
                <a:spcPct val="0"/>
              </a:spcBef>
            </a:pPr>
            <a:r>
              <a:rPr lang="it-IT" dirty="0"/>
              <a:t>PMBOK </a:t>
            </a:r>
          </a:p>
          <a:p>
            <a:pPr lvl="1" algn="just">
              <a:spcBef>
                <a:spcPct val="0"/>
              </a:spcBef>
            </a:pPr>
            <a:r>
              <a:rPr lang="it-IT" sz="1600" b="1" dirty="0"/>
              <a:t>P</a:t>
            </a:r>
            <a:r>
              <a:rPr lang="it-IT" sz="1600" dirty="0"/>
              <a:t>roject </a:t>
            </a:r>
            <a:r>
              <a:rPr lang="it-IT" sz="1600" b="1" dirty="0"/>
              <a:t>M</a:t>
            </a:r>
            <a:r>
              <a:rPr lang="it-IT" sz="1600" dirty="0"/>
              <a:t>anagement </a:t>
            </a:r>
            <a:r>
              <a:rPr lang="it-IT" sz="1600" b="1" dirty="0" err="1"/>
              <a:t>BO</a:t>
            </a:r>
            <a:r>
              <a:rPr lang="it-IT" sz="1600" dirty="0" err="1"/>
              <a:t>ok</a:t>
            </a:r>
            <a:r>
              <a:rPr lang="it-IT" sz="1600" dirty="0"/>
              <a:t> of </a:t>
            </a:r>
            <a:r>
              <a:rPr lang="it-IT" sz="1600" b="1" dirty="0"/>
              <a:t>K</a:t>
            </a:r>
            <a:r>
              <a:rPr lang="it-IT" sz="1600" dirty="0"/>
              <a:t>nowledge</a:t>
            </a:r>
          </a:p>
          <a:p>
            <a:pPr algn="just">
              <a:spcBef>
                <a:spcPct val="0"/>
              </a:spcBef>
            </a:pPr>
            <a:r>
              <a:rPr lang="it-IT" dirty="0"/>
              <a:t>PRINCE 2 </a:t>
            </a:r>
          </a:p>
          <a:p>
            <a:pPr lvl="1" algn="just">
              <a:spcBef>
                <a:spcPct val="0"/>
              </a:spcBef>
            </a:pPr>
            <a:r>
              <a:rPr lang="it-IT" sz="1600" b="1" dirty="0" err="1"/>
              <a:t>PR</a:t>
            </a:r>
            <a:r>
              <a:rPr lang="it-IT" sz="1600" dirty="0" err="1"/>
              <a:t>ojects</a:t>
            </a:r>
            <a:r>
              <a:rPr lang="it-IT" sz="1600" dirty="0"/>
              <a:t> </a:t>
            </a:r>
            <a:r>
              <a:rPr lang="it-IT" sz="1600" b="1" dirty="0"/>
              <a:t>IN</a:t>
            </a:r>
            <a:r>
              <a:rPr lang="it-IT" sz="1600" dirty="0"/>
              <a:t> </a:t>
            </a:r>
            <a:r>
              <a:rPr lang="it-IT" sz="1600" b="1" dirty="0" err="1"/>
              <a:t>C</a:t>
            </a:r>
            <a:r>
              <a:rPr lang="it-IT" sz="1600" dirty="0" err="1"/>
              <a:t>ontrolled</a:t>
            </a:r>
            <a:r>
              <a:rPr lang="it-IT" sz="1600" dirty="0"/>
              <a:t> </a:t>
            </a:r>
            <a:r>
              <a:rPr lang="it-IT" sz="1600" b="1" dirty="0" err="1"/>
              <a:t>E</a:t>
            </a:r>
            <a:r>
              <a:rPr lang="it-IT" sz="1600" dirty="0" err="1"/>
              <a:t>nvironments</a:t>
            </a:r>
            <a:endParaRPr lang="it-IT" sz="1600" dirty="0"/>
          </a:p>
          <a:p>
            <a:pPr algn="just">
              <a:spcBef>
                <a:spcPct val="0"/>
              </a:spcBef>
            </a:pPr>
            <a:r>
              <a:rPr lang="it-IT" dirty="0"/>
              <a:t>…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b="1" dirty="0"/>
              <a:t>Tecniche</a:t>
            </a:r>
          </a:p>
          <a:p>
            <a:pPr algn="just">
              <a:spcBef>
                <a:spcPct val="0"/>
              </a:spcBef>
            </a:pPr>
            <a:r>
              <a:rPr lang="it-IT" dirty="0" err="1"/>
              <a:t>Pert</a:t>
            </a:r>
            <a:endParaRPr lang="it-IT" dirty="0"/>
          </a:p>
          <a:p>
            <a:pPr algn="just">
              <a:spcBef>
                <a:spcPct val="0"/>
              </a:spcBef>
            </a:pPr>
            <a:r>
              <a:rPr lang="it-IT" dirty="0" err="1"/>
              <a:t>Gantt</a:t>
            </a:r>
            <a:endParaRPr lang="it-IT" dirty="0"/>
          </a:p>
          <a:p>
            <a:pPr algn="just">
              <a:spcBef>
                <a:spcPct val="0"/>
              </a:spcBef>
            </a:pPr>
            <a:r>
              <a:rPr lang="it-IT" dirty="0"/>
              <a:t>WBS</a:t>
            </a:r>
          </a:p>
          <a:p>
            <a:pPr algn="just">
              <a:spcBef>
                <a:spcPct val="0"/>
              </a:spcBef>
            </a:pPr>
            <a:r>
              <a:rPr lang="it-IT" dirty="0"/>
              <a:t>…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b="1" dirty="0"/>
              <a:t>Prodotti software</a:t>
            </a:r>
          </a:p>
          <a:p>
            <a:pPr algn="just">
              <a:spcBef>
                <a:spcPct val="0"/>
              </a:spcBef>
            </a:pPr>
            <a:r>
              <a:rPr lang="it-IT" dirty="0"/>
              <a:t>MS Project</a:t>
            </a:r>
          </a:p>
          <a:p>
            <a:pPr algn="just">
              <a:spcBef>
                <a:spcPct val="0"/>
              </a:spcBef>
            </a:pPr>
            <a:r>
              <a:rPr lang="it-IT" dirty="0" err="1" smtClean="0"/>
              <a:t>ActiveCollab</a:t>
            </a:r>
            <a:endParaRPr lang="it-IT" dirty="0"/>
          </a:p>
          <a:p>
            <a:pPr algn="just">
              <a:spcBef>
                <a:spcPct val="0"/>
              </a:spcBef>
            </a:pPr>
            <a:r>
              <a:rPr lang="it-IT" dirty="0" err="1" smtClean="0"/>
              <a:t>Freedcamp</a:t>
            </a:r>
            <a:endParaRPr lang="it-IT" dirty="0"/>
          </a:p>
          <a:p>
            <a:pPr algn="just">
              <a:spcBef>
                <a:spcPct val="0"/>
              </a:spcBef>
            </a:pPr>
            <a:r>
              <a:rPr lang="it-IT" dirty="0" smtClean="0"/>
              <a:t>...</a:t>
            </a:r>
            <a:endParaRPr lang="it-IT" dirty="0"/>
          </a:p>
        </p:txBody>
      </p:sp>
      <p:pic>
        <p:nvPicPr>
          <p:cNvPr id="4" name="Picture 4" descr="http://t2.gstatic.com/images?q=tbn:ANd9GcRH-7Y_AfCT2SKMZ-V-FiI8tePN92nYSKFtiwAuT1LBhxPJR720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945" y="4160492"/>
            <a:ext cx="2800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t3.gstatic.com/images?q=tbn:ANd9GcQ33gJSe1St7ut_Z3j1pCAW-yqAsjxxeVwr7nUcYxNcYlg3Bp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5745" y="1280767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t3.gstatic.com/images?q=tbn:ANd9GcSHKqq_bui9Tbf9jsDIu75UfOnWpCynek5wlHHmWEQNJlOzmzc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4082" y="2072930"/>
            <a:ext cx="14874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t2.gstatic.com/images?q=tbn:ANd9GcShgghwGYP6CC_gs-fZYt2s8HooyMZss_T_6HPxx3A2rAfWe6q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9019" y="2646811"/>
            <a:ext cx="2352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33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 non conviene parlarsi di persona?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I progetti hanno sempre tempi noti (e stretti)</a:t>
            </a:r>
          </a:p>
          <a:p>
            <a:r>
              <a:rPr lang="it-IT" sz="2800" dirty="0"/>
              <a:t>I collaboratori sono lontani uno dall’altro</a:t>
            </a:r>
          </a:p>
          <a:p>
            <a:pPr lvl="1"/>
            <a:r>
              <a:rPr lang="it-IT" sz="2400" dirty="0"/>
              <a:t>Videoconferenza a volte aiuta</a:t>
            </a:r>
          </a:p>
          <a:p>
            <a:r>
              <a:rPr lang="it-IT" sz="2800" dirty="0"/>
              <a:t>Dobbiamo lavorare in maniera collaborativa</a:t>
            </a:r>
          </a:p>
          <a:p>
            <a:pPr lvl="1"/>
            <a:endParaRPr lang="it-IT" sz="2400" dirty="0"/>
          </a:p>
          <a:p>
            <a:endParaRPr lang="it-IT" sz="2800" dirty="0">
              <a:sym typeface="Wingdings" pitchFamily="2" charset="2"/>
            </a:endParaRPr>
          </a:p>
          <a:p>
            <a:r>
              <a:rPr lang="it-IT" sz="2800" dirty="0">
                <a:sym typeface="Wingdings" pitchFamily="2" charset="2"/>
              </a:rPr>
              <a:t> Incontri regolari o </a:t>
            </a:r>
            <a:r>
              <a:rPr lang="it-IT" sz="2800" dirty="0" err="1">
                <a:sym typeface="Wingdings" pitchFamily="2" charset="2"/>
              </a:rPr>
              <a:t>asincronicità</a:t>
            </a:r>
            <a:r>
              <a:rPr lang="it-IT" sz="2800" dirty="0">
                <a:sym typeface="Wingdings" pitchFamily="2" charset="2"/>
              </a:rPr>
              <a:t>?</a:t>
            </a:r>
            <a:endParaRPr lang="it-IT" sz="2800" dirty="0"/>
          </a:p>
          <a:p>
            <a:pPr lvl="1"/>
            <a:r>
              <a:rPr lang="it-IT" sz="2400" dirty="0"/>
              <a:t>Messaggistica registrata</a:t>
            </a:r>
          </a:p>
          <a:p>
            <a:pPr lvl="1"/>
            <a:r>
              <a:rPr lang="it-IT" sz="2400" dirty="0"/>
              <a:t>Condivisione dei </a:t>
            </a:r>
            <a:r>
              <a:rPr lang="it-IT" sz="2400" dirty="0" smtClean="0"/>
              <a:t>documenti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71403033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TM03457475[[fn=Cornice]]</Template>
  <TotalTime>46</TotalTime>
  <Words>582</Words>
  <Application>Microsoft Office PowerPoint</Application>
  <PresentationFormat>Widescreen</PresentationFormat>
  <Paragraphs>121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Corbel</vt:lpstr>
      <vt:lpstr>Verdana</vt:lpstr>
      <vt:lpstr>Wingdings</vt:lpstr>
      <vt:lpstr>Wingdings 2</vt:lpstr>
      <vt:lpstr>Cornice</vt:lpstr>
      <vt:lpstr>Gestione dei progetti di Innovazione</vt:lpstr>
      <vt:lpstr>Indice</vt:lpstr>
      <vt:lpstr>Cos’è un progetto?</vt:lpstr>
      <vt:lpstr>Il Project Management</vt:lpstr>
      <vt:lpstr>Cos’è la legge di Murphy</vt:lpstr>
      <vt:lpstr>Cosa significa gestire un progetto</vt:lpstr>
      <vt:lpstr>Approccio GTD</vt:lpstr>
      <vt:lpstr>Gli strumenti  per il Project Management</vt:lpstr>
      <vt:lpstr>Ma non conviene parlarsi di persona?</vt:lpstr>
      <vt:lpstr>Trello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Freedcamp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GRAZIE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Benati</dc:creator>
  <cp:lastModifiedBy>Fabrizio Benati</cp:lastModifiedBy>
  <cp:revision>7</cp:revision>
  <dcterms:created xsi:type="dcterms:W3CDTF">2020-02-17T16:05:37Z</dcterms:created>
  <dcterms:modified xsi:type="dcterms:W3CDTF">2020-02-24T14:26:27Z</dcterms:modified>
</cp:coreProperties>
</file>