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1" autoAdjust="0"/>
    <p:restoredTop sz="95760" autoAdjust="0"/>
  </p:normalViewPr>
  <p:slideViewPr>
    <p:cSldViewPr>
      <p:cViewPr varScale="1">
        <p:scale>
          <a:sx n="86" d="100"/>
          <a:sy n="86" d="100"/>
        </p:scale>
        <p:origin x="1212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3" tIns="46181" rIns="92363" bIns="46181" numCol="1" anchor="t" anchorCtr="0" compatLnSpc="1">
            <a:prstTxWarp prst="textNoShape">
              <a:avLst/>
            </a:prstTxWarp>
          </a:bodyPr>
          <a:lstStyle>
            <a:lvl1pPr defTabSz="92383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3" tIns="46181" rIns="92363" bIns="46181" numCol="1" anchor="t" anchorCtr="0" compatLnSpc="1">
            <a:prstTxWarp prst="textNoShape">
              <a:avLst/>
            </a:prstTxWarp>
          </a:bodyPr>
          <a:lstStyle>
            <a:lvl1pPr algn="r" defTabSz="92383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3" tIns="46181" rIns="92363" bIns="46181" numCol="1" anchor="b" anchorCtr="0" compatLnSpc="1">
            <a:prstTxWarp prst="textNoShape">
              <a:avLst/>
            </a:prstTxWarp>
          </a:bodyPr>
          <a:lstStyle>
            <a:lvl1pPr defTabSz="92383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3" tIns="46181" rIns="92363" bIns="46181" numCol="1" anchor="b" anchorCtr="0" compatLnSpc="1">
            <a:prstTxWarp prst="textNoShape">
              <a:avLst/>
            </a:prstTxWarp>
          </a:bodyPr>
          <a:lstStyle>
            <a:lvl1pPr algn="r" defTabSz="92383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82D700C4-50D9-493D-B88D-76897C9D3D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pPr>
              <a:defRPr/>
            </a:pPr>
            <a:fld id="{D7A5F0ED-DF1B-4BD8-A737-6D03A0510E67}" type="datetimeFigureOut">
              <a:rPr lang="it-IT"/>
              <a:pPr>
                <a:defRPr/>
              </a:pPr>
              <a:t>20/06/2025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pPr>
              <a:defRPr/>
            </a:pPr>
            <a:fld id="{C595AF59-9170-4177-9006-D28F1696EA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7CA2E1-1CEB-4DDB-BDD2-C0A258317031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0DA50-7623-421D-901F-1F2C82BF7A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472D4-040C-43DE-A5C7-8235BB1BC7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540D0-18BE-4D58-B4EE-EF2A72F143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21CC-D6A3-4673-9D95-8430A3DC89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5824B-EAB2-455F-9196-B9AB89C956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7D37-8219-4B55-9AB4-62F94E6C93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B0CD0-17C2-4FA8-8D31-217C76EED2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34326-9884-4DED-931C-7CD86714E8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A76DF-62C0-4C40-A64F-DD3B1D0D3E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49500-A8EE-4873-B69E-4AD349F898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1B92-B63A-40B3-84BA-170C04F27F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A288BA3-EECE-4A95-81D8-74958469B4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834558" y="934244"/>
            <a:ext cx="3581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AMMINISTRATORE UNICO</a:t>
            </a:r>
          </a:p>
          <a:p>
            <a:pPr algn="ctr"/>
            <a:r>
              <a:rPr lang="it-IT" dirty="0"/>
              <a:t> MATTEO SASSI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3568" y="1916832"/>
            <a:ext cx="1549400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STAFF  DIREZIONE</a:t>
            </a:r>
          </a:p>
        </p:txBody>
      </p:sp>
      <p:sp>
        <p:nvSpPr>
          <p:cNvPr id="3077" name="Oval 8"/>
          <p:cNvSpPr>
            <a:spLocks noChangeArrowheads="1"/>
          </p:cNvSpPr>
          <p:nvPr/>
        </p:nvSpPr>
        <p:spPr bwMode="auto">
          <a:xfrm>
            <a:off x="4932040" y="2636912"/>
            <a:ext cx="1672208" cy="64807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COMITATO </a:t>
            </a:r>
            <a:r>
              <a:rPr lang="it-IT" dirty="0" err="1"/>
              <a:t>DI</a:t>
            </a:r>
            <a:r>
              <a:rPr lang="it-IT" dirty="0"/>
              <a:t> DIREZIONE</a:t>
            </a:r>
          </a:p>
        </p:txBody>
      </p:sp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467544" y="4077072"/>
            <a:ext cx="2376264" cy="55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0" dirty="0"/>
          </a:p>
          <a:p>
            <a:pPr algn="ctr"/>
            <a:r>
              <a:rPr lang="it-IT" dirty="0"/>
              <a:t>BUSINESS UNIT </a:t>
            </a:r>
          </a:p>
          <a:p>
            <a:pPr algn="ctr"/>
            <a:r>
              <a:rPr lang="it-IT" dirty="0"/>
              <a:t>PROGETTI E SVILUPPO</a:t>
            </a:r>
          </a:p>
          <a:p>
            <a:pPr algn="ctr"/>
            <a:r>
              <a:rPr lang="it-IT" dirty="0" err="1"/>
              <a:t>Resp</a:t>
            </a:r>
            <a:r>
              <a:rPr lang="it-IT" dirty="0"/>
              <a:t>.: Enrica Testa </a:t>
            </a:r>
          </a:p>
          <a:p>
            <a:pPr algn="ctr"/>
            <a:endParaRPr lang="it-IT" dirty="0"/>
          </a:p>
        </p:txBody>
      </p:sp>
      <p:sp>
        <p:nvSpPr>
          <p:cNvPr id="3082" name="Line 16"/>
          <p:cNvSpPr>
            <a:spLocks noChangeShapeType="1"/>
          </p:cNvSpPr>
          <p:nvPr/>
        </p:nvSpPr>
        <p:spPr bwMode="auto">
          <a:xfrm>
            <a:off x="4644008" y="2204864"/>
            <a:ext cx="4192" cy="6192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092" name="Line 30"/>
          <p:cNvSpPr>
            <a:spLocks noChangeShapeType="1"/>
          </p:cNvSpPr>
          <p:nvPr/>
        </p:nvSpPr>
        <p:spPr bwMode="auto">
          <a:xfrm>
            <a:off x="4644008" y="32849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06" name="Line 47"/>
          <p:cNvSpPr>
            <a:spLocks noChangeShapeType="1"/>
          </p:cNvSpPr>
          <p:nvPr/>
        </p:nvSpPr>
        <p:spPr bwMode="auto">
          <a:xfrm flipH="1">
            <a:off x="755576" y="4725144"/>
            <a:ext cx="0" cy="10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08" name="Rectangle 49"/>
          <p:cNvSpPr>
            <a:spLocks noChangeArrowheads="1"/>
          </p:cNvSpPr>
          <p:nvPr/>
        </p:nvSpPr>
        <p:spPr bwMode="auto">
          <a:xfrm>
            <a:off x="2514600" y="44196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/>
          </a:p>
        </p:txBody>
      </p:sp>
      <p:sp>
        <p:nvSpPr>
          <p:cNvPr id="3116" name="Line 66"/>
          <p:cNvSpPr>
            <a:spLocks noChangeShapeType="1"/>
          </p:cNvSpPr>
          <p:nvPr/>
        </p:nvSpPr>
        <p:spPr bwMode="auto">
          <a:xfrm>
            <a:off x="778024" y="497694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29" name="Rectangle 101"/>
          <p:cNvSpPr>
            <a:spLocks noChangeArrowheads="1"/>
          </p:cNvSpPr>
          <p:nvPr/>
        </p:nvSpPr>
        <p:spPr bwMode="auto">
          <a:xfrm>
            <a:off x="3225552" y="234888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</p:txBody>
      </p:sp>
      <p:sp>
        <p:nvSpPr>
          <p:cNvPr id="3135" name="Line 129"/>
          <p:cNvSpPr>
            <a:spLocks noChangeShapeType="1"/>
          </p:cNvSpPr>
          <p:nvPr/>
        </p:nvSpPr>
        <p:spPr bwMode="auto">
          <a:xfrm flipH="1">
            <a:off x="4644008" y="2514600"/>
            <a:ext cx="4192" cy="12744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137" name="Text Box 137"/>
          <p:cNvSpPr txBox="1">
            <a:spLocks noChangeArrowheads="1"/>
          </p:cNvSpPr>
          <p:nvPr/>
        </p:nvSpPr>
        <p:spPr bwMode="auto">
          <a:xfrm>
            <a:off x="5076056" y="4869160"/>
            <a:ext cx="14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Francesca </a:t>
            </a:r>
            <a:r>
              <a:rPr lang="it-IT" b="0" dirty="0" err="1"/>
              <a:t>Primavori</a:t>
            </a:r>
            <a:r>
              <a:rPr lang="it-IT" b="0" dirty="0"/>
              <a:t> </a:t>
            </a:r>
          </a:p>
        </p:txBody>
      </p:sp>
      <p:sp>
        <p:nvSpPr>
          <p:cNvPr id="3145" name="Rectangle 156"/>
          <p:cNvSpPr>
            <a:spLocks noChangeArrowheads="1"/>
          </p:cNvSpPr>
          <p:nvPr/>
        </p:nvSpPr>
        <p:spPr bwMode="auto">
          <a:xfrm>
            <a:off x="1619672" y="2780928"/>
            <a:ext cx="129120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  Laura Belleri </a:t>
            </a:r>
          </a:p>
        </p:txBody>
      </p:sp>
      <p:sp>
        <p:nvSpPr>
          <p:cNvPr id="3153" name="Line 181"/>
          <p:cNvSpPr>
            <a:spLocks noChangeShapeType="1"/>
          </p:cNvSpPr>
          <p:nvPr/>
        </p:nvSpPr>
        <p:spPr bwMode="auto">
          <a:xfrm>
            <a:off x="4860032" y="587727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54" name="Text Box 182"/>
          <p:cNvSpPr txBox="1">
            <a:spLocks noChangeArrowheads="1"/>
          </p:cNvSpPr>
          <p:nvPr/>
        </p:nvSpPr>
        <p:spPr bwMode="auto">
          <a:xfrm>
            <a:off x="5004048" y="5733256"/>
            <a:ext cx="14394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  Francesca Saracchi</a:t>
            </a:r>
          </a:p>
        </p:txBody>
      </p:sp>
      <p:sp>
        <p:nvSpPr>
          <p:cNvPr id="3164" name="Rectangle 313"/>
          <p:cNvSpPr>
            <a:spLocks noChangeArrowheads="1"/>
          </p:cNvSpPr>
          <p:nvPr/>
        </p:nvSpPr>
        <p:spPr bwMode="auto">
          <a:xfrm>
            <a:off x="1691680" y="2420888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Pietro Menozzi</a:t>
            </a:r>
          </a:p>
        </p:txBody>
      </p:sp>
      <p:sp>
        <p:nvSpPr>
          <p:cNvPr id="3166" name="Rectangle 315"/>
          <p:cNvSpPr>
            <a:spLocks noChangeArrowheads="1"/>
          </p:cNvSpPr>
          <p:nvPr/>
        </p:nvSpPr>
        <p:spPr bwMode="auto">
          <a:xfrm>
            <a:off x="899592" y="4725144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  <a:p>
            <a:r>
              <a:rPr lang="it-IT" b="0" dirty="0"/>
              <a:t>Pietro Menozzi</a:t>
            </a:r>
          </a:p>
        </p:txBody>
      </p:sp>
      <p:sp>
        <p:nvSpPr>
          <p:cNvPr id="3175" name="Rectangle 345"/>
          <p:cNvSpPr>
            <a:spLocks noChangeArrowheads="1"/>
          </p:cNvSpPr>
          <p:nvPr/>
        </p:nvSpPr>
        <p:spPr bwMode="auto">
          <a:xfrm>
            <a:off x="7162800" y="5373688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/>
          </a:p>
        </p:txBody>
      </p:sp>
      <p:graphicFrame>
        <p:nvGraphicFramePr>
          <p:cNvPr id="147" name="Tabella 146"/>
          <p:cNvGraphicFramePr>
            <a:graphicFrameLocks noGrp="1"/>
          </p:cNvGraphicFramePr>
          <p:nvPr/>
        </p:nvGraphicFramePr>
        <p:xfrm>
          <a:off x="539552" y="116632"/>
          <a:ext cx="7920880" cy="504056"/>
        </p:xfrm>
        <a:graphic>
          <a:graphicData uri="http://schemas.openxmlformats.org/drawingml/2006/table">
            <a:tbl>
              <a:tblPr/>
              <a:tblGrid>
                <a:gridCol w="2192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4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060065" algn="ctr"/>
                          <a:tab pos="6120130" algn="r"/>
                        </a:tabLst>
                      </a:pP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400" b="1" dirty="0">
                          <a:latin typeface="Calibri"/>
                          <a:ea typeface="Times New Roman"/>
                          <a:cs typeface="Times New Roman"/>
                        </a:rPr>
                        <a:t>ORGANIGRAMMA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endParaRPr lang="it-IT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226" name="Picture 28" descr="LOGOnuovo"/>
          <p:cNvPicPr>
            <a:picLocks noChangeAspect="1" noChangeArrowheads="1"/>
          </p:cNvPicPr>
          <p:nvPr/>
        </p:nvPicPr>
        <p:blipFill>
          <a:blip r:embed="rId3" cstate="print"/>
          <a:srcRect b="34790"/>
          <a:stretch>
            <a:fillRect/>
          </a:stretch>
        </p:blipFill>
        <p:spPr bwMode="auto">
          <a:xfrm>
            <a:off x="590251" y="188639"/>
            <a:ext cx="1465562" cy="36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" name="Rectangle 2"/>
          <p:cNvSpPr>
            <a:spLocks noChangeArrowheads="1"/>
          </p:cNvSpPr>
          <p:nvPr/>
        </p:nvSpPr>
        <p:spPr bwMode="auto">
          <a:xfrm>
            <a:off x="2915816" y="1772816"/>
            <a:ext cx="3581400" cy="3768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DIRETTORE </a:t>
            </a:r>
          </a:p>
          <a:p>
            <a:pPr algn="ctr"/>
            <a:r>
              <a:rPr lang="it-IT" dirty="0"/>
              <a:t>STEFANIA GUIDARINI </a:t>
            </a:r>
          </a:p>
        </p:txBody>
      </p:sp>
      <p:sp>
        <p:nvSpPr>
          <p:cNvPr id="165" name="Rectangle 313"/>
          <p:cNvSpPr>
            <a:spLocks noChangeArrowheads="1"/>
          </p:cNvSpPr>
          <p:nvPr/>
        </p:nvSpPr>
        <p:spPr bwMode="auto">
          <a:xfrm>
            <a:off x="1691680" y="2204864"/>
            <a:ext cx="1224136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Paola Montanari</a:t>
            </a:r>
          </a:p>
        </p:txBody>
      </p:sp>
      <p:sp>
        <p:nvSpPr>
          <p:cNvPr id="166" name="Rectangle 313"/>
          <p:cNvSpPr>
            <a:spLocks noChangeArrowheads="1"/>
          </p:cNvSpPr>
          <p:nvPr/>
        </p:nvSpPr>
        <p:spPr bwMode="auto">
          <a:xfrm>
            <a:off x="2843808" y="2564904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</p:txBody>
      </p:sp>
      <p:sp>
        <p:nvSpPr>
          <p:cNvPr id="167" name="Rectangle 313"/>
          <p:cNvSpPr>
            <a:spLocks noChangeArrowheads="1"/>
          </p:cNvSpPr>
          <p:nvPr/>
        </p:nvSpPr>
        <p:spPr bwMode="auto">
          <a:xfrm>
            <a:off x="1691680" y="2624336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Stefania Vissani</a:t>
            </a:r>
          </a:p>
        </p:txBody>
      </p:sp>
      <p:sp>
        <p:nvSpPr>
          <p:cNvPr id="169" name="Rectangle 13"/>
          <p:cNvSpPr>
            <a:spLocks noChangeArrowheads="1"/>
          </p:cNvSpPr>
          <p:nvPr/>
        </p:nvSpPr>
        <p:spPr bwMode="auto">
          <a:xfrm>
            <a:off x="3851920" y="4026024"/>
            <a:ext cx="2376264" cy="55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0" dirty="0"/>
          </a:p>
          <a:p>
            <a:pPr algn="ctr"/>
            <a:r>
              <a:rPr lang="it-IT" dirty="0"/>
              <a:t>BUSINESS UNIT </a:t>
            </a:r>
          </a:p>
          <a:p>
            <a:pPr algn="ctr"/>
            <a:r>
              <a:rPr lang="it-IT" dirty="0"/>
              <a:t>FORMAZIONE</a:t>
            </a:r>
          </a:p>
          <a:p>
            <a:pPr algn="ctr"/>
            <a:r>
              <a:rPr lang="it-IT" dirty="0" err="1"/>
              <a:t>Resp</a:t>
            </a:r>
            <a:r>
              <a:rPr lang="it-IT" dirty="0"/>
              <a:t>.: Federica </a:t>
            </a:r>
            <a:r>
              <a:rPr lang="it-IT" dirty="0" err="1"/>
              <a:t>Catellani</a:t>
            </a:r>
            <a:r>
              <a:rPr lang="it-IT" dirty="0"/>
              <a:t> </a:t>
            </a:r>
          </a:p>
          <a:p>
            <a:pPr algn="ctr"/>
            <a:endParaRPr lang="it-IT" dirty="0"/>
          </a:p>
        </p:txBody>
      </p:sp>
      <p:sp>
        <p:nvSpPr>
          <p:cNvPr id="175" name="Rectangle 315"/>
          <p:cNvSpPr>
            <a:spLocks noChangeArrowheads="1"/>
          </p:cNvSpPr>
          <p:nvPr/>
        </p:nvSpPr>
        <p:spPr bwMode="auto">
          <a:xfrm>
            <a:off x="5966792" y="439864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</p:txBody>
      </p:sp>
      <p:sp>
        <p:nvSpPr>
          <p:cNvPr id="180" name="Line 181"/>
          <p:cNvSpPr>
            <a:spLocks noChangeShapeType="1"/>
          </p:cNvSpPr>
          <p:nvPr/>
        </p:nvSpPr>
        <p:spPr bwMode="auto">
          <a:xfrm>
            <a:off x="755576" y="551723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1" name="Text Box 182"/>
          <p:cNvSpPr txBox="1">
            <a:spLocks noChangeArrowheads="1"/>
          </p:cNvSpPr>
          <p:nvPr/>
        </p:nvSpPr>
        <p:spPr bwMode="auto">
          <a:xfrm>
            <a:off x="899592" y="5373216"/>
            <a:ext cx="9361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Eddy Galeotti</a:t>
            </a:r>
          </a:p>
        </p:txBody>
      </p:sp>
      <p:sp>
        <p:nvSpPr>
          <p:cNvPr id="182" name="Text Box 182"/>
          <p:cNvSpPr txBox="1">
            <a:spLocks noChangeArrowheads="1"/>
          </p:cNvSpPr>
          <p:nvPr/>
        </p:nvSpPr>
        <p:spPr bwMode="auto">
          <a:xfrm>
            <a:off x="899592" y="5661248"/>
            <a:ext cx="12241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Federica Cardinali </a:t>
            </a:r>
          </a:p>
        </p:txBody>
      </p:sp>
      <p:sp>
        <p:nvSpPr>
          <p:cNvPr id="183" name="Line 181"/>
          <p:cNvSpPr>
            <a:spLocks noChangeShapeType="1"/>
          </p:cNvSpPr>
          <p:nvPr/>
        </p:nvSpPr>
        <p:spPr bwMode="auto">
          <a:xfrm>
            <a:off x="755576" y="573325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" name="Line 47"/>
          <p:cNvSpPr>
            <a:spLocks noChangeShapeType="1"/>
          </p:cNvSpPr>
          <p:nvPr/>
        </p:nvSpPr>
        <p:spPr bwMode="auto">
          <a:xfrm flipH="1">
            <a:off x="4860032" y="4581128"/>
            <a:ext cx="0" cy="18722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5" name="Line 48"/>
          <p:cNvSpPr>
            <a:spLocks noChangeShapeType="1"/>
          </p:cNvSpPr>
          <p:nvPr/>
        </p:nvSpPr>
        <p:spPr bwMode="auto">
          <a:xfrm>
            <a:off x="4882480" y="528174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" name="Line 66"/>
          <p:cNvSpPr>
            <a:spLocks noChangeShapeType="1"/>
          </p:cNvSpPr>
          <p:nvPr/>
        </p:nvSpPr>
        <p:spPr bwMode="auto">
          <a:xfrm>
            <a:off x="4882480" y="497694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7" name="Text Box 137"/>
          <p:cNvSpPr txBox="1">
            <a:spLocks noChangeArrowheads="1"/>
          </p:cNvSpPr>
          <p:nvPr/>
        </p:nvSpPr>
        <p:spPr bwMode="auto">
          <a:xfrm>
            <a:off x="5102696" y="5157192"/>
            <a:ext cx="105348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/>
              <a:t>Giorgia Iori</a:t>
            </a:r>
          </a:p>
        </p:txBody>
      </p:sp>
      <p:sp>
        <p:nvSpPr>
          <p:cNvPr id="188" name="Line 181"/>
          <p:cNvSpPr>
            <a:spLocks noChangeShapeType="1"/>
          </p:cNvSpPr>
          <p:nvPr/>
        </p:nvSpPr>
        <p:spPr bwMode="auto">
          <a:xfrm>
            <a:off x="4860032" y="558924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9" name="Text Box 182"/>
          <p:cNvSpPr txBox="1">
            <a:spLocks noChangeArrowheads="1"/>
          </p:cNvSpPr>
          <p:nvPr/>
        </p:nvSpPr>
        <p:spPr bwMode="auto">
          <a:xfrm>
            <a:off x="5076056" y="5445804"/>
            <a:ext cx="187153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0" dirty="0" err="1"/>
              <a:t>Johana</a:t>
            </a:r>
            <a:r>
              <a:rPr lang="it-IT" b="0" dirty="0"/>
              <a:t> Reggiani </a:t>
            </a:r>
            <a:r>
              <a:rPr lang="it-IT" b="0" dirty="0" err="1"/>
              <a:t>Sedalovà</a:t>
            </a:r>
            <a:endParaRPr lang="it-IT" b="0" dirty="0"/>
          </a:p>
        </p:txBody>
      </p:sp>
      <p:sp>
        <p:nvSpPr>
          <p:cNvPr id="190" name="Rectangle 315"/>
          <p:cNvSpPr>
            <a:spLocks noChangeArrowheads="1"/>
          </p:cNvSpPr>
          <p:nvPr/>
        </p:nvSpPr>
        <p:spPr bwMode="auto">
          <a:xfrm>
            <a:off x="1145704" y="4992216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  <a:p>
            <a:pPr algn="r"/>
            <a:r>
              <a:rPr lang="it-IT" b="0" dirty="0"/>
              <a:t>Lorenza Bertani</a:t>
            </a:r>
          </a:p>
        </p:txBody>
      </p:sp>
      <p:sp>
        <p:nvSpPr>
          <p:cNvPr id="195" name="Rectangle 97"/>
          <p:cNvSpPr>
            <a:spLocks noChangeArrowheads="1"/>
          </p:cNvSpPr>
          <p:nvPr/>
        </p:nvSpPr>
        <p:spPr bwMode="auto">
          <a:xfrm>
            <a:off x="5076056" y="4613458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Elisa Cassinadri</a:t>
            </a:r>
          </a:p>
        </p:txBody>
      </p:sp>
      <p:sp>
        <p:nvSpPr>
          <p:cNvPr id="196" name="Line 47"/>
          <p:cNvSpPr>
            <a:spLocks noChangeShapeType="1"/>
          </p:cNvSpPr>
          <p:nvPr/>
        </p:nvSpPr>
        <p:spPr bwMode="auto">
          <a:xfrm flipH="1">
            <a:off x="1403648" y="2276872"/>
            <a:ext cx="0" cy="11521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7" name="Line 48"/>
          <p:cNvSpPr>
            <a:spLocks noChangeShapeType="1"/>
          </p:cNvSpPr>
          <p:nvPr/>
        </p:nvSpPr>
        <p:spPr bwMode="auto">
          <a:xfrm>
            <a:off x="1475656" y="270892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8" name="Line 66"/>
          <p:cNvSpPr>
            <a:spLocks noChangeShapeType="1"/>
          </p:cNvSpPr>
          <p:nvPr/>
        </p:nvSpPr>
        <p:spPr bwMode="auto">
          <a:xfrm>
            <a:off x="1475656" y="256490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1" name="Line 181"/>
          <p:cNvSpPr>
            <a:spLocks noChangeShapeType="1"/>
          </p:cNvSpPr>
          <p:nvPr/>
        </p:nvSpPr>
        <p:spPr bwMode="auto">
          <a:xfrm>
            <a:off x="1475656" y="314096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03" name="Connettore 1 202"/>
          <p:cNvCxnSpPr/>
          <p:nvPr/>
        </p:nvCxnSpPr>
        <p:spPr bwMode="auto">
          <a:xfrm>
            <a:off x="1403648" y="3861048"/>
            <a:ext cx="35283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Connettore 1 204"/>
          <p:cNvCxnSpPr/>
          <p:nvPr/>
        </p:nvCxnSpPr>
        <p:spPr bwMode="auto">
          <a:xfrm>
            <a:off x="1403648" y="3861048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" name="Connettore 1 205"/>
          <p:cNvCxnSpPr/>
          <p:nvPr/>
        </p:nvCxnSpPr>
        <p:spPr bwMode="auto">
          <a:xfrm>
            <a:off x="4932040" y="3861048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Line 66"/>
          <p:cNvSpPr>
            <a:spLocks noChangeShapeType="1"/>
          </p:cNvSpPr>
          <p:nvPr/>
        </p:nvSpPr>
        <p:spPr bwMode="auto">
          <a:xfrm>
            <a:off x="4860032" y="472514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10" name="Connettore 1 209"/>
          <p:cNvCxnSpPr>
            <a:cxnSpLocks/>
            <a:stCxn id="3074" idx="2"/>
          </p:cNvCxnSpPr>
          <p:nvPr/>
        </p:nvCxnSpPr>
        <p:spPr bwMode="auto">
          <a:xfrm>
            <a:off x="4625258" y="1239044"/>
            <a:ext cx="0" cy="5443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8" name="Rectangle 313"/>
          <p:cNvSpPr>
            <a:spLocks noChangeArrowheads="1"/>
          </p:cNvSpPr>
          <p:nvPr/>
        </p:nvSpPr>
        <p:spPr bwMode="auto">
          <a:xfrm>
            <a:off x="2267744" y="2420888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b="0" dirty="0"/>
          </a:p>
        </p:txBody>
      </p:sp>
      <p:sp>
        <p:nvSpPr>
          <p:cNvPr id="219" name="Line 66"/>
          <p:cNvSpPr>
            <a:spLocks noChangeShapeType="1"/>
          </p:cNvSpPr>
          <p:nvPr/>
        </p:nvSpPr>
        <p:spPr bwMode="auto">
          <a:xfrm>
            <a:off x="1475656" y="234888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0" name="Line 181"/>
          <p:cNvSpPr>
            <a:spLocks noChangeShapeType="1"/>
          </p:cNvSpPr>
          <p:nvPr/>
        </p:nvSpPr>
        <p:spPr bwMode="auto">
          <a:xfrm>
            <a:off x="1475656" y="292494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3" name="Rettangolo 62"/>
          <p:cNvSpPr/>
          <p:nvPr/>
        </p:nvSpPr>
        <p:spPr>
          <a:xfrm>
            <a:off x="1691680" y="2996952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0" dirty="0"/>
              <a:t>Anna </a:t>
            </a:r>
            <a:r>
              <a:rPr lang="it-IT" b="0" dirty="0" err="1"/>
              <a:t>Moriello</a:t>
            </a:r>
            <a:endParaRPr lang="it-IT" b="0" dirty="0"/>
          </a:p>
          <a:p>
            <a:endParaRPr lang="it-IT" b="0" dirty="0"/>
          </a:p>
        </p:txBody>
      </p:sp>
      <p:sp>
        <p:nvSpPr>
          <p:cNvPr id="59" name="Line 181"/>
          <p:cNvSpPr>
            <a:spLocks noChangeShapeType="1"/>
          </p:cNvSpPr>
          <p:nvPr/>
        </p:nvSpPr>
        <p:spPr bwMode="auto">
          <a:xfrm>
            <a:off x="755576" y="5229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6" name="Line 181"/>
          <p:cNvSpPr>
            <a:spLocks noChangeShapeType="1"/>
          </p:cNvSpPr>
          <p:nvPr/>
        </p:nvSpPr>
        <p:spPr bwMode="auto">
          <a:xfrm>
            <a:off x="4860032" y="616530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7" name="Rectangle 156"/>
          <p:cNvSpPr>
            <a:spLocks noChangeArrowheads="1"/>
          </p:cNvSpPr>
          <p:nvPr/>
        </p:nvSpPr>
        <p:spPr bwMode="auto">
          <a:xfrm>
            <a:off x="5076056" y="6021288"/>
            <a:ext cx="129120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0" dirty="0"/>
              <a:t> Laura Belleri </a:t>
            </a:r>
          </a:p>
        </p:txBody>
      </p:sp>
      <p:sp>
        <p:nvSpPr>
          <p:cNvPr id="70" name="Line 181"/>
          <p:cNvSpPr>
            <a:spLocks noChangeShapeType="1"/>
          </p:cNvSpPr>
          <p:nvPr/>
        </p:nvSpPr>
        <p:spPr bwMode="auto">
          <a:xfrm>
            <a:off x="1475656" y="335699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8" name="Rettangolo 77"/>
          <p:cNvSpPr/>
          <p:nvPr/>
        </p:nvSpPr>
        <p:spPr>
          <a:xfrm>
            <a:off x="1691680" y="3212976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0" dirty="0"/>
              <a:t>Eddy Galeotti</a:t>
            </a:r>
          </a:p>
          <a:p>
            <a:endParaRPr lang="it-IT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E88170-4E7C-479A-2C8B-CF5AB876B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256" y="1124744"/>
            <a:ext cx="1728191" cy="454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ODV </a:t>
            </a:r>
          </a:p>
          <a:p>
            <a:pPr algn="ctr"/>
            <a:r>
              <a:rPr lang="it-IT" dirty="0"/>
              <a:t>AVV. VALERIO GIRANI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7C9A1CC-E9A9-F9B8-EC23-7E25CA2D8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256" y="1772816"/>
            <a:ext cx="1728191" cy="454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DPO </a:t>
            </a:r>
          </a:p>
          <a:p>
            <a:pPr algn="ctr"/>
            <a:r>
              <a:rPr lang="it-IT" dirty="0"/>
              <a:t>AVV. MARCO GIURI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FCA38E7-2C3C-7CC7-AA2D-D9520393E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2918" y="2397174"/>
            <a:ext cx="1728191" cy="454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dirty="0"/>
              <a:t>REVISORE DEI CONTI</a:t>
            </a:r>
          </a:p>
          <a:p>
            <a:pPr algn="ctr"/>
            <a:r>
              <a:rPr lang="it-IT" dirty="0"/>
              <a:t>DOTT. MASSIMO GIAROLI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11445</TotalTime>
  <Words>84</Words>
  <Application>Microsoft Office PowerPoint</Application>
  <PresentationFormat>Presentazione su schermo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Verdana</vt:lpstr>
      <vt:lpstr>Struttura predefinita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Menozzip</dc:creator>
  <cp:lastModifiedBy>Stefania Guidarini - CSL Cremeria</cp:lastModifiedBy>
  <cp:revision>101</cp:revision>
  <dcterms:created xsi:type="dcterms:W3CDTF">1601-01-01T00:00:00Z</dcterms:created>
  <dcterms:modified xsi:type="dcterms:W3CDTF">2025-06-21T17:47:06Z</dcterms:modified>
</cp:coreProperties>
</file>